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6"/>
  </p:notesMasterIdLst>
  <p:sldIdLst>
    <p:sldId id="256" r:id="rId6"/>
    <p:sldId id="257" r:id="rId7"/>
    <p:sldId id="298" r:id="rId8"/>
    <p:sldId id="299" r:id="rId9"/>
    <p:sldId id="269" r:id="rId10"/>
    <p:sldId id="268" r:id="rId11"/>
    <p:sldId id="272" r:id="rId12"/>
    <p:sldId id="277" r:id="rId13"/>
    <p:sldId id="260" r:id="rId14"/>
    <p:sldId id="295" r:id="rId15"/>
    <p:sldId id="270" r:id="rId16"/>
    <p:sldId id="261" r:id="rId17"/>
    <p:sldId id="289" r:id="rId18"/>
    <p:sldId id="282" r:id="rId19"/>
    <p:sldId id="288" r:id="rId20"/>
    <p:sldId id="287" r:id="rId21"/>
    <p:sldId id="281" r:id="rId22"/>
    <p:sldId id="286" r:id="rId23"/>
    <p:sldId id="300" r:id="rId24"/>
    <p:sldId id="273" r:id="rId25"/>
    <p:sldId id="274" r:id="rId26"/>
    <p:sldId id="284" r:id="rId27"/>
    <p:sldId id="290" r:id="rId28"/>
    <p:sldId id="291" r:id="rId29"/>
    <p:sldId id="292" r:id="rId30"/>
    <p:sldId id="285" r:id="rId31"/>
    <p:sldId id="293" r:id="rId32"/>
    <p:sldId id="262" r:id="rId33"/>
    <p:sldId id="297" r:id="rId34"/>
    <p:sldId id="258" r:id="rId35"/>
  </p:sldIdLst>
  <p:sldSz cx="12192000" cy="6858000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O'Connor" initials="LO" lastIdx="10" clrIdx="0">
    <p:extLst>
      <p:ext uri="{19B8F6BF-5375-455C-9EA6-DF929625EA0E}">
        <p15:presenceInfo xmlns:p15="http://schemas.microsoft.com/office/powerpoint/2012/main" userId="S-1-5-21-4070246472-1893472650-3776371659-12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5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B4A81-BB27-4605-A8C7-588AE8230705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4E715-C407-421E-8B26-BC60CD4773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877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4E715-C407-421E-8B26-BC60CD4773C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823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4E715-C407-421E-8B26-BC60CD4773C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073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266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286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56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224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60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375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29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364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8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65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FE2E6A-01D2-4277-988C-666DB5E391F3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1494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3F5C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3F5C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003F5C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8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5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9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0" y="2086377"/>
            <a:ext cx="10460648" cy="2247275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4000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Descriptive analyses of statutory </a:t>
            </a:r>
            <a:r>
              <a:rPr lang="en-US" sz="4000" dirty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notifications from residential care facilities for older persons and people with disabilities in </a:t>
            </a:r>
            <a:r>
              <a:rPr lang="en-US" sz="4000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Ireland.</a:t>
            </a:r>
            <a:endParaRPr lang="en-IE" sz="4000" dirty="0">
              <a:solidFill>
                <a:srgbClr val="003F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0" y="4455620"/>
            <a:ext cx="10284873" cy="11430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</a:pPr>
            <a:r>
              <a:rPr lang="en-US" sz="22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Stephanie O’Regan, PhD, Research Assistant, HIQA.</a:t>
            </a:r>
          </a:p>
          <a:p>
            <a:pPr>
              <a:lnSpc>
                <a:spcPct val="114000"/>
              </a:lnSpc>
            </a:pPr>
            <a:r>
              <a:rPr lang="en-US" sz="22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 2021.</a:t>
            </a:r>
            <a:endParaRPr lang="en-IE" sz="2200" cap="none" dirty="0">
              <a:solidFill>
                <a:srgbClr val="003F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7" y="434681"/>
            <a:ext cx="2363874" cy="860964"/>
          </a:xfrm>
          <a:prstGeom prst="rect">
            <a:avLst/>
          </a:prstGeom>
        </p:spPr>
      </p:pic>
      <p:pic>
        <p:nvPicPr>
          <p:cNvPr id="12" name="Picture 11" descr="HIQA-logo - Columban Missionari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75" y="312713"/>
            <a:ext cx="1691005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162" y="346735"/>
            <a:ext cx="2962275" cy="9834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05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</a:t>
            </a:r>
            <a:endParaRPr lang="en-IE" sz="2800" dirty="0">
              <a:solidFill>
                <a:srgbClr val="FF0000"/>
              </a:solidFill>
            </a:endParaRPr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23963"/>
            <a:ext cx="6338236" cy="4059613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125" y="2101043"/>
            <a:ext cx="6709365" cy="3905451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381490" y="2210937"/>
            <a:ext cx="3137220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volume of notifications received </a:t>
            </a:r>
            <a:r>
              <a:rPr lang="en-US" dirty="0" smtClean="0"/>
              <a:t>was </a:t>
            </a:r>
            <a:r>
              <a:rPr lang="en-US" dirty="0"/>
              <a:t>recalculate excluding all notifications relating to pressure ulcers. 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2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3340495"/>
              </p:ext>
            </p:extLst>
          </p:nvPr>
        </p:nvGraphicFramePr>
        <p:xfrm>
          <a:off x="940389" y="1931831"/>
          <a:ext cx="10510713" cy="4046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454"/>
                <a:gridCol w="1378454"/>
                <a:gridCol w="3015368"/>
                <a:gridCol w="2670756"/>
                <a:gridCol w="2067681"/>
              </a:tblGrid>
              <a:tr h="790778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Year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No. centres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Total </a:t>
                      </a:r>
                      <a:r>
                        <a:rPr lang="en-IE" sz="1400" i="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notifications (n)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Registered </a:t>
                      </a:r>
                      <a:r>
                        <a:rPr lang="en-IE" sz="1400" i="0" u="none" strike="noStrike" dirty="0">
                          <a:solidFill>
                            <a:srgbClr val="003F5C"/>
                          </a:solidFill>
                          <a:effectLst/>
                        </a:rPr>
                        <a:t>beds (n)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Notifications per 100 beds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2013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264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1738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13461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 smtClean="0">
                          <a:solidFill>
                            <a:srgbClr val="003F5C"/>
                          </a:solidFill>
                          <a:effectLst/>
                        </a:rPr>
                        <a:t>12.9*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2014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314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4245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15997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26.5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2015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554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7651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29082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 smtClean="0">
                          <a:solidFill>
                            <a:srgbClr val="003F5C"/>
                          </a:solidFill>
                          <a:effectLst/>
                        </a:rPr>
                        <a:t>26.3**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2016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588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6421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30708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20.9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2017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596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7053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31177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22.6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2018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583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9284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31074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29.9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5166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2019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582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11817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31213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37.9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9182241" y="1617784"/>
            <a:ext cx="2465809" cy="4332849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095133" y="335971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3F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Results:</a:t>
            </a:r>
            <a:endParaRPr lang="en-IE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7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pc="0" dirty="0">
                <a:ea typeface="+mn-ea"/>
                <a:cs typeface="+mn-cs"/>
              </a:rPr>
              <a:t>Results:</a:t>
            </a:r>
            <a:endParaRPr lang="en-IE" spc="0" dirty="0">
              <a:ea typeface="+mn-ea"/>
              <a:cs typeface="+mn-cs"/>
            </a:endParaRP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85659"/>
            <a:ext cx="4981548" cy="4194483"/>
          </a:xfr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26" y="2183095"/>
            <a:ext cx="341843" cy="32957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967469" y="2010307"/>
            <a:ext cx="35932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Unexpected death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Disease </a:t>
            </a:r>
            <a:r>
              <a:rPr lang="en-US" sz="1400" dirty="0" smtClean="0"/>
              <a:t>outbreak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Serious </a:t>
            </a:r>
            <a:r>
              <a:rPr lang="en-US" sz="1400" dirty="0" smtClean="0"/>
              <a:t>injury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Unexplained </a:t>
            </a:r>
            <a:r>
              <a:rPr lang="en-US" sz="1400" dirty="0" smtClean="0"/>
              <a:t>absence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Allegation </a:t>
            </a:r>
            <a:r>
              <a:rPr lang="en-US" sz="1400" dirty="0" smtClean="0"/>
              <a:t>of abuse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Allegation </a:t>
            </a:r>
            <a:r>
              <a:rPr lang="en-US" sz="1400" dirty="0" smtClean="0"/>
              <a:t>of staff misconduct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Staff </a:t>
            </a:r>
            <a:r>
              <a:rPr lang="en-US" sz="1400" dirty="0" smtClean="0"/>
              <a:t>under review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Unplanned </a:t>
            </a:r>
            <a:r>
              <a:rPr lang="en-US" sz="1400" dirty="0" smtClean="0"/>
              <a:t>evacuation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13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3" y="2099256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218" y="1979535"/>
            <a:ext cx="8824524" cy="40258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46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Results:</a:t>
            </a: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3" y="2099256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60" y="2597444"/>
            <a:ext cx="7286625" cy="33242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292439" y="3095633"/>
            <a:ext cx="5597553" cy="1785460"/>
          </a:xfrm>
          <a:prstGeom prst="straightConnector1">
            <a:avLst/>
          </a:prstGeom>
          <a:ln w="38100">
            <a:solidFill>
              <a:srgbClr val="003F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9992" y="2055057"/>
            <a:ext cx="3753079" cy="2644401"/>
          </a:xfrm>
          <a:prstGeom prst="rect">
            <a:avLst/>
          </a:prstGeom>
          <a:ln w="38100">
            <a:solidFill>
              <a:srgbClr val="003F5C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09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pc="0" dirty="0">
                <a:ea typeface="+mn-ea"/>
                <a:cs typeface="+mn-cs"/>
              </a:rPr>
              <a:t>Results:</a:t>
            </a:r>
            <a:endParaRPr lang="en-IE" spc="0" dirty="0"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5" y="2279560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6"/>
          <a:stretch/>
        </p:blipFill>
        <p:spPr>
          <a:xfrm>
            <a:off x="7889995" y="1929032"/>
            <a:ext cx="3780637" cy="2815226"/>
          </a:xfrm>
          <a:prstGeom prst="rect">
            <a:avLst/>
          </a:prstGeom>
          <a:ln w="38100">
            <a:solidFill>
              <a:srgbClr val="003F5C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70" y="2777748"/>
            <a:ext cx="7286625" cy="33242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116687" y="3136005"/>
            <a:ext cx="4773308" cy="1873877"/>
          </a:xfrm>
          <a:prstGeom prst="straightConnector1">
            <a:avLst/>
          </a:prstGeom>
          <a:ln w="38100">
            <a:solidFill>
              <a:srgbClr val="003F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5898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5" y="2279560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995" y="1914785"/>
            <a:ext cx="3724829" cy="2722304"/>
          </a:xfrm>
          <a:prstGeom prst="rect">
            <a:avLst/>
          </a:prstGeom>
          <a:ln w="38100">
            <a:solidFill>
              <a:srgbClr val="003F5C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891" y="2687596"/>
            <a:ext cx="7286625" cy="3324225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2" idx="1"/>
          </p:cNvCxnSpPr>
          <p:nvPr/>
        </p:nvCxnSpPr>
        <p:spPr>
          <a:xfrm flipH="1">
            <a:off x="1481070" y="3275937"/>
            <a:ext cx="6408925" cy="1538577"/>
          </a:xfrm>
          <a:prstGeom prst="straightConnector1">
            <a:avLst/>
          </a:prstGeom>
          <a:ln w="38100">
            <a:solidFill>
              <a:srgbClr val="003F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2702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pc="0" dirty="0">
                <a:ea typeface="+mn-ea"/>
                <a:cs typeface="+mn-cs"/>
              </a:rPr>
              <a:t>Results</a:t>
            </a:r>
            <a:r>
              <a:rPr lang="en-US" spc="0" dirty="0" smtClean="0">
                <a:ea typeface="+mn-ea"/>
                <a:cs typeface="+mn-cs"/>
              </a:rPr>
              <a:t>: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6967469" y="2010307"/>
            <a:ext cx="35932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All composite quarterly </a:t>
            </a:r>
            <a:r>
              <a:rPr lang="en-US" sz="1400" dirty="0" smtClean="0"/>
              <a:t>notifications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Restraint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Fire </a:t>
            </a:r>
            <a:r>
              <a:rPr lang="en-US" sz="1400" dirty="0" smtClean="0"/>
              <a:t>alarm activation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Theft 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Any </a:t>
            </a:r>
            <a:r>
              <a:rPr lang="en-US" sz="1400" dirty="0" smtClean="0"/>
              <a:t>other death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Pressure </a:t>
            </a:r>
            <a:r>
              <a:rPr lang="en-US" sz="1400" dirty="0" smtClean="0"/>
              <a:t>sores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123" y="1833830"/>
            <a:ext cx="4735915" cy="417874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67" y="2126218"/>
            <a:ext cx="415602" cy="25230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4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232002" y="1971134"/>
            <a:ext cx="377857" cy="17508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992" y="1853270"/>
            <a:ext cx="6864976" cy="43723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12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5348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1097279" y="1988965"/>
            <a:ext cx="6462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number of notifications received </a:t>
            </a:r>
            <a:r>
              <a:rPr lang="en-US" dirty="0" smtClean="0"/>
              <a:t>2013-2019: 98,159</a:t>
            </a:r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Older persons: </a:t>
            </a:r>
            <a:r>
              <a:rPr lang="en-US" dirty="0" smtClean="0"/>
              <a:t>48,209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Disabilities: 49,950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80439" y="2654988"/>
            <a:ext cx="3511936" cy="3511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07483" y="3893278"/>
            <a:ext cx="2073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Older Persons: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48,209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49%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0617" y="3893278"/>
            <a:ext cx="2073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Disabilities: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49,950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51%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42604" y="3410278"/>
            <a:ext cx="1570472" cy="188932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944801" y="3466293"/>
            <a:ext cx="933136" cy="52834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885" y="2173868"/>
            <a:ext cx="3987626" cy="2472819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66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476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A review of statutory notifications </a:t>
            </a:r>
            <a:r>
              <a:rPr lang="en-US" dirty="0" smtClean="0"/>
              <a:t>found that different jurisdictions </a:t>
            </a:r>
            <a:r>
              <a:rPr lang="en-US" dirty="0" smtClean="0"/>
              <a:t>report different adverse events at different times.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Northern </a:t>
            </a:r>
            <a:r>
              <a:rPr lang="en-US" dirty="0"/>
              <a:t>Ireland and </a:t>
            </a:r>
            <a:r>
              <a:rPr lang="en-US" dirty="0" smtClean="0"/>
              <a:t>Ireland: </a:t>
            </a:r>
            <a:r>
              <a:rPr lang="en-US" b="1" dirty="0"/>
              <a:t>↑ </a:t>
            </a:r>
            <a:r>
              <a:rPr lang="en-US" dirty="0"/>
              <a:t>no. of notifications </a:t>
            </a:r>
            <a:r>
              <a:rPr lang="en-US" dirty="0" smtClean="0"/>
              <a:t>reported.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New </a:t>
            </a:r>
            <a:r>
              <a:rPr lang="en-US" dirty="0"/>
              <a:t>Zealand and </a:t>
            </a:r>
            <a:r>
              <a:rPr lang="en-US" dirty="0"/>
              <a:t>Australia: ↓ no. of notifications </a:t>
            </a:r>
            <a:r>
              <a:rPr lang="en-US" dirty="0" smtClean="0"/>
              <a:t>reported.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Deat</a:t>
            </a:r>
            <a:r>
              <a:rPr lang="en-US" dirty="0" smtClean="0"/>
              <a:t>h of a resident was the only adverse event reported across all </a:t>
            </a:r>
            <a:r>
              <a:rPr lang="en-US" dirty="0" smtClean="0"/>
              <a:t>jurisdictions.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Events involving serious injury</a:t>
            </a:r>
            <a:r>
              <a:rPr lang="en-US" dirty="0" smtClean="0"/>
              <a:t>,</a:t>
            </a:r>
            <a:r>
              <a:rPr lang="en-US" dirty="0" smtClean="0"/>
              <a:t> unexplained absence and abuse were commonly reported. 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K</a:t>
            </a:r>
            <a:r>
              <a:rPr lang="en-US" dirty="0" smtClean="0"/>
              <a:t>nowledge </a:t>
            </a:r>
            <a:r>
              <a:rPr lang="en-US" dirty="0" smtClean="0"/>
              <a:t>of receipt of notifications </a:t>
            </a:r>
            <a:r>
              <a:rPr lang="en-US" dirty="0" smtClean="0"/>
              <a:t>and how they</a:t>
            </a:r>
            <a:r>
              <a:rPr lang="en-US" dirty="0" smtClean="0"/>
              <a:t> have changed </a:t>
            </a:r>
            <a:r>
              <a:rPr lang="en-US" dirty="0" smtClean="0"/>
              <a:t>over time is limited at national level.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7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097280" y="283337"/>
            <a:ext cx="102773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rgbClr val="003F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Results:</a:t>
            </a:r>
            <a:endParaRPr lang="en-IE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049" y="1836694"/>
            <a:ext cx="6655802" cy="444672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40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604376"/>
              </p:ext>
            </p:extLst>
          </p:nvPr>
        </p:nvGraphicFramePr>
        <p:xfrm>
          <a:off x="1097280" y="1960610"/>
          <a:ext cx="10508566" cy="3764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8684"/>
                <a:gridCol w="1358684"/>
                <a:gridCol w="2950891"/>
                <a:gridCol w="2434307"/>
                <a:gridCol w="2406000"/>
              </a:tblGrid>
              <a:tr h="735678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Year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No. centres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Total notifications (</a:t>
                      </a:r>
                      <a:r>
                        <a:rPr lang="en-IE" sz="1400" i="1" u="none" strike="noStrike" dirty="0">
                          <a:solidFill>
                            <a:srgbClr val="003F5C"/>
                          </a:solidFill>
                          <a:effectLst/>
                        </a:rPr>
                        <a:t>n</a:t>
                      </a:r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)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Registered beds (</a:t>
                      </a:r>
                      <a:r>
                        <a:rPr lang="en-IE" sz="1400" i="1" u="none" strike="noStrike" dirty="0">
                          <a:solidFill>
                            <a:srgbClr val="003F5C"/>
                          </a:solidFill>
                          <a:effectLst/>
                        </a:rPr>
                        <a:t>n</a:t>
                      </a:r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)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Notifications per 100 beds</a:t>
                      </a:r>
                      <a:endParaRPr lang="en-IE" sz="1400" b="0" i="1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2013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NA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N/A</a:t>
                      </a:r>
                      <a:r>
                        <a:rPr lang="en-IE" sz="1400" u="none" strike="noStrike" dirty="0" smtClean="0">
                          <a:solidFill>
                            <a:srgbClr val="003F5C"/>
                          </a:solidFill>
                          <a:effectLst/>
                        </a:rPr>
                        <a:t>*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N/A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N/A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 smtClean="0">
                          <a:solidFill>
                            <a:srgbClr val="003F5C"/>
                          </a:solidFill>
                          <a:effectLst/>
                        </a:rPr>
                        <a:t>2014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43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199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451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44.1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2015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347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2461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3108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79.2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2016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674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5142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5201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98.9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2017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912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9661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6959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138.8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2018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1171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14596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9106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160.3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752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2019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1237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>
                          <a:solidFill>
                            <a:srgbClr val="003F5C"/>
                          </a:solidFill>
                          <a:effectLst/>
                        </a:rPr>
                        <a:t>17891</a:t>
                      </a:r>
                      <a:endParaRPr lang="en-IE" sz="1400" b="0" i="0" u="none" strike="noStrike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9004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400" u="none" strike="noStrike" dirty="0">
                          <a:solidFill>
                            <a:srgbClr val="003F5C"/>
                          </a:solidFill>
                          <a:effectLst/>
                        </a:rPr>
                        <a:t>198.7</a:t>
                      </a:r>
                      <a:endParaRPr lang="en-IE" sz="1400" b="0" i="0" u="none" strike="noStrike" dirty="0">
                        <a:solidFill>
                          <a:srgbClr val="003F5C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9078810" y="1462843"/>
            <a:ext cx="2545858" cy="437762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314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26" y="2183095"/>
            <a:ext cx="341843" cy="32957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967469" y="2010307"/>
            <a:ext cx="35932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Unexpected </a:t>
            </a:r>
            <a:r>
              <a:rPr lang="en-US" sz="1400" dirty="0" smtClean="0"/>
              <a:t>death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Disease </a:t>
            </a:r>
            <a:r>
              <a:rPr lang="en-US" sz="1400" dirty="0" smtClean="0"/>
              <a:t>outbreak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Serious </a:t>
            </a:r>
            <a:r>
              <a:rPr lang="en-US" sz="1400" dirty="0" smtClean="0"/>
              <a:t>injury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Unexplained </a:t>
            </a:r>
            <a:r>
              <a:rPr lang="en-US" sz="1400" dirty="0" smtClean="0"/>
              <a:t>absence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Allegation </a:t>
            </a:r>
            <a:r>
              <a:rPr lang="en-US" sz="1400" dirty="0" smtClean="0"/>
              <a:t>of abuse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Allegation </a:t>
            </a:r>
            <a:r>
              <a:rPr lang="en-US" sz="1400" dirty="0" smtClean="0"/>
              <a:t>of staff misconduct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Staff </a:t>
            </a:r>
            <a:r>
              <a:rPr lang="en-US" sz="1400" dirty="0" smtClean="0"/>
              <a:t>under review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Unplanned </a:t>
            </a:r>
            <a:r>
              <a:rPr lang="en-US" sz="1400" dirty="0" smtClean="0"/>
              <a:t>evacuation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5" r="1936"/>
          <a:stretch/>
        </p:blipFill>
        <p:spPr>
          <a:xfrm>
            <a:off x="1263134" y="1842130"/>
            <a:ext cx="4339176" cy="4409619"/>
          </a:xfr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66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3" y="2099256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434" y="1979072"/>
            <a:ext cx="8283611" cy="4026755"/>
          </a:xfrm>
          <a:prstGeom prst="rect">
            <a:avLst/>
          </a:prstGeom>
        </p:spPr>
      </p:pic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8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3" y="2099256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993" y="1914803"/>
            <a:ext cx="3801005" cy="2762636"/>
          </a:xfrm>
          <a:prstGeom prst="rect">
            <a:avLst/>
          </a:prstGeom>
          <a:ln w="38100">
            <a:solidFill>
              <a:srgbClr val="003F5C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715" y="2722316"/>
            <a:ext cx="6858000" cy="33337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1558344" y="3136005"/>
            <a:ext cx="6324735" cy="1899634"/>
          </a:xfrm>
          <a:prstGeom prst="straightConnector1">
            <a:avLst/>
          </a:prstGeom>
          <a:ln w="38100">
            <a:solidFill>
              <a:srgbClr val="003F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0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25079" y="2279560"/>
            <a:ext cx="324707" cy="17128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7889993" y="2099256"/>
            <a:ext cx="156725" cy="9963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96" y="1855898"/>
            <a:ext cx="3724795" cy="2772162"/>
          </a:xfrm>
          <a:prstGeom prst="rect">
            <a:avLst/>
          </a:prstGeom>
          <a:ln w="38100">
            <a:solidFill>
              <a:srgbClr val="003F5C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048" y="2867775"/>
            <a:ext cx="6858000" cy="33337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232597" y="3095633"/>
            <a:ext cx="4657396" cy="1901370"/>
          </a:xfrm>
          <a:prstGeom prst="straightConnector1">
            <a:avLst/>
          </a:prstGeom>
          <a:ln w="38100">
            <a:solidFill>
              <a:srgbClr val="003F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40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967469" y="2010307"/>
            <a:ext cx="35932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 smtClean="0"/>
              <a:t>All composite quarterly </a:t>
            </a:r>
            <a:r>
              <a:rPr lang="en-US" sz="1400" dirty="0" smtClean="0"/>
              <a:t>notifications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Restraint</a:t>
            </a:r>
            <a:endParaRPr lang="en-US" sz="1400" dirty="0" smtClean="0"/>
          </a:p>
          <a:p>
            <a:pPr>
              <a:lnSpc>
                <a:spcPct val="200000"/>
              </a:lnSpc>
            </a:pPr>
            <a:r>
              <a:rPr lang="en-US" sz="1400" dirty="0" smtClean="0"/>
              <a:t>Fire </a:t>
            </a:r>
            <a:r>
              <a:rPr lang="en-US" sz="1400" dirty="0" smtClean="0"/>
              <a:t>alarm activation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Theft </a:t>
            </a:r>
            <a:r>
              <a:rPr lang="en-US" sz="1400" dirty="0" smtClean="0"/>
              <a:t>or burglary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Any </a:t>
            </a:r>
            <a:r>
              <a:rPr lang="en-US" sz="1400" dirty="0" smtClean="0"/>
              <a:t>unserious injury</a:t>
            </a:r>
          </a:p>
          <a:p>
            <a:pPr>
              <a:lnSpc>
                <a:spcPct val="200000"/>
              </a:lnSpc>
            </a:pPr>
            <a:r>
              <a:rPr lang="en-US" sz="1400" dirty="0" smtClean="0"/>
              <a:t>Any </a:t>
            </a:r>
            <a:r>
              <a:rPr lang="en-US" sz="1400" dirty="0" smtClean="0"/>
              <a:t>other death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867" y="2126218"/>
            <a:ext cx="415602" cy="252305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66" y="1912205"/>
            <a:ext cx="4234775" cy="4216283"/>
          </a:xfr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2002" y="1971134"/>
            <a:ext cx="377857" cy="17508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965" y="1971134"/>
            <a:ext cx="7056549" cy="4343520"/>
          </a:xfrm>
          <a:prstGeom prst="rect">
            <a:avLst/>
          </a:prstGeom>
        </p:spPr>
      </p:pic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094704" y="286603"/>
            <a:ext cx="10277340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68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</a:t>
            </a:r>
            <a:r>
              <a:rPr lang="en-US" dirty="0"/>
              <a:t>Findings</a:t>
            </a:r>
            <a:r>
              <a:rPr lang="en-US" dirty="0" smtClean="0"/>
              <a:t>: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994249" y="1737360"/>
            <a:ext cx="105427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 smtClean="0"/>
              <a:t>no. notifications </a:t>
            </a:r>
            <a:r>
              <a:rPr lang="en-US" dirty="0"/>
              <a:t>received increased from </a:t>
            </a:r>
            <a:r>
              <a:rPr lang="en-US" dirty="0" smtClean="0"/>
              <a:t>2013 </a:t>
            </a:r>
            <a:r>
              <a:rPr lang="en-US" dirty="0"/>
              <a:t>to 2019, independently of the increase in registered </a:t>
            </a:r>
            <a:r>
              <a:rPr lang="en-US" dirty="0" smtClean="0"/>
              <a:t>beds and service type. </a:t>
            </a:r>
            <a:endParaRPr lang="en-US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/>
              <a:t>Increases may be due to </a:t>
            </a:r>
            <a:r>
              <a:rPr lang="en-US" dirty="0" smtClean="0"/>
              <a:t>more comprehensive </a:t>
            </a:r>
            <a:r>
              <a:rPr lang="en-US" dirty="0"/>
              <a:t>reporting or the occurrence of more adverse events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Notifications of serious </a:t>
            </a:r>
            <a:r>
              <a:rPr lang="en-US" dirty="0" smtClean="0"/>
              <a:t>injury, </a:t>
            </a:r>
            <a:r>
              <a:rPr lang="en-US" dirty="0"/>
              <a:t>unexpected death </a:t>
            </a:r>
            <a:r>
              <a:rPr lang="en-US" dirty="0" smtClean="0"/>
              <a:t>and allegations of abuse were the most frequent types received.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The </a:t>
            </a:r>
            <a:r>
              <a:rPr lang="en-GB" dirty="0" smtClean="0"/>
              <a:t>mean risk rating across all </a:t>
            </a:r>
            <a:r>
              <a:rPr lang="en-GB" dirty="0" smtClean="0"/>
              <a:t>notification types was low at 2 to 5.5.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E" dirty="0"/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9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Strengths &amp; </a:t>
            </a:r>
            <a:r>
              <a:rPr lang="en-US" dirty="0" smtClean="0"/>
              <a:t>Limitations: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994249" y="1737360"/>
            <a:ext cx="105427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Strengths: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Number of years statutory notification data is available for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National comprehensive database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Limitations</a:t>
            </a:r>
            <a:r>
              <a:rPr lang="en-US" dirty="0" smtClean="0"/>
              <a:t>: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Notification </a:t>
            </a:r>
            <a:r>
              <a:rPr lang="en-US" dirty="0" smtClean="0"/>
              <a:t>data from 2013 is limited.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Challenge </a:t>
            </a:r>
            <a:r>
              <a:rPr lang="en-US" dirty="0"/>
              <a:t>of examining over time limited </a:t>
            </a:r>
            <a:r>
              <a:rPr lang="en-US" dirty="0" smtClean="0"/>
              <a:t>due to </a:t>
            </a:r>
            <a:r>
              <a:rPr lang="en-US" dirty="0" smtClean="0"/>
              <a:t>external factors.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Registered </a:t>
            </a:r>
            <a:r>
              <a:rPr lang="en-US" dirty="0"/>
              <a:t>beds rather than occupied </a:t>
            </a:r>
            <a:r>
              <a:rPr lang="en-US" dirty="0" smtClean="0"/>
              <a:t>beds.</a:t>
            </a:r>
            <a:endParaRPr lang="en-US" dirty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Received rather than submitted.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2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249" y="1845734"/>
            <a:ext cx="10058400" cy="1026255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In Ireland, there are two categories of statutory notifications based on th</a:t>
            </a:r>
            <a:r>
              <a:rPr lang="en-US" dirty="0" smtClean="0"/>
              <a:t>eir reporting requirement</a:t>
            </a:r>
            <a:r>
              <a:rPr lang="en-US" dirty="0" smtClean="0"/>
              <a:t>: 3-day and Quarterly.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97280" y="2871989"/>
            <a:ext cx="471109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3-day </a:t>
            </a:r>
            <a:r>
              <a:rPr lang="en-US" dirty="0"/>
              <a:t>notifications are received </a:t>
            </a:r>
            <a:r>
              <a:rPr lang="en-US" b="1" dirty="0"/>
              <a:t>individually</a:t>
            </a:r>
            <a:r>
              <a:rPr lang="en-US" dirty="0"/>
              <a:t> by HIQA within </a:t>
            </a:r>
            <a:r>
              <a:rPr lang="en-US" b="1" dirty="0"/>
              <a:t>3-days</a:t>
            </a:r>
            <a:r>
              <a:rPr lang="en-US" dirty="0"/>
              <a:t> of a </a:t>
            </a:r>
            <a:r>
              <a:rPr lang="en-US" b="1" dirty="0"/>
              <a:t>single adverse event </a:t>
            </a:r>
            <a:r>
              <a:rPr lang="en-US" dirty="0" smtClean="0"/>
              <a:t>occurring.</a:t>
            </a:r>
          </a:p>
          <a:p>
            <a:pPr marL="2857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5911403" y="2871989"/>
            <a:ext cx="4714312" cy="338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different types </a:t>
            </a:r>
            <a:r>
              <a:rPr lang="en-US" dirty="0" smtClean="0"/>
              <a:t>of 3-day notifications: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Unexpected </a:t>
            </a:r>
            <a:r>
              <a:rPr lang="en-US" dirty="0"/>
              <a:t>death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Disease </a:t>
            </a:r>
            <a:r>
              <a:rPr lang="en-US" dirty="0"/>
              <a:t>outbreak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Serious </a:t>
            </a:r>
            <a:r>
              <a:rPr lang="en-US" dirty="0"/>
              <a:t>injury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Unexplained </a:t>
            </a:r>
            <a:r>
              <a:rPr lang="en-US" dirty="0"/>
              <a:t>absence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Allegation </a:t>
            </a:r>
            <a:r>
              <a:rPr lang="en-US" dirty="0"/>
              <a:t>of abuse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Allegation </a:t>
            </a:r>
            <a:r>
              <a:rPr lang="en-US" dirty="0"/>
              <a:t>of staff misconduct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Staff </a:t>
            </a:r>
            <a:r>
              <a:rPr lang="en-US" dirty="0"/>
              <a:t>under review</a:t>
            </a:r>
          </a:p>
          <a:p>
            <a:pPr marL="342900" indent="-342900">
              <a:lnSpc>
                <a:spcPts val="2800"/>
              </a:lnSpc>
              <a:buFont typeface="+mj-lt"/>
              <a:buAutoNum type="arabicPeriod"/>
            </a:pPr>
            <a:r>
              <a:rPr lang="en-US" dirty="0" smtClean="0"/>
              <a:t>Unplanned </a:t>
            </a:r>
            <a:r>
              <a:rPr lang="en-US" dirty="0"/>
              <a:t>evacuation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638" y="4210757"/>
            <a:ext cx="2289117" cy="20416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410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F5C"/>
                </a:solidFill>
              </a:rPr>
              <a:t>With thanks</a:t>
            </a:r>
            <a:endParaRPr lang="en-IE" dirty="0">
              <a:solidFill>
                <a:srgbClr val="003F5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dirty="0" smtClean="0"/>
              <a:t>Niall McGrane, </a:t>
            </a:r>
            <a:r>
              <a:rPr lang="en-US" sz="1800" dirty="0"/>
              <a:t>Paul </a:t>
            </a:r>
            <a:r>
              <a:rPr lang="en-US" sz="1800" dirty="0" smtClean="0"/>
              <a:t>Dunbar, </a:t>
            </a:r>
            <a:r>
              <a:rPr lang="en-US" sz="1800" dirty="0"/>
              <a:t>Mary </a:t>
            </a:r>
            <a:r>
              <a:rPr lang="en-US" sz="1800" dirty="0" smtClean="0"/>
              <a:t>Dunnion, Ian </a:t>
            </a:r>
            <a:r>
              <a:rPr lang="en-US" sz="1800" dirty="0" err="1" smtClean="0"/>
              <a:t>Leistikow</a:t>
            </a:r>
            <a:r>
              <a:rPr lang="en-US" sz="1800" dirty="0" smtClean="0"/>
              <a:t>, Laura </a:t>
            </a:r>
            <a:r>
              <a:rPr lang="en-US" sz="1800" dirty="0"/>
              <a:t>M </a:t>
            </a:r>
            <a:r>
              <a:rPr lang="en-US" sz="1800" dirty="0" smtClean="0"/>
              <a:t>O’Connor.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F</a:t>
            </a:r>
            <a:r>
              <a:rPr lang="en-US" sz="1800" dirty="0" smtClean="0">
                <a:solidFill>
                  <a:srgbClr val="003F5C"/>
                </a:solidFill>
              </a:rPr>
              <a:t>unded by the HRB SDAP award. SDAP-2019-005.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rgbClr val="003F5C"/>
                </a:solidFill>
              </a:rPr>
              <a:t>PI: Dr Laura </a:t>
            </a:r>
            <a:r>
              <a:rPr lang="en-US" sz="1800" dirty="0" smtClean="0">
                <a:solidFill>
                  <a:srgbClr val="003F5C"/>
                </a:solidFill>
              </a:rPr>
              <a:t>O’Connor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r>
              <a:rPr lang="en-US" sz="1800" dirty="0" smtClean="0"/>
              <a:t>Co-funded and hosted by the Health Information and Quality Authority.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Project Sponsor: Phelim Quinn</a:t>
            </a:r>
          </a:p>
          <a:p>
            <a:endParaRPr lang="en-US" dirty="0" smtClean="0">
              <a:solidFill>
                <a:srgbClr val="003F5C"/>
              </a:solidFill>
            </a:endParaRPr>
          </a:p>
          <a:p>
            <a:endParaRPr lang="en-US" dirty="0">
              <a:solidFill>
                <a:srgbClr val="003F5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624" y="2060160"/>
            <a:ext cx="2363874" cy="860964"/>
          </a:xfrm>
          <a:prstGeom prst="rect">
            <a:avLst/>
          </a:prstGeom>
        </p:spPr>
      </p:pic>
      <p:pic>
        <p:nvPicPr>
          <p:cNvPr id="8" name="Picture 7" descr="HIQA-logo - Columban Missionari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084" y="3243924"/>
            <a:ext cx="1691005" cy="11049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36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249" y="1845734"/>
            <a:ext cx="10429312" cy="1914897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Quarterly notifications are received in </a:t>
            </a:r>
            <a:r>
              <a:rPr lang="en-US" b="1" dirty="0" smtClean="0"/>
              <a:t>composite</a:t>
            </a:r>
            <a:r>
              <a:rPr lang="en-US" dirty="0" smtClean="0"/>
              <a:t> by HIQA at the end of the </a:t>
            </a:r>
            <a:r>
              <a:rPr lang="en-US" b="1" dirty="0" smtClean="0"/>
              <a:t>annual quarter </a:t>
            </a:r>
            <a:r>
              <a:rPr lang="en-US" dirty="0" smtClean="0"/>
              <a:t>within the </a:t>
            </a:r>
            <a:r>
              <a:rPr lang="en-US" b="1" dirty="0" smtClean="0"/>
              <a:t>adverse event </a:t>
            </a:r>
            <a:r>
              <a:rPr lang="en-US" dirty="0" smtClean="0"/>
              <a:t>occurred.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Prior to 2018, Quarterly notifications were reported as a composite notification regardless of the adverse event.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3788983"/>
            <a:ext cx="427578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Older persons: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Restraint</a:t>
            </a:r>
            <a:endParaRPr lang="en-US" dirty="0"/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Fire </a:t>
            </a:r>
            <a:r>
              <a:rPr lang="en-US" dirty="0"/>
              <a:t>alarm activation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Theft </a:t>
            </a:r>
            <a:r>
              <a:rPr lang="en-US" dirty="0"/>
              <a:t>or burglary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other death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Pressure sores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08372" y="3788983"/>
            <a:ext cx="427578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7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People with disabilities: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Restraint</a:t>
            </a:r>
            <a:endParaRPr lang="en-US" dirty="0"/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Fire </a:t>
            </a:r>
            <a:r>
              <a:rPr lang="en-US" dirty="0"/>
              <a:t>alarm activation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Theft </a:t>
            </a:r>
            <a:r>
              <a:rPr lang="en-US" dirty="0"/>
              <a:t>or burglary</a:t>
            </a:r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other </a:t>
            </a:r>
            <a:r>
              <a:rPr lang="en-US" dirty="0" smtClean="0"/>
              <a:t>injury</a:t>
            </a:r>
            <a:endParaRPr lang="en-US" dirty="0"/>
          </a:p>
          <a:p>
            <a:pPr marL="800100" lvl="1" indent="-342900">
              <a:lnSpc>
                <a:spcPts val="2700"/>
              </a:lnSpc>
              <a:buFont typeface="+mj-lt"/>
              <a:buAutoNum type="arabicPeriod"/>
            </a:pPr>
            <a:r>
              <a:rPr lang="en-US" dirty="0" smtClean="0"/>
              <a:t>Any other death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905" y="4081968"/>
            <a:ext cx="2289117" cy="20416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4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5969"/>
            <a:ext cx="10058400" cy="4023360"/>
          </a:xfrm>
        </p:spPr>
        <p:txBody>
          <a:bodyPr>
            <a:normAutofit/>
          </a:bodyPr>
          <a:lstStyle/>
          <a:p>
            <a:pPr marL="201168" lvl="1" indent="0" algn="just">
              <a:lnSpc>
                <a:spcPct val="150000"/>
              </a:lnSpc>
              <a:buNone/>
            </a:pPr>
            <a:r>
              <a:rPr lang="en-US" dirty="0"/>
              <a:t>Using </a:t>
            </a:r>
            <a:r>
              <a:rPr lang="en-US" dirty="0" smtClean="0"/>
              <a:t>the </a:t>
            </a:r>
            <a:r>
              <a:rPr lang="en-US" dirty="0"/>
              <a:t>Database of Statutory Notifications from Social </a:t>
            </a:r>
            <a:r>
              <a:rPr lang="en-US" dirty="0" smtClean="0"/>
              <a:t>Care (2013-2019), describe: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number of statutory </a:t>
            </a:r>
            <a:r>
              <a:rPr lang="en-US" sz="1800" dirty="0" smtClean="0"/>
              <a:t>notifications in the dataset.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</a:t>
            </a:r>
            <a:r>
              <a:rPr lang="en-US" sz="1800" dirty="0"/>
              <a:t>trends in </a:t>
            </a:r>
            <a:r>
              <a:rPr lang="en-US" sz="1800" dirty="0" smtClean="0"/>
              <a:t>statutory </a:t>
            </a:r>
            <a:r>
              <a:rPr lang="en-US" sz="1800" dirty="0"/>
              <a:t>notifications from residential care facilities for older </a:t>
            </a:r>
            <a:r>
              <a:rPr lang="en-US" sz="1800" dirty="0" smtClean="0"/>
              <a:t>persons and people with disabilities.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average risk rating of </a:t>
            </a:r>
            <a:r>
              <a:rPr lang="en-US" sz="1800" dirty="0"/>
              <a:t>statutory notifications from residential care facilities for older </a:t>
            </a:r>
            <a:r>
              <a:rPr lang="en-US" sz="1800" dirty="0" smtClean="0"/>
              <a:t>persons and people with disabilities.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6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755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/>
              <a:t>The Database of Statutory Notifications from Social </a:t>
            </a:r>
            <a:r>
              <a:rPr lang="en-IE" sz="1800" dirty="0" smtClean="0"/>
              <a:t>Care (2013-2019) </a:t>
            </a:r>
            <a:r>
              <a:rPr lang="en-IE" sz="1800" dirty="0"/>
              <a:t>was used for analysis. </a:t>
            </a:r>
            <a:endParaRPr lang="en-IE" sz="1800" dirty="0" smtClean="0"/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Analyses </a:t>
            </a:r>
            <a:r>
              <a:rPr lang="en-IE" sz="1800" dirty="0"/>
              <a:t>were performed using </a:t>
            </a:r>
            <a:r>
              <a:rPr lang="en-IE" sz="1800" dirty="0" smtClean="0"/>
              <a:t>R and </a:t>
            </a:r>
            <a:r>
              <a:rPr lang="en-IE" sz="1800" dirty="0" smtClean="0"/>
              <a:t>designed in tableau</a:t>
            </a:r>
            <a:r>
              <a:rPr lang="en-IE" sz="1800" dirty="0" smtClean="0"/>
              <a:t>.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/>
              <a:t>There were </a:t>
            </a:r>
            <a:r>
              <a:rPr lang="en-IE" sz="1800" dirty="0" smtClean="0"/>
              <a:t>125,725 </a:t>
            </a:r>
            <a:r>
              <a:rPr lang="en-IE" sz="1800" dirty="0"/>
              <a:t>notifications in the database. </a:t>
            </a:r>
            <a:endParaRPr lang="en-IE" sz="1800" dirty="0" smtClean="0"/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25,544 notifications without a </a:t>
            </a:r>
            <a:r>
              <a:rPr lang="en-IE" sz="1800" dirty="0" smtClean="0"/>
              <a:t>listed bed number </a:t>
            </a:r>
            <a:r>
              <a:rPr lang="en-IE" sz="1800" dirty="0" smtClean="0"/>
              <a:t>were removed from analyses.</a:t>
            </a:r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2022 notifications without an assigned risk rating were also removed from analyses.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/>
              <a:t>The </a:t>
            </a:r>
            <a:r>
              <a:rPr lang="en-IE" sz="1800" dirty="0" smtClean="0"/>
              <a:t>following analyses were expressed by service type (older persons and disabilities):</a:t>
            </a:r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The total number of notifications.</a:t>
            </a:r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The number of notifications adjusted per 100 </a:t>
            </a:r>
            <a:r>
              <a:rPr lang="en-IE" sz="1800" dirty="0"/>
              <a:t>registered bed </a:t>
            </a:r>
            <a:r>
              <a:rPr lang="en-IE" sz="1800" dirty="0" smtClean="0"/>
              <a:t>numbers.</a:t>
            </a:r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The proportion of individual notification </a:t>
            </a:r>
            <a:r>
              <a:rPr lang="en-IE" sz="1800" dirty="0"/>
              <a:t>types contributing to total </a:t>
            </a:r>
            <a:r>
              <a:rPr lang="en-IE" sz="1800" dirty="0" smtClean="0"/>
              <a:t>notifications.</a:t>
            </a:r>
          </a:p>
          <a:p>
            <a:pPr lvl="2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trends in the contribution of individual notification types </a:t>
            </a:r>
            <a:r>
              <a:rPr lang="en-IE" sz="1800" dirty="0" smtClean="0"/>
              <a:t>to total notifications. </a:t>
            </a:r>
            <a:endParaRPr lang="en-IE" sz="1800" dirty="0"/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7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r>
              <a:rPr lang="en-US" dirty="0" smtClean="0"/>
              <a:t>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0468"/>
            <a:ext cx="10058400" cy="389862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IE" sz="1800" dirty="0" smtClean="0"/>
              <a:t>The </a:t>
            </a:r>
            <a:r>
              <a:rPr lang="en-IE" sz="1800" dirty="0"/>
              <a:t>risk rating of notification types (</a:t>
            </a:r>
            <a:r>
              <a:rPr lang="en-IE" sz="1800" dirty="0" smtClean="0"/>
              <a:t>mean) were </a:t>
            </a:r>
            <a:r>
              <a:rPr lang="en-IE" sz="1800" dirty="0"/>
              <a:t>calculated and expressed by service </a:t>
            </a:r>
            <a:r>
              <a:rPr lang="en-IE" sz="1800" dirty="0" smtClean="0"/>
              <a:t>type.</a:t>
            </a:r>
          </a:p>
          <a:p>
            <a:pPr marL="0" indent="0">
              <a:lnSpc>
                <a:spcPct val="114000"/>
              </a:lnSpc>
              <a:buNone/>
            </a:pPr>
            <a:endParaRPr lang="en-IE" sz="1800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en-US" sz="1800" b="1" dirty="0" smtClean="0"/>
              <a:t>NOTE: 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risk rating is expressed as a number that refers </a:t>
            </a:r>
            <a:r>
              <a:rPr lang="en-US" sz="1800" dirty="0"/>
              <a:t>to </a:t>
            </a:r>
            <a:r>
              <a:rPr lang="en-US" sz="1800" dirty="0" smtClean="0"/>
              <a:t>the </a:t>
            </a:r>
            <a:r>
              <a:rPr lang="en-US" sz="1800" dirty="0"/>
              <a:t>overall risk </a:t>
            </a:r>
            <a:r>
              <a:rPr lang="en-US" sz="1800" dirty="0" smtClean="0"/>
              <a:t>of </a:t>
            </a:r>
            <a:r>
              <a:rPr lang="en-US" sz="1800" dirty="0"/>
              <a:t>the event/incident to </a:t>
            </a:r>
            <a:r>
              <a:rPr lang="en-US" sz="1800" dirty="0" smtClean="0"/>
              <a:t>residents. 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risk rating is derived </a:t>
            </a:r>
            <a:r>
              <a:rPr lang="en-US" sz="1800" dirty="0"/>
              <a:t>from multiplying </a:t>
            </a:r>
            <a:r>
              <a:rPr lang="en-US" sz="1800" dirty="0" smtClean="0"/>
              <a:t>the risk of </a:t>
            </a:r>
            <a:r>
              <a:rPr lang="en-US" sz="1800" dirty="0"/>
              <a:t>impact of </a:t>
            </a:r>
            <a:r>
              <a:rPr lang="en-US" sz="1800" dirty="0" smtClean="0"/>
              <a:t>the event/incident </a:t>
            </a:r>
            <a:r>
              <a:rPr lang="en-US" sz="1800" dirty="0"/>
              <a:t>on the </a:t>
            </a:r>
            <a:r>
              <a:rPr lang="en-US" sz="1800" dirty="0" smtClean="0"/>
              <a:t>residents </a:t>
            </a:r>
            <a:r>
              <a:rPr lang="en-US" sz="1800" dirty="0"/>
              <a:t>(1 to 5) </a:t>
            </a:r>
            <a:r>
              <a:rPr lang="en-US" sz="1800" dirty="0" smtClean="0"/>
              <a:t>by the likelihood of </a:t>
            </a:r>
            <a:r>
              <a:rPr lang="en-US" sz="1800" dirty="0"/>
              <a:t>the </a:t>
            </a:r>
            <a:r>
              <a:rPr lang="en-US" sz="1800" dirty="0" smtClean="0"/>
              <a:t>incident </a:t>
            </a:r>
            <a:r>
              <a:rPr lang="en-US" sz="1800" dirty="0" err="1" smtClean="0"/>
              <a:t>reoccuring</a:t>
            </a:r>
            <a:r>
              <a:rPr lang="en-US" sz="1800" dirty="0" smtClean="0"/>
              <a:t> </a:t>
            </a:r>
            <a:r>
              <a:rPr lang="en-US" sz="1800" dirty="0"/>
              <a:t>(1 to 5</a:t>
            </a:r>
            <a:r>
              <a:rPr lang="en-US" sz="1800" dirty="0" smtClean="0"/>
              <a:t>).</a:t>
            </a:r>
            <a:endParaRPr lang="en-US" sz="1800" dirty="0"/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smtClean="0"/>
              <a:t>The risk rating can range from 1 to 20. </a:t>
            </a:r>
            <a:r>
              <a:rPr lang="en-US" sz="1800" dirty="0"/>
              <a:t>	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4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55348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  <a:endParaRPr lang="en-IE" dirty="0"/>
          </a:p>
        </p:txBody>
      </p:sp>
      <p:sp>
        <p:nvSpPr>
          <p:cNvPr id="11" name="TextBox 10"/>
          <p:cNvSpPr txBox="1"/>
          <p:nvPr/>
        </p:nvSpPr>
        <p:spPr>
          <a:xfrm>
            <a:off x="1097279" y="1988965"/>
            <a:ext cx="6462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number of notifications received </a:t>
            </a:r>
            <a:r>
              <a:rPr lang="en-US" dirty="0" smtClean="0"/>
              <a:t>2013-2019: 98,159</a:t>
            </a:r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Older persons: </a:t>
            </a:r>
            <a:r>
              <a:rPr lang="en-US" dirty="0" smtClean="0"/>
              <a:t>48,209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Disabilities: 49,950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292" y="2768142"/>
            <a:ext cx="3511936" cy="3511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2014" y="3929599"/>
            <a:ext cx="2073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Older Persons: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48,209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49%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2009" y="3929599"/>
            <a:ext cx="2073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Disabilities: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49,950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51%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44299" y="3397850"/>
            <a:ext cx="1948928" cy="1986828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3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82" y="2221867"/>
            <a:ext cx="4129825" cy="2741722"/>
          </a:xfrm>
        </p:spPr>
      </p:pic>
      <p:cxnSp>
        <p:nvCxnSpPr>
          <p:cNvPr id="9" name="Straight Arrow Connector 8"/>
          <p:cNvCxnSpPr>
            <a:endCxn id="13" idx="1"/>
          </p:cNvCxnSpPr>
          <p:nvPr/>
        </p:nvCxnSpPr>
        <p:spPr>
          <a:xfrm flipV="1">
            <a:off x="6956229" y="3592728"/>
            <a:ext cx="665953" cy="33687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321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</a:t>
            </a:r>
            <a:endParaRPr lang="en-IE" sz="2800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52596"/>
            <a:ext cx="6776185" cy="4340118"/>
          </a:xfrm>
        </p:spPr>
      </p:pic>
      <p:sp>
        <p:nvSpPr>
          <p:cNvPr id="2" name="TextBox 1"/>
          <p:cNvSpPr txBox="1"/>
          <p:nvPr/>
        </p:nvSpPr>
        <p:spPr>
          <a:xfrm>
            <a:off x="7873465" y="2210937"/>
            <a:ext cx="3467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Partial data for 2013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marL="285750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P</a:t>
            </a:r>
            <a:r>
              <a:rPr lang="en-US" dirty="0" smtClean="0"/>
              <a:t>ressure </a:t>
            </a:r>
            <a:r>
              <a:rPr lang="en-US" dirty="0"/>
              <a:t>ulcers </a:t>
            </a:r>
            <a:r>
              <a:rPr lang="en-US" dirty="0" smtClean="0"/>
              <a:t>were </a:t>
            </a:r>
            <a:r>
              <a:rPr lang="en-US" dirty="0"/>
              <a:t>reported </a:t>
            </a:r>
            <a:r>
              <a:rPr lang="en-US" dirty="0" smtClean="0"/>
              <a:t>as </a:t>
            </a:r>
            <a:r>
              <a:rPr lang="en-US" dirty="0"/>
              <a:t>a serious injury notification from 2013 to 2015 </a:t>
            </a:r>
            <a:r>
              <a:rPr lang="en-US" dirty="0" smtClean="0"/>
              <a:t>but moved to quarterly notifications from </a:t>
            </a:r>
            <a:r>
              <a:rPr lang="en-US" dirty="0"/>
              <a:t>mid-2015 onwards. </a:t>
            </a: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RETROSPECT" val="TqMIlV2Y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LENS Project">
      <a:dk1>
        <a:srgbClr val="003F5C"/>
      </a:dk1>
      <a:lt1>
        <a:sysClr val="window" lastClr="FFFFFF"/>
      </a:lt1>
      <a:dk2>
        <a:srgbClr val="58508D"/>
      </a:dk2>
      <a:lt2>
        <a:srgbClr val="CCDDEA"/>
      </a:lt2>
      <a:accent1>
        <a:srgbClr val="BC5090"/>
      </a:accent1>
      <a:accent2>
        <a:srgbClr val="003F5C"/>
      </a:accent2>
      <a:accent3>
        <a:srgbClr val="58508D"/>
      </a:accent3>
      <a:accent4>
        <a:srgbClr val="FF6361"/>
      </a:accent4>
      <a:accent5>
        <a:srgbClr val="FFA600"/>
      </a:accent5>
      <a:accent6>
        <a:srgbClr val="8C8C8C"/>
      </a:accent6>
      <a:hlink>
        <a:srgbClr val="8C8C8C"/>
      </a:hlink>
      <a:folHlink>
        <a:srgbClr val="FFA60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overnance Group Terms Of Reference" ma:contentTypeID="0x010101001C31D70C0161854AB1B9194A2651896D0101010500743493BD524B9B4588EC0384A409D414" ma:contentTypeVersion="30" ma:contentTypeDescription="" ma:contentTypeScope="" ma:versionID="7f8bd923385770ccf9e45bee5717451e">
  <xsd:schema xmlns:xsd="http://www.w3.org/2001/XMLSchema" xmlns:xs="http://www.w3.org/2001/XMLSchema" xmlns:p="http://schemas.microsoft.com/office/2006/metadata/properties" xmlns:ns2="e3872a65-60df-466a-8145-c4a4ed4c4144" targetNamespace="http://schemas.microsoft.com/office/2006/metadata/properties" ma:root="true" ma:fieldsID="924ffcc8a28a72536f25bd6188b441d4" ns2:_="">
    <xsd:import namespace="e3872a65-60df-466a-8145-c4a4ed4c4144"/>
    <xsd:element name="properties">
      <xsd:complexType>
        <xsd:sequence>
          <xsd:element name="documentManagement">
            <xsd:complexType>
              <xsd:all>
                <xsd:element ref="ns2:EDMOwner" minOccurs="0"/>
                <xsd:element ref="ns2:EDMDescription" minOccurs="0"/>
                <xsd:element ref="ns2:TaxKeywordTaxHTField" minOccurs="0"/>
                <xsd:element ref="ns2:TaxCatchAll" minOccurs="0"/>
                <xsd:element ref="ns2:TaxCatchAllLabel" minOccurs="0"/>
                <xsd:element ref="ns2:EDMDocumentCreationDate" minOccurs="0"/>
                <xsd:element ref="ns2:EDMDocumentModifiedDate" minOccurs="0"/>
                <xsd:element ref="ns2:EDMDocument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72a65-60df-466a-8145-c4a4ed4c4144" elementFormDefault="qualified">
    <xsd:import namespace="http://schemas.microsoft.com/office/2006/documentManagement/types"/>
    <xsd:import namespace="http://schemas.microsoft.com/office/infopath/2007/PartnerControls"/>
    <xsd:element name="EDMOwner" ma:index="9" nillable="true" ma:displayName="Owner" ma:description="The person primarily responsible for the resource." ma:list="UserInfo" ma:SharePointGroup="0" ma:internalName="EDMOwn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MDescription" ma:index="10" nillable="true" ma:displayName="Description" ma:description="A summary or abstract of the document" ma:internalName="EDMDescription">
      <xsd:simpleType>
        <xsd:restriction base="dms:Note">
          <xsd:maxLength value="255"/>
        </xsd:restriction>
      </xsd:simpleType>
    </xsd:element>
    <xsd:element name="TaxKeywordTaxHTField" ma:index="11" nillable="true" ma:taxonomy="true" ma:internalName="TaxKeywordTaxHTField" ma:taxonomyFieldName="TaxKeyword" ma:displayName="Enterprise Keywords" ma:readOnly="false" ma:fieldId="{23f27201-bee3-471e-b2e7-b64fd8b7ca38}" ma:taxonomyMulti="true" ma:sspId="9225d78e-d46c-4981-ab8a-76611e8aabb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ee42b3eb-2f53-43e5-9ba0-c5ea6eebc7f5}" ma:internalName="TaxCatchAll" ma:showField="CatchAllData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ee42b3eb-2f53-43e5-9ba0-c5ea6eebc7f5}" ma:internalName="TaxCatchAllLabel" ma:readOnly="true" ma:showField="CatchAllDataLabel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DocumentCreationDate" ma:index="15" nillable="true" ma:displayName="Document Creation Date" ma:description="The date of creation of the source record/document (before upload)" ma:format="DateTime" ma:hidden="true" ma:internalName="EDMDocumentCreationDate" ma:readOnly="false">
      <xsd:simpleType>
        <xsd:restriction base="dms:DateTime"/>
      </xsd:simpleType>
    </xsd:element>
    <xsd:element name="EDMDocumentModifiedDate" ma:index="16" nillable="true" ma:displayName="Document Modified Date" ma:description="The date of modification of the source record/document (before upload)" ma:format="DateTime" ma:hidden="true" ma:internalName="EDMDocumentModifiedDate" ma:readOnly="false">
      <xsd:simpleType>
        <xsd:restriction base="dms:DateTime"/>
      </xsd:simpleType>
    </xsd:element>
    <xsd:element name="EDMDocumentDate" ma:index="17" nillable="true" ma:displayName="Document Date" ma:default="[today]" ma:description="A date associated with the creation or availability of the record/document." ma:format="DateOnly" ma:internalName="EDMDocumentDate" ma:readOnly="false">
      <xsd:simpleType>
        <xsd:restriction base="dms:DateTime"/>
      </xsd:simple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MDocumentCreationDate xmlns="e3872a65-60df-466a-8145-c4a4ed4c4144" xsi:nil="true"/>
    <EDMDocumentDate xmlns="e3872a65-60df-466a-8145-c4a4ed4c4144">2020-07-28T09:48:16+00:00</EDMDocumentDate>
    <TaxKeywordTaxHTField xmlns="e3872a65-60df-466a-8145-c4a4ed4c4144">
      <Terms xmlns="http://schemas.microsoft.com/office/infopath/2007/PartnerControls"/>
    </TaxKeywordTaxHTField>
    <EDMDocumentModifiedDate xmlns="e3872a65-60df-466a-8145-c4a4ed4c4144" xsi:nil="true"/>
    <TaxCatchAll xmlns="e3872a65-60df-466a-8145-c4a4ed4c4144"/>
    <EDMOwner xmlns="e3872a65-60df-466a-8145-c4a4ed4c4144">
      <UserInfo>
        <DisplayName/>
        <AccountId xsi:nil="true"/>
        <AccountType/>
      </UserInfo>
    </EDMOwner>
    <EDMDescription xmlns="e3872a65-60df-466a-8145-c4a4ed4c4144" xsi:nil="true"/>
    <_dlc_DocId xmlns="e3872a65-60df-466a-8145-c4a4ed4c4144">HIQAEDM-1293603683-8</_dlc_DocId>
    <_dlc_DocIdUrl xmlns="e3872a65-60df-466a-8145-c4a4ed4c4144">
      <Url>http://edm/Regulation/Projects/LENSproject/_layouts/15/DocIdRedir.aspx?ID=HIQAEDM-1293603683-8</Url>
      <Description>HIQAEDM-1293603683-8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BE40B98-42EA-4C44-BD49-FDA16EE79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72a65-60df-466a-8145-c4a4ed4c4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6545E-BD54-414C-B146-45D83DF6AA23}">
  <ds:schemaRefs>
    <ds:schemaRef ds:uri="http://www.w3.org/XML/1998/namespace"/>
    <ds:schemaRef ds:uri="http://purl.org/dc/terms/"/>
    <ds:schemaRef ds:uri="e3872a65-60df-466a-8145-c4a4ed4c4144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80351E-BFDE-43A1-9D3B-9F946F465FC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EBCDACC-BBE4-447B-9EC8-A63EE20CB51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4308</TotalTime>
  <Words>1007</Words>
  <Application>Microsoft Office PowerPoint</Application>
  <PresentationFormat>Widescreen</PresentationFormat>
  <Paragraphs>240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Tahoma</vt:lpstr>
      <vt:lpstr>Wingdings</vt:lpstr>
      <vt:lpstr>Retrospect</vt:lpstr>
      <vt:lpstr>Descriptive analyses of statutory notifications from residential care facilities for older persons and people with disabilities in Ireland.</vt:lpstr>
      <vt:lpstr>Background:</vt:lpstr>
      <vt:lpstr>Background:</vt:lpstr>
      <vt:lpstr>Background:</vt:lpstr>
      <vt:lpstr>Objective:</vt:lpstr>
      <vt:lpstr>Methods:</vt:lpstr>
      <vt:lpstr>Methods:</vt:lpstr>
      <vt:lpstr>Results:</vt:lpstr>
      <vt:lpstr>Results:</vt:lpstr>
      <vt:lpstr>Results:</vt:lpstr>
      <vt:lpstr>PowerPoint Presentation</vt:lpstr>
      <vt:lpstr>Results:</vt:lpstr>
      <vt:lpstr>Results:</vt:lpstr>
      <vt:lpstr>Results:</vt:lpstr>
      <vt:lpstr>Results:</vt:lpstr>
      <vt:lpstr>Results:</vt:lpstr>
      <vt:lpstr>Results:</vt:lpstr>
      <vt:lpstr>Results:</vt:lpstr>
      <vt:lpstr>Results:</vt:lpstr>
      <vt:lpstr>PowerPoint Presentation</vt:lpstr>
      <vt:lpstr>Results:</vt:lpstr>
      <vt:lpstr>Results:</vt:lpstr>
      <vt:lpstr>Results:</vt:lpstr>
      <vt:lpstr>Results:</vt:lpstr>
      <vt:lpstr>Results:</vt:lpstr>
      <vt:lpstr>Results:</vt:lpstr>
      <vt:lpstr>Results:</vt:lpstr>
      <vt:lpstr>Main Findings:</vt:lpstr>
      <vt:lpstr>Strengths &amp; Limitations:</vt:lpstr>
      <vt:lpstr>With thanks</vt:lpstr>
    </vt:vector>
  </TitlesOfParts>
  <Company>HIQA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O'Connor</dc:creator>
  <cp:lastModifiedBy>Stephanie O'Regan</cp:lastModifiedBy>
  <cp:revision>122</cp:revision>
  <dcterms:created xsi:type="dcterms:W3CDTF">2020-07-17T09:44:25Z</dcterms:created>
  <dcterms:modified xsi:type="dcterms:W3CDTF">2021-02-25T21:09:56Z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5B3A73FE-DE0B-4D94-86B9-884CF587CFD4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0x010101001C31D70C0161854AB1B9194A2651896D0101010500743493BD524B9B4588EC0384A409D414</vt:lpwstr>
  </property>
  <property fmtid="{D5CDD505-2E9C-101B-9397-08002B2CF9AE}" pid="5" name="_dlc_DocIdItemGuid">
    <vt:lpwstr>4319eb92-de37-46b1-9449-283565a07d54</vt:lpwstr>
  </property>
</Properties>
</file>