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93455" r:id="rId6"/>
  </p:sldMasterIdLst>
  <p:notesMasterIdLst>
    <p:notesMasterId r:id="rId148"/>
  </p:notesMasterIdLst>
  <p:handoutMasterIdLst>
    <p:handoutMasterId r:id="rId149"/>
  </p:handoutMasterIdLst>
  <p:sldIdLst>
    <p:sldId id="257" r:id="rId7"/>
    <p:sldId id="430" r:id="rId8"/>
    <p:sldId id="440" r:id="rId9"/>
    <p:sldId id="457" r:id="rId10"/>
    <p:sldId id="445" r:id="rId11"/>
    <p:sldId id="421" r:id="rId12"/>
    <p:sldId id="298" r:id="rId13"/>
    <p:sldId id="462" r:id="rId14"/>
    <p:sldId id="460" r:id="rId15"/>
    <p:sldId id="461" r:id="rId16"/>
    <p:sldId id="434" r:id="rId17"/>
    <p:sldId id="435" r:id="rId18"/>
    <p:sldId id="432" r:id="rId19"/>
    <p:sldId id="313" r:id="rId20"/>
    <p:sldId id="411" r:id="rId21"/>
    <p:sldId id="331" r:id="rId22"/>
    <p:sldId id="325" r:id="rId23"/>
    <p:sldId id="412" r:id="rId24"/>
    <p:sldId id="314" r:id="rId25"/>
    <p:sldId id="260" r:id="rId26"/>
    <p:sldId id="335" r:id="rId27"/>
    <p:sldId id="326" r:id="rId28"/>
    <p:sldId id="413" r:id="rId29"/>
    <p:sldId id="297" r:id="rId30"/>
    <p:sldId id="407" r:id="rId31"/>
    <p:sldId id="302" r:id="rId32"/>
    <p:sldId id="291" r:id="rId33"/>
    <p:sldId id="321" r:id="rId34"/>
    <p:sldId id="318" r:id="rId35"/>
    <p:sldId id="323" r:id="rId36"/>
    <p:sldId id="468" r:id="rId37"/>
    <p:sldId id="469" r:id="rId38"/>
    <p:sldId id="446" r:id="rId39"/>
    <p:sldId id="328" r:id="rId40"/>
    <p:sldId id="409" r:id="rId41"/>
    <p:sldId id="319" r:id="rId42"/>
    <p:sldId id="410" r:id="rId43"/>
    <p:sldId id="324" r:id="rId44"/>
    <p:sldId id="299" r:id="rId45"/>
    <p:sldId id="441" r:id="rId46"/>
    <p:sldId id="317" r:id="rId47"/>
    <p:sldId id="451" r:id="rId48"/>
    <p:sldId id="273" r:id="rId49"/>
    <p:sldId id="431" r:id="rId50"/>
    <p:sldId id="301" r:id="rId51"/>
    <p:sldId id="340" r:id="rId52"/>
    <p:sldId id="341" r:id="rId53"/>
    <p:sldId id="342" r:id="rId54"/>
    <p:sldId id="343" r:id="rId55"/>
    <p:sldId id="344" r:id="rId56"/>
    <p:sldId id="444" r:id="rId57"/>
    <p:sldId id="345" r:id="rId58"/>
    <p:sldId id="346" r:id="rId59"/>
    <p:sldId id="436" r:id="rId60"/>
    <p:sldId id="438" r:id="rId61"/>
    <p:sldId id="439" r:id="rId62"/>
    <p:sldId id="332" r:id="rId63"/>
    <p:sldId id="333" r:id="rId64"/>
    <p:sldId id="442" r:id="rId65"/>
    <p:sldId id="330" r:id="rId66"/>
    <p:sldId id="272" r:id="rId67"/>
    <p:sldId id="437" r:id="rId68"/>
    <p:sldId id="334" r:id="rId69"/>
    <p:sldId id="458" r:id="rId70"/>
    <p:sldId id="414" r:id="rId71"/>
    <p:sldId id="327" r:id="rId72"/>
    <p:sldId id="361" r:id="rId73"/>
    <p:sldId id="368" r:id="rId74"/>
    <p:sldId id="366" r:id="rId75"/>
    <p:sldId id="369" r:id="rId76"/>
    <p:sldId id="370" r:id="rId77"/>
    <p:sldId id="371" r:id="rId78"/>
    <p:sldId id="372" r:id="rId79"/>
    <p:sldId id="373" r:id="rId80"/>
    <p:sldId id="374" r:id="rId81"/>
    <p:sldId id="347" r:id="rId82"/>
    <p:sldId id="356" r:id="rId83"/>
    <p:sldId id="424" r:id="rId84"/>
    <p:sldId id="415" r:id="rId85"/>
    <p:sldId id="348" r:id="rId86"/>
    <p:sldId id="375" r:id="rId87"/>
    <p:sldId id="376" r:id="rId88"/>
    <p:sldId id="377" r:id="rId89"/>
    <p:sldId id="378" r:id="rId90"/>
    <p:sldId id="379" r:id="rId91"/>
    <p:sldId id="380" r:id="rId92"/>
    <p:sldId id="349" r:id="rId93"/>
    <p:sldId id="357" r:id="rId94"/>
    <p:sldId id="425" r:id="rId95"/>
    <p:sldId id="416" r:id="rId96"/>
    <p:sldId id="350" r:id="rId97"/>
    <p:sldId id="381" r:id="rId98"/>
    <p:sldId id="382" r:id="rId99"/>
    <p:sldId id="383" r:id="rId100"/>
    <p:sldId id="384" r:id="rId101"/>
    <p:sldId id="385" r:id="rId102"/>
    <p:sldId id="386" r:id="rId103"/>
    <p:sldId id="351" r:id="rId104"/>
    <p:sldId id="358" r:id="rId105"/>
    <p:sldId id="426" r:id="rId106"/>
    <p:sldId id="417" r:id="rId107"/>
    <p:sldId id="352" r:id="rId108"/>
    <p:sldId id="387" r:id="rId109"/>
    <p:sldId id="388" r:id="rId110"/>
    <p:sldId id="389" r:id="rId111"/>
    <p:sldId id="390" r:id="rId112"/>
    <p:sldId id="391" r:id="rId113"/>
    <p:sldId id="353" r:id="rId114"/>
    <p:sldId id="359" r:id="rId115"/>
    <p:sldId id="427" r:id="rId116"/>
    <p:sldId id="418" r:id="rId117"/>
    <p:sldId id="354" r:id="rId118"/>
    <p:sldId id="392" r:id="rId119"/>
    <p:sldId id="393" r:id="rId120"/>
    <p:sldId id="394" r:id="rId121"/>
    <p:sldId id="419" r:id="rId122"/>
    <p:sldId id="395" r:id="rId123"/>
    <p:sldId id="396" r:id="rId124"/>
    <p:sldId id="397" r:id="rId125"/>
    <p:sldId id="355" r:id="rId126"/>
    <p:sldId id="360" r:id="rId127"/>
    <p:sldId id="428" r:id="rId128"/>
    <p:sldId id="422" r:id="rId129"/>
    <p:sldId id="402" r:id="rId130"/>
    <p:sldId id="403" r:id="rId131"/>
    <p:sldId id="274" r:id="rId132"/>
    <p:sldId id="399" r:id="rId133"/>
    <p:sldId id="400" r:id="rId134"/>
    <p:sldId id="401" r:id="rId135"/>
    <p:sldId id="452" r:id="rId136"/>
    <p:sldId id="464" r:id="rId137"/>
    <p:sldId id="447" r:id="rId138"/>
    <p:sldId id="448" r:id="rId139"/>
    <p:sldId id="449" r:id="rId140"/>
    <p:sldId id="459" r:id="rId141"/>
    <p:sldId id="310" r:id="rId142"/>
    <p:sldId id="308" r:id="rId143"/>
    <p:sldId id="404" r:id="rId144"/>
    <p:sldId id="405" r:id="rId145"/>
    <p:sldId id="467" r:id="rId146"/>
    <p:sldId id="456" r:id="rId14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05" clrIdx="0"/>
  <p:cmAuthor id="7" name="Judy Gannon" initials="JG" lastIdx="20" clrIdx="7">
    <p:extLst>
      <p:ext uri="{19B8F6BF-5375-455C-9EA6-DF929625EA0E}">
        <p15:presenceInfo xmlns:p15="http://schemas.microsoft.com/office/powerpoint/2012/main" userId="S-1-5-21-4070246472-1893472650-3776371659-5277" providerId="AD"/>
      </p:ext>
    </p:extLst>
  </p:cmAuthor>
  <p:cmAuthor id="1" name="Linda Weir" initials="LW" lastIdx="33" clrIdx="1">
    <p:extLst>
      <p:ext uri="{19B8F6BF-5375-455C-9EA6-DF929625EA0E}">
        <p15:presenceInfo xmlns:p15="http://schemas.microsoft.com/office/powerpoint/2012/main" userId="S-1-5-21-4070246472-1893472650-3776371659-1648" providerId="AD"/>
      </p:ext>
    </p:extLst>
  </p:cmAuthor>
  <p:cmAuthor id="2" name="Zoe Forde" initials="ZF" lastIdx="29" clrIdx="2">
    <p:extLst>
      <p:ext uri="{19B8F6BF-5375-455C-9EA6-DF929625EA0E}">
        <p15:presenceInfo xmlns:p15="http://schemas.microsoft.com/office/powerpoint/2012/main" userId="S-1-5-21-4070246472-1893472650-3776371659-9654" providerId="AD"/>
      </p:ext>
    </p:extLst>
  </p:cmAuthor>
  <p:cmAuthor id="3" name="Niamh O'Rourke" initials="NO" lastIdx="23" clrIdx="3">
    <p:extLst>
      <p:ext uri="{19B8F6BF-5375-455C-9EA6-DF929625EA0E}">
        <p15:presenceInfo xmlns:p15="http://schemas.microsoft.com/office/powerpoint/2012/main" userId="S-1-5-21-4070246472-1893472650-3776371659-10808" providerId="AD"/>
      </p:ext>
    </p:extLst>
  </p:cmAuthor>
  <p:cmAuthor id="4" name="Sarah Fitzgerald" initials="SF" lastIdx="1" clrIdx="4">
    <p:extLst>
      <p:ext uri="{19B8F6BF-5375-455C-9EA6-DF929625EA0E}">
        <p15:presenceInfo xmlns:p15="http://schemas.microsoft.com/office/powerpoint/2012/main" userId="S-1-5-21-4070246472-1893472650-3776371659-9454" providerId="AD"/>
      </p:ext>
    </p:extLst>
  </p:cmAuthor>
  <p:cmAuthor id="5" name="Elaine Kavanagh" initials="EK" lastIdx="75" clrIdx="5">
    <p:extLst>
      <p:ext uri="{19B8F6BF-5375-455C-9EA6-DF929625EA0E}">
        <p15:presenceInfo xmlns:p15="http://schemas.microsoft.com/office/powerpoint/2012/main" userId="S-1-5-21-4070246472-1893472650-3776371659-19065" providerId="AD"/>
      </p:ext>
    </p:extLst>
  </p:cmAuthor>
  <p:cmAuthor id="6" name="Carol Taaffe" initials="CT" lastIdx="41" clrIdx="6">
    <p:extLst>
      <p:ext uri="{19B8F6BF-5375-455C-9EA6-DF929625EA0E}">
        <p15:presenceInfo xmlns:p15="http://schemas.microsoft.com/office/powerpoint/2012/main" userId="S-1-5-21-4070246472-1893472650-3776371659-16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0504D"/>
    <a:srgbClr val="9BBB59"/>
    <a:srgbClr val="990099"/>
    <a:srgbClr val="FF9900"/>
    <a:srgbClr val="499C46"/>
    <a:srgbClr val="8064A2"/>
    <a:srgbClr val="4BACC6"/>
    <a:srgbClr val="B3A2C7"/>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3" autoAdjust="0"/>
    <p:restoredTop sz="65473" autoAdjust="0"/>
  </p:normalViewPr>
  <p:slideViewPr>
    <p:cSldViewPr snapToGrid="0" snapToObjects="1">
      <p:cViewPr varScale="1">
        <p:scale>
          <a:sx n="57" d="100"/>
          <a:sy n="57" d="100"/>
        </p:scale>
        <p:origin x="810" y="7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71862"/>
    </p:cViewPr>
  </p:sorterViewPr>
  <p:notesViewPr>
    <p:cSldViewPr snapToGrid="0" snapToObjects="1">
      <p:cViewPr>
        <p:scale>
          <a:sx n="70" d="100"/>
          <a:sy n="70" d="100"/>
        </p:scale>
        <p:origin x="4172" y="584"/>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handoutMaster" Target="handoutMasters/handoutMaster1.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commentAuthors" Target="commentAuthors.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notesMaster" Target="notesMasters/notesMaster1.xml"/><Relationship Id="rId15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dirty="0">
                <a:latin typeface="Tahoma" panose="020B0604030504040204" pitchFamily="34" charset="0"/>
                <a:ea typeface="Tahoma" panose="020B0604030504040204" pitchFamily="34" charset="0"/>
                <a:cs typeface="Tahoma" panose="020B0604030504040204" pitchFamily="34" charset="0"/>
              </a:rPr>
              <a:t>What do you think when you hear the term ‘human rights and equality’? </a:t>
            </a:r>
          </a:p>
        </c:rich>
      </c:tx>
      <c:layout>
        <c:manualLayout>
          <c:xMode val="edge"/>
          <c:yMode val="edge"/>
          <c:x val="9.9851110156720047E-2"/>
          <c:y val="4.7791518300454805E-2"/>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2.7271304350484804E-2"/>
          <c:y val="0.25533497823990053"/>
          <c:w val="0.36226625479533148"/>
          <c:h val="0.66322386220104845"/>
        </c:manualLayout>
      </c:layout>
      <c:pieChart>
        <c:varyColors val="1"/>
        <c:ser>
          <c:idx val="0"/>
          <c:order val="0"/>
          <c:tx>
            <c:strRef>
              <c:f>Sheet1!$B$1</c:f>
              <c:strCache>
                <c:ptCount val="1"/>
                <c:pt idx="0">
                  <c:v>Sales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BFCA-4055-86B9-38656931CF5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BFCA-4055-86B9-38656931CF55}"/>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BFCA-4055-86B9-38656931CF55}"/>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BFCA-4055-86B9-38656931CF55}"/>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BFCA-4055-86B9-38656931CF55}"/>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BFCA-4055-86B9-38656931CF55}"/>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BFCA-4055-86B9-38656931CF55}"/>
              </c:ext>
            </c:extLst>
          </c:dPt>
          <c:dLbls>
            <c:dLbl>
              <c:idx val="4"/>
              <c:layout>
                <c:manualLayout>
                  <c:x val="9.5722009351486004E-2"/>
                  <c:y val="-1.35258529377915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FCA-4055-86B9-38656931CF5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Equality for all/everyone treated equally</c:v>
                </c:pt>
                <c:pt idx="1">
                  <c:v>Equal rights for travellers/ethnic minorities/other nationalities/race</c:v>
                </c:pt>
                <c:pt idx="2">
                  <c:v>Gender equality</c:v>
                </c:pt>
                <c:pt idx="3">
                  <c:v>All ages treated the same</c:v>
                </c:pt>
                <c:pt idx="4">
                  <c:v>Right to shelter/homeless crisis</c:v>
                </c:pt>
                <c:pt idx="5">
                  <c:v>LGBT rights</c:v>
                </c:pt>
                <c:pt idx="6">
                  <c:v>Other</c:v>
                </c:pt>
              </c:strCache>
            </c:strRef>
          </c:cat>
          <c:val>
            <c:numRef>
              <c:f>Sheet1!$B$2:$B$8</c:f>
              <c:numCache>
                <c:formatCode>0%</c:formatCode>
                <c:ptCount val="7"/>
                <c:pt idx="0">
                  <c:v>0.23</c:v>
                </c:pt>
                <c:pt idx="1">
                  <c:v>0.15</c:v>
                </c:pt>
                <c:pt idx="2">
                  <c:v>0.14000000000000001</c:v>
                </c:pt>
                <c:pt idx="3">
                  <c:v>0.16</c:v>
                </c:pt>
                <c:pt idx="4">
                  <c:v>0.1</c:v>
                </c:pt>
                <c:pt idx="5">
                  <c:v>0.09</c:v>
                </c:pt>
                <c:pt idx="6">
                  <c:v>0.13</c:v>
                </c:pt>
              </c:numCache>
            </c:numRef>
          </c:val>
          <c:extLst>
            <c:ext xmlns:c16="http://schemas.microsoft.com/office/drawing/2014/chart" uri="{C3380CC4-5D6E-409C-BE32-E72D297353CC}">
              <c16:uniqueId val="{0000000E-BFCA-4055-86B9-38656931CF5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8483675856833943"/>
          <c:y val="0.24767498330601589"/>
          <c:w val="0.61516327091957346"/>
          <c:h val="0.73640177459492318"/>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ADFA2-35C5-474E-8FA1-7D519C8A61D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IE"/>
        </a:p>
      </dgm:t>
    </dgm:pt>
    <dgm:pt modelId="{871B5E2A-4031-4354-9493-035EAAF9AE0D}">
      <dgm:prSet phldrT="[Text]" custT="1"/>
      <dgm:spPr/>
      <dgm:t>
        <a:bodyPr/>
        <a:lstStyle/>
        <a:p>
          <a:r>
            <a:rPr lang="en-IE" sz="1750" b="1" dirty="0" smtClean="0">
              <a:latin typeface="Tahoma" panose="020B0604030504040204" pitchFamily="34" charset="0"/>
              <a:ea typeface="Tahoma" panose="020B0604030504040204" pitchFamily="34" charset="0"/>
              <a:cs typeface="Tahoma" panose="020B0604030504040204" pitchFamily="34" charset="0"/>
            </a:rPr>
            <a:t>Individual communications</a:t>
          </a:r>
          <a:endParaRPr lang="en-IE" sz="1750" b="1" dirty="0">
            <a:latin typeface="Tahoma" panose="020B0604030504040204" pitchFamily="34" charset="0"/>
            <a:ea typeface="Tahoma" panose="020B0604030504040204" pitchFamily="34" charset="0"/>
            <a:cs typeface="Tahoma" panose="020B0604030504040204" pitchFamily="34" charset="0"/>
          </a:endParaRPr>
        </a:p>
      </dgm:t>
    </dgm:pt>
    <dgm:pt modelId="{510311C1-9BF4-4F54-AB91-6819388B5C57}" type="parTrans" cxnId="{3D167B3F-6EED-42A7-ADE2-9B926C70CFC4}">
      <dgm:prSet/>
      <dgm:spPr/>
      <dgm:t>
        <a:bodyPr/>
        <a:lstStyle/>
        <a:p>
          <a:endParaRPr lang="en-IE" sz="2000">
            <a:latin typeface="Tahoma" panose="020B0604030504040204" pitchFamily="34" charset="0"/>
            <a:ea typeface="Tahoma" panose="020B0604030504040204" pitchFamily="34" charset="0"/>
            <a:cs typeface="Tahoma" panose="020B0604030504040204" pitchFamily="34" charset="0"/>
          </a:endParaRPr>
        </a:p>
      </dgm:t>
    </dgm:pt>
    <dgm:pt modelId="{03B913DD-D822-4EC7-A631-762FBDAC790E}" type="sibTrans" cxnId="{3D167B3F-6EED-42A7-ADE2-9B926C70CFC4}">
      <dgm:prSet/>
      <dgm:spPr/>
      <dgm:t>
        <a:bodyPr/>
        <a:lstStyle/>
        <a:p>
          <a:endParaRPr lang="en-IE" sz="2000">
            <a:latin typeface="Tahoma" panose="020B0604030504040204" pitchFamily="34" charset="0"/>
            <a:ea typeface="Tahoma" panose="020B0604030504040204" pitchFamily="34" charset="0"/>
            <a:cs typeface="Tahoma" panose="020B0604030504040204" pitchFamily="34" charset="0"/>
          </a:endParaRPr>
        </a:p>
      </dgm:t>
    </dgm:pt>
    <dgm:pt modelId="{E274F152-1C94-44AB-85F6-865BDF9EB669}">
      <dgm:prSet phldrT="[Text]" custT="1"/>
      <dgm:spPr/>
      <dgm:t>
        <a:bodyPr/>
        <a:lstStyle/>
        <a:p>
          <a:r>
            <a:rPr lang="en-IE" sz="1800" b="1" dirty="0" smtClean="0">
              <a:latin typeface="Tahoma" panose="020B0604030504040204" pitchFamily="34" charset="0"/>
              <a:ea typeface="Tahoma" panose="020B0604030504040204" pitchFamily="34" charset="0"/>
              <a:cs typeface="Tahoma" panose="020B0604030504040204" pitchFamily="34" charset="0"/>
            </a:rPr>
            <a:t>State-to-state complaints</a:t>
          </a:r>
          <a:endParaRPr lang="en-IE" sz="1800" b="1" dirty="0">
            <a:latin typeface="Tahoma" panose="020B0604030504040204" pitchFamily="34" charset="0"/>
            <a:ea typeface="Tahoma" panose="020B0604030504040204" pitchFamily="34" charset="0"/>
            <a:cs typeface="Tahoma" panose="020B0604030504040204" pitchFamily="34" charset="0"/>
          </a:endParaRPr>
        </a:p>
      </dgm:t>
    </dgm:pt>
    <dgm:pt modelId="{3F059180-9E25-4D05-A4E7-A9C83A15E1ED}" type="parTrans" cxnId="{2A05DD94-BB6D-4BAC-B343-A16D62B841C1}">
      <dgm:prSet/>
      <dgm:spPr/>
      <dgm:t>
        <a:bodyPr/>
        <a:lstStyle/>
        <a:p>
          <a:endParaRPr lang="en-IE" sz="2000">
            <a:latin typeface="Tahoma" panose="020B0604030504040204" pitchFamily="34" charset="0"/>
            <a:ea typeface="Tahoma" panose="020B0604030504040204" pitchFamily="34" charset="0"/>
            <a:cs typeface="Tahoma" panose="020B0604030504040204" pitchFamily="34" charset="0"/>
          </a:endParaRPr>
        </a:p>
      </dgm:t>
    </dgm:pt>
    <dgm:pt modelId="{94C6ABF1-D95D-4D3D-B541-C38359267BFA}" type="sibTrans" cxnId="{2A05DD94-BB6D-4BAC-B343-A16D62B841C1}">
      <dgm:prSet/>
      <dgm:spPr/>
      <dgm:t>
        <a:bodyPr/>
        <a:lstStyle/>
        <a:p>
          <a:endParaRPr lang="en-IE" sz="2000">
            <a:latin typeface="Tahoma" panose="020B0604030504040204" pitchFamily="34" charset="0"/>
            <a:ea typeface="Tahoma" panose="020B0604030504040204" pitchFamily="34" charset="0"/>
            <a:cs typeface="Tahoma" panose="020B0604030504040204" pitchFamily="34" charset="0"/>
          </a:endParaRPr>
        </a:p>
      </dgm:t>
    </dgm:pt>
    <dgm:pt modelId="{54A2208D-CD9E-4472-A53B-A60E5B9DEB7E}">
      <dgm:prSet custT="1"/>
      <dgm:spPr/>
      <dgm:t>
        <a:bodyPr/>
        <a:lstStyle/>
        <a:p>
          <a:r>
            <a:rPr lang="en-IE" sz="1800" b="1" dirty="0" smtClean="0">
              <a:latin typeface="Tahoma" panose="020B0604030504040204" pitchFamily="34" charset="0"/>
              <a:ea typeface="Tahoma" panose="020B0604030504040204" pitchFamily="34" charset="0"/>
              <a:cs typeface="Tahoma" panose="020B0604030504040204" pitchFamily="34" charset="0"/>
            </a:rPr>
            <a:t>Inquiries</a:t>
          </a:r>
          <a:endParaRPr lang="en-IE" sz="1800" b="1" dirty="0">
            <a:latin typeface="Tahoma" panose="020B0604030504040204" pitchFamily="34" charset="0"/>
            <a:ea typeface="Tahoma" panose="020B0604030504040204" pitchFamily="34" charset="0"/>
            <a:cs typeface="Tahoma" panose="020B0604030504040204" pitchFamily="34" charset="0"/>
          </a:endParaRPr>
        </a:p>
      </dgm:t>
    </dgm:pt>
    <dgm:pt modelId="{267B504F-C24E-4F24-A144-EF278CED15D6}" type="parTrans" cxnId="{F0558C23-0200-4B0B-AAD9-E1DBC11E0FED}">
      <dgm:prSet/>
      <dgm:spPr/>
      <dgm:t>
        <a:bodyPr/>
        <a:lstStyle/>
        <a:p>
          <a:endParaRPr lang="en-IE"/>
        </a:p>
      </dgm:t>
    </dgm:pt>
    <dgm:pt modelId="{4DFB63BC-9DF3-4B02-8C01-EB5437892E17}" type="sibTrans" cxnId="{F0558C23-0200-4B0B-AAD9-E1DBC11E0FED}">
      <dgm:prSet/>
      <dgm:spPr/>
      <dgm:t>
        <a:bodyPr/>
        <a:lstStyle/>
        <a:p>
          <a:endParaRPr lang="en-IE"/>
        </a:p>
      </dgm:t>
    </dgm:pt>
    <dgm:pt modelId="{F247DBA2-18F3-4154-9FCE-9DDD0EDB10DF}" type="pres">
      <dgm:prSet presAssocID="{FF4ADFA2-35C5-474E-8FA1-7D519C8A61D5}" presName="Name0" presStyleCnt="0">
        <dgm:presLayoutVars>
          <dgm:dir/>
          <dgm:animLvl val="lvl"/>
          <dgm:resizeHandles/>
        </dgm:presLayoutVars>
      </dgm:prSet>
      <dgm:spPr/>
      <dgm:t>
        <a:bodyPr/>
        <a:lstStyle/>
        <a:p>
          <a:endParaRPr lang="en-IE"/>
        </a:p>
      </dgm:t>
    </dgm:pt>
    <dgm:pt modelId="{E3438F3B-713A-4E87-AB40-C75280762DD8}" type="pres">
      <dgm:prSet presAssocID="{871B5E2A-4031-4354-9493-035EAAF9AE0D}" presName="linNode" presStyleCnt="0"/>
      <dgm:spPr/>
    </dgm:pt>
    <dgm:pt modelId="{042BDD96-7915-4B43-BB6B-5C9DD756628C}" type="pres">
      <dgm:prSet presAssocID="{871B5E2A-4031-4354-9493-035EAAF9AE0D}" presName="parentShp" presStyleLbl="node1" presStyleIdx="0" presStyleCnt="3" custScaleX="70280">
        <dgm:presLayoutVars>
          <dgm:bulletEnabled val="1"/>
        </dgm:presLayoutVars>
      </dgm:prSet>
      <dgm:spPr/>
      <dgm:t>
        <a:bodyPr/>
        <a:lstStyle/>
        <a:p>
          <a:endParaRPr lang="en-IE"/>
        </a:p>
      </dgm:t>
    </dgm:pt>
    <dgm:pt modelId="{EFF3F5CF-F9AA-4DD0-B5EF-0A232E917947}" type="pres">
      <dgm:prSet presAssocID="{871B5E2A-4031-4354-9493-035EAAF9AE0D}" presName="childShp" presStyleLbl="bgAccFollowNode1" presStyleIdx="0" presStyleCnt="3" custScaleX="118194" custLinFactNeighborX="16164" custLinFactNeighborY="-12156">
        <dgm:presLayoutVars>
          <dgm:bulletEnabled val="1"/>
        </dgm:presLayoutVars>
      </dgm:prSet>
      <dgm:spPr/>
      <dgm:t>
        <a:bodyPr/>
        <a:lstStyle/>
        <a:p>
          <a:endParaRPr lang="en-IE"/>
        </a:p>
      </dgm:t>
    </dgm:pt>
    <dgm:pt modelId="{7EEC9D2B-AAE4-4FD8-B73A-D2FF97A09356}" type="pres">
      <dgm:prSet presAssocID="{03B913DD-D822-4EC7-A631-762FBDAC790E}" presName="spacing" presStyleCnt="0"/>
      <dgm:spPr/>
    </dgm:pt>
    <dgm:pt modelId="{B672F943-8387-4A81-B65A-5FE8545E89C9}" type="pres">
      <dgm:prSet presAssocID="{E274F152-1C94-44AB-85F6-865BDF9EB669}" presName="linNode" presStyleCnt="0"/>
      <dgm:spPr/>
    </dgm:pt>
    <dgm:pt modelId="{683B608E-BDCA-41BA-90E2-DE1107ED1A78}" type="pres">
      <dgm:prSet presAssocID="{E274F152-1C94-44AB-85F6-865BDF9EB669}" presName="parentShp" presStyleLbl="node1" presStyleIdx="1" presStyleCnt="3" custScaleX="72124" custLinFactNeighborX="-10875" custLinFactNeighborY="-2607">
        <dgm:presLayoutVars>
          <dgm:bulletEnabled val="1"/>
        </dgm:presLayoutVars>
      </dgm:prSet>
      <dgm:spPr/>
      <dgm:t>
        <a:bodyPr/>
        <a:lstStyle/>
        <a:p>
          <a:endParaRPr lang="en-IE"/>
        </a:p>
      </dgm:t>
    </dgm:pt>
    <dgm:pt modelId="{02EC00DD-34E7-4DC3-A2E9-06C5B1298E51}" type="pres">
      <dgm:prSet presAssocID="{E274F152-1C94-44AB-85F6-865BDF9EB669}" presName="childShp" presStyleLbl="bgAccFollowNode1" presStyleIdx="1" presStyleCnt="3" custScaleX="117445">
        <dgm:presLayoutVars>
          <dgm:bulletEnabled val="1"/>
        </dgm:presLayoutVars>
      </dgm:prSet>
      <dgm:spPr/>
      <dgm:t>
        <a:bodyPr/>
        <a:lstStyle/>
        <a:p>
          <a:endParaRPr lang="en-IE"/>
        </a:p>
      </dgm:t>
    </dgm:pt>
    <dgm:pt modelId="{851525F5-73F0-43D6-B76D-AAC0560E7D16}" type="pres">
      <dgm:prSet presAssocID="{94C6ABF1-D95D-4D3D-B541-C38359267BFA}" presName="spacing" presStyleCnt="0"/>
      <dgm:spPr/>
    </dgm:pt>
    <dgm:pt modelId="{06F2CBB2-115F-44B0-A727-CE92537F8667}" type="pres">
      <dgm:prSet presAssocID="{54A2208D-CD9E-4472-A53B-A60E5B9DEB7E}" presName="linNode" presStyleCnt="0"/>
      <dgm:spPr/>
    </dgm:pt>
    <dgm:pt modelId="{A77D3A54-143A-419B-B148-84ED729B54C6}" type="pres">
      <dgm:prSet presAssocID="{54A2208D-CD9E-4472-A53B-A60E5B9DEB7E}" presName="parentShp" presStyleLbl="node1" presStyleIdx="2" presStyleCnt="3" custScaleX="75477" custLinFactNeighborX="-8174" custLinFactNeighborY="0">
        <dgm:presLayoutVars>
          <dgm:bulletEnabled val="1"/>
        </dgm:presLayoutVars>
      </dgm:prSet>
      <dgm:spPr/>
      <dgm:t>
        <a:bodyPr/>
        <a:lstStyle/>
        <a:p>
          <a:endParaRPr lang="en-IE"/>
        </a:p>
      </dgm:t>
    </dgm:pt>
    <dgm:pt modelId="{68786BFC-73A0-4400-9F74-383AF6DA0DE6}" type="pres">
      <dgm:prSet presAssocID="{54A2208D-CD9E-4472-A53B-A60E5B9DEB7E}" presName="childShp" presStyleLbl="bgAccFollowNode1" presStyleIdx="2" presStyleCnt="3" custScaleX="128683" custLinFactNeighborX="-3380" custLinFactNeighborY="0">
        <dgm:presLayoutVars>
          <dgm:bulletEnabled val="1"/>
        </dgm:presLayoutVars>
      </dgm:prSet>
      <dgm:spPr/>
      <dgm:t>
        <a:bodyPr/>
        <a:lstStyle/>
        <a:p>
          <a:endParaRPr lang="en-IE"/>
        </a:p>
      </dgm:t>
    </dgm:pt>
  </dgm:ptLst>
  <dgm:cxnLst>
    <dgm:cxn modelId="{3D167B3F-6EED-42A7-ADE2-9B926C70CFC4}" srcId="{FF4ADFA2-35C5-474E-8FA1-7D519C8A61D5}" destId="{871B5E2A-4031-4354-9493-035EAAF9AE0D}" srcOrd="0" destOrd="0" parTransId="{510311C1-9BF4-4F54-AB91-6819388B5C57}" sibTransId="{03B913DD-D822-4EC7-A631-762FBDAC790E}"/>
    <dgm:cxn modelId="{9580D205-6BC8-4035-B14A-71E271FE6C34}" type="presOf" srcId="{54A2208D-CD9E-4472-A53B-A60E5B9DEB7E}" destId="{A77D3A54-143A-419B-B148-84ED729B54C6}" srcOrd="0" destOrd="0" presId="urn:microsoft.com/office/officeart/2005/8/layout/vList6"/>
    <dgm:cxn modelId="{2A05DD94-BB6D-4BAC-B343-A16D62B841C1}" srcId="{FF4ADFA2-35C5-474E-8FA1-7D519C8A61D5}" destId="{E274F152-1C94-44AB-85F6-865BDF9EB669}" srcOrd="1" destOrd="0" parTransId="{3F059180-9E25-4D05-A4E7-A9C83A15E1ED}" sibTransId="{94C6ABF1-D95D-4D3D-B541-C38359267BFA}"/>
    <dgm:cxn modelId="{91E79E51-7661-4FFC-A906-FB06A320D3F3}" type="presOf" srcId="{E274F152-1C94-44AB-85F6-865BDF9EB669}" destId="{683B608E-BDCA-41BA-90E2-DE1107ED1A78}" srcOrd="0" destOrd="0" presId="urn:microsoft.com/office/officeart/2005/8/layout/vList6"/>
    <dgm:cxn modelId="{1ED4A983-A1A0-4A2A-BC4C-147CA5F60E99}" type="presOf" srcId="{FF4ADFA2-35C5-474E-8FA1-7D519C8A61D5}" destId="{F247DBA2-18F3-4154-9FCE-9DDD0EDB10DF}" srcOrd="0" destOrd="0" presId="urn:microsoft.com/office/officeart/2005/8/layout/vList6"/>
    <dgm:cxn modelId="{F0558C23-0200-4B0B-AAD9-E1DBC11E0FED}" srcId="{FF4ADFA2-35C5-474E-8FA1-7D519C8A61D5}" destId="{54A2208D-CD9E-4472-A53B-A60E5B9DEB7E}" srcOrd="2" destOrd="0" parTransId="{267B504F-C24E-4F24-A144-EF278CED15D6}" sibTransId="{4DFB63BC-9DF3-4B02-8C01-EB5437892E17}"/>
    <dgm:cxn modelId="{05C67D7D-63B6-459A-9673-0F95AE16B881}" type="presOf" srcId="{871B5E2A-4031-4354-9493-035EAAF9AE0D}" destId="{042BDD96-7915-4B43-BB6B-5C9DD756628C}" srcOrd="0" destOrd="0" presId="urn:microsoft.com/office/officeart/2005/8/layout/vList6"/>
    <dgm:cxn modelId="{62357FB6-89C4-4483-B4D2-530E6DDD30AD}" type="presParOf" srcId="{F247DBA2-18F3-4154-9FCE-9DDD0EDB10DF}" destId="{E3438F3B-713A-4E87-AB40-C75280762DD8}" srcOrd="0" destOrd="0" presId="urn:microsoft.com/office/officeart/2005/8/layout/vList6"/>
    <dgm:cxn modelId="{0FA90028-9990-46C7-B81F-CDDE9E8EAC07}" type="presParOf" srcId="{E3438F3B-713A-4E87-AB40-C75280762DD8}" destId="{042BDD96-7915-4B43-BB6B-5C9DD756628C}" srcOrd="0" destOrd="0" presId="urn:microsoft.com/office/officeart/2005/8/layout/vList6"/>
    <dgm:cxn modelId="{96EC07EB-5F18-4269-AF05-2E7ED78E05AE}" type="presParOf" srcId="{E3438F3B-713A-4E87-AB40-C75280762DD8}" destId="{EFF3F5CF-F9AA-4DD0-B5EF-0A232E917947}" srcOrd="1" destOrd="0" presId="urn:microsoft.com/office/officeart/2005/8/layout/vList6"/>
    <dgm:cxn modelId="{71A9FCB6-0FA0-45B0-B1B1-8C44333BFA29}" type="presParOf" srcId="{F247DBA2-18F3-4154-9FCE-9DDD0EDB10DF}" destId="{7EEC9D2B-AAE4-4FD8-B73A-D2FF97A09356}" srcOrd="1" destOrd="0" presId="urn:microsoft.com/office/officeart/2005/8/layout/vList6"/>
    <dgm:cxn modelId="{DDE647A1-C841-4667-AA60-685B74838FE4}" type="presParOf" srcId="{F247DBA2-18F3-4154-9FCE-9DDD0EDB10DF}" destId="{B672F943-8387-4A81-B65A-5FE8545E89C9}" srcOrd="2" destOrd="0" presId="urn:microsoft.com/office/officeart/2005/8/layout/vList6"/>
    <dgm:cxn modelId="{F1898765-34F0-4592-8188-EFABB0649635}" type="presParOf" srcId="{B672F943-8387-4A81-B65A-5FE8545E89C9}" destId="{683B608E-BDCA-41BA-90E2-DE1107ED1A78}" srcOrd="0" destOrd="0" presId="urn:microsoft.com/office/officeart/2005/8/layout/vList6"/>
    <dgm:cxn modelId="{BF73EB6B-0705-4E6D-BA2B-4728D4A61452}" type="presParOf" srcId="{B672F943-8387-4A81-B65A-5FE8545E89C9}" destId="{02EC00DD-34E7-4DC3-A2E9-06C5B1298E51}" srcOrd="1" destOrd="0" presId="urn:microsoft.com/office/officeart/2005/8/layout/vList6"/>
    <dgm:cxn modelId="{8C1EAD63-8367-4E2B-9BA7-F140022585A3}" type="presParOf" srcId="{F247DBA2-18F3-4154-9FCE-9DDD0EDB10DF}" destId="{851525F5-73F0-43D6-B76D-AAC0560E7D16}" srcOrd="3" destOrd="0" presId="urn:microsoft.com/office/officeart/2005/8/layout/vList6"/>
    <dgm:cxn modelId="{7828CB72-DFC2-4BCC-A9DD-B6C5A353E0D0}" type="presParOf" srcId="{F247DBA2-18F3-4154-9FCE-9DDD0EDB10DF}" destId="{06F2CBB2-115F-44B0-A727-CE92537F8667}" srcOrd="4" destOrd="0" presId="urn:microsoft.com/office/officeart/2005/8/layout/vList6"/>
    <dgm:cxn modelId="{D9339BEA-316D-44CF-AC9D-2D681B9DD01B}" type="presParOf" srcId="{06F2CBB2-115F-44B0-A727-CE92537F8667}" destId="{A77D3A54-143A-419B-B148-84ED729B54C6}" srcOrd="0" destOrd="0" presId="urn:microsoft.com/office/officeart/2005/8/layout/vList6"/>
    <dgm:cxn modelId="{03720D21-997A-4F74-A82F-774CB73369BB}" type="presParOf" srcId="{06F2CBB2-115F-44B0-A727-CE92537F8667}" destId="{68786BFC-73A0-4400-9F74-383AF6DA0DE6}"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8064A2"/>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Freedom of expression</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4">
            <a:lumMod val="40000"/>
            <a:lumOff val="60000"/>
          </a:schemeClr>
        </a:solidFill>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8064A2"/>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10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21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40.6.1º of the Irish Constitution </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10B1053B-C62F-40E9-89AA-C9515455C949}" type="presOf" srcId="{43E11E36-7E85-41B5-982A-4CEA1E84ABC4}" destId="{75D0F416-7CF3-41A6-88EE-9CA5A035C8E3}" srcOrd="0" destOrd="0" presId="urn:microsoft.com/office/officeart/2005/8/layout/process1"/>
    <dgm:cxn modelId="{318346A6-3A11-42D8-979B-98F9997E7FE7}" type="presOf" srcId="{EDDC1618-B7E7-4163-A6C9-EEE5B867E1E1}" destId="{14F2B6DC-45FA-437E-9B03-2546656A536C}"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2F3AF792-D45D-4AB7-A80D-E53A8B5C1009}" type="presOf" srcId="{4C2E1B14-0C9D-4918-9D61-EEAA430991DF}" destId="{E44F4324-A0D6-472F-996C-315452A7616B}" srcOrd="1" destOrd="0" presId="urn:microsoft.com/office/officeart/2005/8/layout/process1"/>
    <dgm:cxn modelId="{872FC85E-B056-4D73-B70C-86E99D50FE14}" type="presOf" srcId="{D34038F4-F990-473B-AE89-6A88CA804CB5}" destId="{8C826D81-4823-4E0C-BD91-437820D0C29D}" srcOrd="0" destOrd="0" presId="urn:microsoft.com/office/officeart/2005/8/layout/process1"/>
    <dgm:cxn modelId="{2D1F5A0E-47AA-44FE-A833-1F16FDB8DBA2}" type="presOf" srcId="{4C2E1B14-0C9D-4918-9D61-EEAA430991DF}" destId="{78B886A9-43AD-4102-B639-0C4D2BB9DA4D}" srcOrd="0" destOrd="0" presId="urn:microsoft.com/office/officeart/2005/8/layout/process1"/>
    <dgm:cxn modelId="{35785105-FD05-4B56-BC30-BA0C35F5FD71}" type="presParOf" srcId="{14F2B6DC-45FA-437E-9B03-2546656A536C}" destId="{75D0F416-7CF3-41A6-88EE-9CA5A035C8E3}" srcOrd="0" destOrd="0" presId="urn:microsoft.com/office/officeart/2005/8/layout/process1"/>
    <dgm:cxn modelId="{1335E540-189C-4190-970F-E0C49E166CE7}" type="presParOf" srcId="{14F2B6DC-45FA-437E-9B03-2546656A536C}" destId="{78B886A9-43AD-4102-B639-0C4D2BB9DA4D}" srcOrd="1" destOrd="0" presId="urn:microsoft.com/office/officeart/2005/8/layout/process1"/>
    <dgm:cxn modelId="{7DEA4035-0308-4DDC-A739-4053AA8ECACE}" type="presParOf" srcId="{78B886A9-43AD-4102-B639-0C4D2BB9DA4D}" destId="{E44F4324-A0D6-472F-996C-315452A7616B}" srcOrd="0" destOrd="0" presId="urn:microsoft.com/office/officeart/2005/8/layout/process1"/>
    <dgm:cxn modelId="{DF3C4542-A586-4E25-AC4F-F8461926E48B}"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9BBB59"/>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Prohibition of discrimination</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3">
            <a:lumMod val="40000"/>
            <a:lumOff val="60000"/>
          </a:schemeClr>
        </a:solidFill>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9BBB59"/>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14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Articles 3, 5, 17 and 25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40.1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F54FEBFD-4907-4EC4-B9F9-46C5B679C3F0}" type="presOf" srcId="{43E11E36-7E85-41B5-982A-4CEA1E84ABC4}" destId="{75D0F416-7CF3-41A6-88EE-9CA5A035C8E3}" srcOrd="0" destOrd="0" presId="urn:microsoft.com/office/officeart/2005/8/layout/process1"/>
    <dgm:cxn modelId="{462C0D1D-AF0C-4434-9C36-A09E24A62146}" type="presOf" srcId="{4C2E1B14-0C9D-4918-9D61-EEAA430991DF}" destId="{78B886A9-43AD-4102-B639-0C4D2BB9DA4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C2876971-E435-41A3-804B-A20340FDCE76}" type="presOf" srcId="{4C2E1B14-0C9D-4918-9D61-EEAA430991DF}" destId="{E44F4324-A0D6-472F-996C-315452A7616B}" srcOrd="1" destOrd="0" presId="urn:microsoft.com/office/officeart/2005/8/layout/process1"/>
    <dgm:cxn modelId="{8D1C2118-0512-4CA8-8EF0-811E74933E24}" type="presOf" srcId="{EDDC1618-B7E7-4163-A6C9-EEE5B867E1E1}" destId="{14F2B6DC-45FA-437E-9B03-2546656A536C}" srcOrd="0" destOrd="0" presId="urn:microsoft.com/office/officeart/2005/8/layout/process1"/>
    <dgm:cxn modelId="{2F55C67C-DA39-4705-B67F-4F027E7D37C6}" type="presOf" srcId="{D34038F4-F990-473B-AE89-6A88CA804CB5}" destId="{8C826D81-4823-4E0C-BD91-437820D0C29D}" srcOrd="0" destOrd="0" presId="urn:microsoft.com/office/officeart/2005/8/layout/process1"/>
    <dgm:cxn modelId="{655EE81B-BE47-465C-B78D-515F71B558D4}" type="presParOf" srcId="{14F2B6DC-45FA-437E-9B03-2546656A536C}" destId="{75D0F416-7CF3-41A6-88EE-9CA5A035C8E3}" srcOrd="0" destOrd="0" presId="urn:microsoft.com/office/officeart/2005/8/layout/process1"/>
    <dgm:cxn modelId="{C76FC293-176C-40E7-88E7-69A8605FB803}" type="presParOf" srcId="{14F2B6DC-45FA-437E-9B03-2546656A536C}" destId="{78B886A9-43AD-4102-B639-0C4D2BB9DA4D}" srcOrd="1" destOrd="0" presId="urn:microsoft.com/office/officeart/2005/8/layout/process1"/>
    <dgm:cxn modelId="{9CAA78A9-11F4-41CE-8BA9-F3833AEBBBEC}" type="presParOf" srcId="{78B886A9-43AD-4102-B639-0C4D2BB9DA4D}" destId="{E44F4324-A0D6-472F-996C-315452A7616B}" srcOrd="0" destOrd="0" presId="urn:microsoft.com/office/officeart/2005/8/layout/process1"/>
    <dgm:cxn modelId="{94F5D74F-BCD9-42A4-9A47-4A7DE0FBD9E4}"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C00000"/>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protection of property</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2">
            <a:lumMod val="40000"/>
            <a:lumOff val="60000"/>
          </a:schemeClr>
        </a:solidFill>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C00000"/>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 of Protocol 1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12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43.1.1º of the Irish Constitution </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custScaleX="124572">
        <dgm:presLayoutVars>
          <dgm:bulletEnabled val="1"/>
        </dgm:presLayoutVars>
      </dgm:prSet>
      <dgm:spPr/>
      <dgm:t>
        <a:bodyPr/>
        <a:lstStyle/>
        <a:p>
          <a:endParaRPr lang="en-IE"/>
        </a:p>
      </dgm:t>
    </dgm:pt>
  </dgm:ptLst>
  <dgm:cxnLst>
    <dgm:cxn modelId="{C7C6E173-8176-4B38-BCBD-8F704859E296}" type="presOf" srcId="{EDDC1618-B7E7-4163-A6C9-EEE5B867E1E1}" destId="{14F2B6DC-45FA-437E-9B03-2546656A536C}"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6A2FE684-C3F8-4AE6-B1B4-E0D7F66E17C9}" type="presOf" srcId="{D34038F4-F990-473B-AE89-6A88CA804CB5}" destId="{8C826D81-4823-4E0C-BD91-437820D0C29D}" srcOrd="0" destOrd="0" presId="urn:microsoft.com/office/officeart/2005/8/layout/process1"/>
    <dgm:cxn modelId="{78ECE7ED-16A9-4FFC-8ACE-3E2F98C7AB3F}" type="presOf" srcId="{43E11E36-7E85-41B5-982A-4CEA1E84ABC4}" destId="{75D0F416-7CF3-41A6-88EE-9CA5A035C8E3}" srcOrd="0" destOrd="0" presId="urn:microsoft.com/office/officeart/2005/8/layout/process1"/>
    <dgm:cxn modelId="{7532CC73-C9A2-4C42-B16F-3305650FFE0A}" srcId="{EDDC1618-B7E7-4163-A6C9-EEE5B867E1E1}" destId="{43E11E36-7E85-41B5-982A-4CEA1E84ABC4}" srcOrd="0" destOrd="0" parTransId="{F3F97D1F-5781-40C4-97A5-A813CCFED9C2}" sibTransId="{4C2E1B14-0C9D-4918-9D61-EEAA430991DF}"/>
    <dgm:cxn modelId="{9B78DE2E-BDB4-4F6F-AD8A-682476D5CB7E}" type="presOf" srcId="{4C2E1B14-0C9D-4918-9D61-EEAA430991DF}" destId="{E44F4324-A0D6-472F-996C-315452A7616B}" srcOrd="1" destOrd="0" presId="urn:microsoft.com/office/officeart/2005/8/layout/process1"/>
    <dgm:cxn modelId="{C419BEA6-73FB-4AEB-91E1-1513CCA040CF}" type="presOf" srcId="{4C2E1B14-0C9D-4918-9D61-EEAA430991DF}" destId="{78B886A9-43AD-4102-B639-0C4D2BB9DA4D}" srcOrd="0" destOrd="0" presId="urn:microsoft.com/office/officeart/2005/8/layout/process1"/>
    <dgm:cxn modelId="{44DC4853-4DE8-4C3E-A1E5-39F59341B948}" type="presParOf" srcId="{14F2B6DC-45FA-437E-9B03-2546656A536C}" destId="{75D0F416-7CF3-41A6-88EE-9CA5A035C8E3}" srcOrd="0" destOrd="0" presId="urn:microsoft.com/office/officeart/2005/8/layout/process1"/>
    <dgm:cxn modelId="{1D5E2926-7D2A-40FD-8496-CE84E6A38CF4}" type="presParOf" srcId="{14F2B6DC-45FA-437E-9B03-2546656A536C}" destId="{78B886A9-43AD-4102-B639-0C4D2BB9DA4D}" srcOrd="1" destOrd="0" presId="urn:microsoft.com/office/officeart/2005/8/layout/process1"/>
    <dgm:cxn modelId="{A1B4C4C5-9990-4067-9CD0-4CFDEE7BAAAD}" type="presParOf" srcId="{78B886A9-43AD-4102-B639-0C4D2BB9DA4D}" destId="{E44F4324-A0D6-472F-996C-315452A7616B}" srcOrd="0" destOrd="0" presId="urn:microsoft.com/office/officeart/2005/8/layout/process1"/>
    <dgm:cxn modelId="{4F4B0E4E-7172-444B-8A50-CE5292CE5F29}"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800FBE-3B87-4299-8B93-9789CB842FC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IE"/>
        </a:p>
      </dgm:t>
    </dgm:pt>
    <dgm:pt modelId="{81034E31-4A09-4809-92BA-BD91BD19084D}">
      <dgm:prSet phldrT="[Text]" custT="1"/>
      <dgm:spPr>
        <a:solidFill>
          <a:srgbClr val="FF0000"/>
        </a:solidFill>
      </dgm:spPr>
      <dgm:t>
        <a:bodyPr/>
        <a:lstStyle/>
        <a:p>
          <a:r>
            <a:rPr lang="en-IE" sz="2400" b="1" dirty="0" smtClean="0"/>
            <a:t>Fairness</a:t>
          </a:r>
          <a:endParaRPr lang="en-IE" sz="2400" b="1" dirty="0"/>
        </a:p>
      </dgm:t>
    </dgm:pt>
    <dgm:pt modelId="{611F9B41-E1AD-400D-B14D-BBC0FB964161}" type="parTrans" cxnId="{86E36C3B-F270-4C4C-9CD9-AA1E182B525E}">
      <dgm:prSet/>
      <dgm:spPr/>
      <dgm:t>
        <a:bodyPr/>
        <a:lstStyle/>
        <a:p>
          <a:endParaRPr lang="en-IE"/>
        </a:p>
      </dgm:t>
    </dgm:pt>
    <dgm:pt modelId="{50C9A171-4D33-4425-BBDA-C9E26D7E87A9}" type="sibTrans" cxnId="{86E36C3B-F270-4C4C-9CD9-AA1E182B525E}">
      <dgm:prSet/>
      <dgm:spPr/>
      <dgm:t>
        <a:bodyPr/>
        <a:lstStyle/>
        <a:p>
          <a:endParaRPr lang="en-IE"/>
        </a:p>
      </dgm:t>
    </dgm:pt>
    <dgm:pt modelId="{7B6A22D0-7A7A-49CE-BEDD-40848B6D662D}">
      <dgm:prSet phldrT="[Text]" custT="1"/>
      <dgm:spPr>
        <a:solidFill>
          <a:schemeClr val="accent2">
            <a:lumMod val="40000"/>
            <a:lumOff val="60000"/>
          </a:schemeClr>
        </a:solidFill>
        <a:ln>
          <a:solidFill>
            <a:srgbClr val="FF0000">
              <a:alpha val="90000"/>
            </a:srgbClr>
          </a:solidFill>
        </a:ln>
      </dgm:spPr>
      <dgm:t>
        <a:bodyPr/>
        <a:lstStyle/>
        <a:p>
          <a:pPr algn="ctr"/>
          <a:r>
            <a:rPr lang="en-IE" sz="2000" b="1" dirty="0" smtClean="0"/>
            <a:t>Equality</a:t>
          </a:r>
          <a:endParaRPr lang="en-IE" sz="2000" b="1" dirty="0"/>
        </a:p>
      </dgm:t>
    </dgm:pt>
    <dgm:pt modelId="{C35F8E44-401B-4BC5-ABF9-F49D01691054}" type="parTrans" cxnId="{2EB54F36-BE92-4AB8-A349-AAFD7261AD70}">
      <dgm:prSet/>
      <dgm:spPr/>
      <dgm:t>
        <a:bodyPr/>
        <a:lstStyle/>
        <a:p>
          <a:endParaRPr lang="en-IE"/>
        </a:p>
      </dgm:t>
    </dgm:pt>
    <dgm:pt modelId="{A9A3498C-8EE7-4B0F-99CB-A83522B6BBB6}" type="sibTrans" cxnId="{2EB54F36-BE92-4AB8-A349-AAFD7261AD70}">
      <dgm:prSet/>
      <dgm:spPr/>
      <dgm:t>
        <a:bodyPr/>
        <a:lstStyle/>
        <a:p>
          <a:endParaRPr lang="en-IE"/>
        </a:p>
      </dgm:t>
    </dgm:pt>
    <dgm:pt modelId="{53BAADBD-A467-4EC8-8F25-F9FC0876C3B2}">
      <dgm:prSet phldrT="[Text]" custT="1"/>
      <dgm:spPr>
        <a:solidFill>
          <a:schemeClr val="accent2">
            <a:lumMod val="40000"/>
            <a:lumOff val="60000"/>
            <a:alpha val="90000"/>
          </a:schemeClr>
        </a:solidFill>
        <a:ln>
          <a:solidFill>
            <a:srgbClr val="FF0000">
              <a:alpha val="90000"/>
            </a:srgbClr>
          </a:solidFill>
        </a:ln>
      </dgm:spPr>
      <dgm:t>
        <a:bodyPr/>
        <a:lstStyle/>
        <a:p>
          <a:pPr algn="ctr"/>
          <a:r>
            <a:rPr lang="en-IE" sz="2000" b="1" dirty="0" smtClean="0"/>
            <a:t>Autonomy</a:t>
          </a:r>
          <a:endParaRPr lang="en-IE" sz="2000" b="1" dirty="0"/>
        </a:p>
      </dgm:t>
    </dgm:pt>
    <dgm:pt modelId="{FD4993E8-FC50-45F1-B06D-B53F45C62081}" type="parTrans" cxnId="{F43507CA-D1AC-4C9C-B860-CBB719ACAD70}">
      <dgm:prSet/>
      <dgm:spPr/>
      <dgm:t>
        <a:bodyPr/>
        <a:lstStyle/>
        <a:p>
          <a:endParaRPr lang="en-IE"/>
        </a:p>
      </dgm:t>
    </dgm:pt>
    <dgm:pt modelId="{87F71B42-7399-48C9-B55C-1FCF98F94AD7}" type="sibTrans" cxnId="{F43507CA-D1AC-4C9C-B860-CBB719ACAD70}">
      <dgm:prSet/>
      <dgm:spPr/>
      <dgm:t>
        <a:bodyPr/>
        <a:lstStyle/>
        <a:p>
          <a:endParaRPr lang="en-IE"/>
        </a:p>
      </dgm:t>
    </dgm:pt>
    <dgm:pt modelId="{934E80DC-4DE1-4D07-9013-F3B56C43BFA3}" type="pres">
      <dgm:prSet presAssocID="{8A800FBE-3B87-4299-8B93-9789CB842FCD}" presName="list" presStyleCnt="0">
        <dgm:presLayoutVars>
          <dgm:dir/>
          <dgm:animLvl val="lvl"/>
        </dgm:presLayoutVars>
      </dgm:prSet>
      <dgm:spPr/>
      <dgm:t>
        <a:bodyPr/>
        <a:lstStyle/>
        <a:p>
          <a:endParaRPr lang="en-IE"/>
        </a:p>
      </dgm:t>
    </dgm:pt>
    <dgm:pt modelId="{AD6E350B-F2F9-4E1D-980F-778EF8719D19}" type="pres">
      <dgm:prSet presAssocID="{81034E31-4A09-4809-92BA-BD91BD19084D}" presName="posSpace" presStyleCnt="0"/>
      <dgm:spPr/>
    </dgm:pt>
    <dgm:pt modelId="{94C749DB-DC1F-446C-9F6F-51A320EA0FD2}" type="pres">
      <dgm:prSet presAssocID="{81034E31-4A09-4809-92BA-BD91BD19084D}" presName="vertFlow" presStyleCnt="0"/>
      <dgm:spPr/>
    </dgm:pt>
    <dgm:pt modelId="{2C2CB6ED-CB79-4041-84DE-00501644742D}" type="pres">
      <dgm:prSet presAssocID="{81034E31-4A09-4809-92BA-BD91BD19084D}" presName="topSpace" presStyleCnt="0"/>
      <dgm:spPr/>
    </dgm:pt>
    <dgm:pt modelId="{C43BB224-684D-4AA1-86D8-41E2668FAA6C}" type="pres">
      <dgm:prSet presAssocID="{81034E31-4A09-4809-92BA-BD91BD19084D}" presName="firstComp" presStyleCnt="0"/>
      <dgm:spPr/>
    </dgm:pt>
    <dgm:pt modelId="{00EDA359-70A7-44DE-B24B-94ECCF45BB19}" type="pres">
      <dgm:prSet presAssocID="{81034E31-4A09-4809-92BA-BD91BD19084D}" presName="firstChild" presStyleLbl="bgAccFollowNode1" presStyleIdx="0" presStyleCnt="2" custLinFactX="-63430" custLinFactNeighborX="-100000" custLinFactNeighborY="80010"/>
      <dgm:spPr/>
      <dgm:t>
        <a:bodyPr/>
        <a:lstStyle/>
        <a:p>
          <a:endParaRPr lang="en-IE"/>
        </a:p>
      </dgm:t>
    </dgm:pt>
    <dgm:pt modelId="{7AFCB653-68F7-446D-995D-0096FE1151EF}" type="pres">
      <dgm:prSet presAssocID="{81034E31-4A09-4809-92BA-BD91BD19084D}" presName="firstChildTx" presStyleLbl="bgAccFollowNode1" presStyleIdx="0" presStyleCnt="2">
        <dgm:presLayoutVars>
          <dgm:bulletEnabled val="1"/>
        </dgm:presLayoutVars>
      </dgm:prSet>
      <dgm:spPr/>
      <dgm:t>
        <a:bodyPr/>
        <a:lstStyle/>
        <a:p>
          <a:endParaRPr lang="en-IE"/>
        </a:p>
      </dgm:t>
    </dgm:pt>
    <dgm:pt modelId="{06D262D8-D537-4D41-B650-7101C199CB64}" type="pres">
      <dgm:prSet presAssocID="{53BAADBD-A467-4EC8-8F25-F9FC0876C3B2}" presName="comp" presStyleCnt="0"/>
      <dgm:spPr/>
    </dgm:pt>
    <dgm:pt modelId="{3570C2A0-0351-41D1-B6FB-66A99C2E3DF6}" type="pres">
      <dgm:prSet presAssocID="{53BAADBD-A467-4EC8-8F25-F9FC0876C3B2}" presName="child" presStyleLbl="bgAccFollowNode1" presStyleIdx="1" presStyleCnt="2" custLinFactNeighborX="53814" custLinFactNeighborY="-19990"/>
      <dgm:spPr/>
      <dgm:t>
        <a:bodyPr/>
        <a:lstStyle/>
        <a:p>
          <a:endParaRPr lang="en-IE"/>
        </a:p>
      </dgm:t>
    </dgm:pt>
    <dgm:pt modelId="{AFEDCA23-E425-489F-86C1-671A953D0ED5}" type="pres">
      <dgm:prSet presAssocID="{53BAADBD-A467-4EC8-8F25-F9FC0876C3B2}" presName="childTx" presStyleLbl="bgAccFollowNode1" presStyleIdx="1" presStyleCnt="2">
        <dgm:presLayoutVars>
          <dgm:bulletEnabled val="1"/>
        </dgm:presLayoutVars>
      </dgm:prSet>
      <dgm:spPr/>
      <dgm:t>
        <a:bodyPr/>
        <a:lstStyle/>
        <a:p>
          <a:endParaRPr lang="en-IE"/>
        </a:p>
      </dgm:t>
    </dgm:pt>
    <dgm:pt modelId="{1F43FC17-6019-4A62-920B-10DD443E3B49}" type="pres">
      <dgm:prSet presAssocID="{81034E31-4A09-4809-92BA-BD91BD19084D}" presName="negSpace" presStyleCnt="0"/>
      <dgm:spPr/>
    </dgm:pt>
    <dgm:pt modelId="{DB89FF29-639A-416D-8FE4-7583F6AD89B9}" type="pres">
      <dgm:prSet presAssocID="{81034E31-4A09-4809-92BA-BD91BD19084D}" presName="circle" presStyleLbl="node1" presStyleIdx="0" presStyleCnt="1" custScaleX="163524" custScaleY="89664" custLinFactNeighborX="-608" custLinFactNeighborY="-12"/>
      <dgm:spPr/>
      <dgm:t>
        <a:bodyPr/>
        <a:lstStyle/>
        <a:p>
          <a:endParaRPr lang="en-IE"/>
        </a:p>
      </dgm:t>
    </dgm:pt>
  </dgm:ptLst>
  <dgm:cxnLst>
    <dgm:cxn modelId="{0BCCF5ED-CA35-4FFB-8208-9FFC444F6AE4}" type="presOf" srcId="{53BAADBD-A467-4EC8-8F25-F9FC0876C3B2}" destId="{3570C2A0-0351-41D1-B6FB-66A99C2E3DF6}" srcOrd="0" destOrd="0" presId="urn:microsoft.com/office/officeart/2005/8/layout/hList9"/>
    <dgm:cxn modelId="{111FBF6E-67DC-486D-836F-CF97A35A5CD1}" type="presOf" srcId="{7B6A22D0-7A7A-49CE-BEDD-40848B6D662D}" destId="{00EDA359-70A7-44DE-B24B-94ECCF45BB19}" srcOrd="0" destOrd="0" presId="urn:microsoft.com/office/officeart/2005/8/layout/hList9"/>
    <dgm:cxn modelId="{86E36C3B-F270-4C4C-9CD9-AA1E182B525E}" srcId="{8A800FBE-3B87-4299-8B93-9789CB842FCD}" destId="{81034E31-4A09-4809-92BA-BD91BD19084D}" srcOrd="0" destOrd="0" parTransId="{611F9B41-E1AD-400D-B14D-BBC0FB964161}" sibTransId="{50C9A171-4D33-4425-BBDA-C9E26D7E87A9}"/>
    <dgm:cxn modelId="{AEFA2038-0703-4AC7-B4F5-721AC42123A3}" type="presOf" srcId="{53BAADBD-A467-4EC8-8F25-F9FC0876C3B2}" destId="{AFEDCA23-E425-489F-86C1-671A953D0ED5}" srcOrd="1" destOrd="0" presId="urn:microsoft.com/office/officeart/2005/8/layout/hList9"/>
    <dgm:cxn modelId="{D1C4C33E-BA43-4A39-AD23-1BC3D235BEEA}" type="presOf" srcId="{7B6A22D0-7A7A-49CE-BEDD-40848B6D662D}" destId="{7AFCB653-68F7-446D-995D-0096FE1151EF}" srcOrd="1" destOrd="0" presId="urn:microsoft.com/office/officeart/2005/8/layout/hList9"/>
    <dgm:cxn modelId="{E004EDB0-673B-41A8-AAFB-3E6D37F4F965}" type="presOf" srcId="{81034E31-4A09-4809-92BA-BD91BD19084D}" destId="{DB89FF29-639A-416D-8FE4-7583F6AD89B9}" srcOrd="0" destOrd="0" presId="urn:microsoft.com/office/officeart/2005/8/layout/hList9"/>
    <dgm:cxn modelId="{3493F865-65E3-4FFC-8A29-CBFEF7BCBB26}" type="presOf" srcId="{8A800FBE-3B87-4299-8B93-9789CB842FCD}" destId="{934E80DC-4DE1-4D07-9013-F3B56C43BFA3}" srcOrd="0" destOrd="0" presId="urn:microsoft.com/office/officeart/2005/8/layout/hList9"/>
    <dgm:cxn modelId="{2EB54F36-BE92-4AB8-A349-AAFD7261AD70}" srcId="{81034E31-4A09-4809-92BA-BD91BD19084D}" destId="{7B6A22D0-7A7A-49CE-BEDD-40848B6D662D}" srcOrd="0" destOrd="0" parTransId="{C35F8E44-401B-4BC5-ABF9-F49D01691054}" sibTransId="{A9A3498C-8EE7-4B0F-99CB-A83522B6BBB6}"/>
    <dgm:cxn modelId="{F43507CA-D1AC-4C9C-B860-CBB719ACAD70}" srcId="{81034E31-4A09-4809-92BA-BD91BD19084D}" destId="{53BAADBD-A467-4EC8-8F25-F9FC0876C3B2}" srcOrd="1" destOrd="0" parTransId="{FD4993E8-FC50-45F1-B06D-B53F45C62081}" sibTransId="{87F71B42-7399-48C9-B55C-1FCF98F94AD7}"/>
    <dgm:cxn modelId="{A79645C6-2B50-4D22-8CCF-8306D0C02AD8}" type="presParOf" srcId="{934E80DC-4DE1-4D07-9013-F3B56C43BFA3}" destId="{AD6E350B-F2F9-4E1D-980F-778EF8719D19}" srcOrd="0" destOrd="0" presId="urn:microsoft.com/office/officeart/2005/8/layout/hList9"/>
    <dgm:cxn modelId="{D9270169-7F63-4CFC-AF9E-ADD5747795DE}" type="presParOf" srcId="{934E80DC-4DE1-4D07-9013-F3B56C43BFA3}" destId="{94C749DB-DC1F-446C-9F6F-51A320EA0FD2}" srcOrd="1" destOrd="0" presId="urn:microsoft.com/office/officeart/2005/8/layout/hList9"/>
    <dgm:cxn modelId="{F30A1932-2748-4E57-9042-DB4A968B8D4B}" type="presParOf" srcId="{94C749DB-DC1F-446C-9F6F-51A320EA0FD2}" destId="{2C2CB6ED-CB79-4041-84DE-00501644742D}" srcOrd="0" destOrd="0" presId="urn:microsoft.com/office/officeart/2005/8/layout/hList9"/>
    <dgm:cxn modelId="{D880A826-C234-4103-ADAA-59EEE5AE0230}" type="presParOf" srcId="{94C749DB-DC1F-446C-9F6F-51A320EA0FD2}" destId="{C43BB224-684D-4AA1-86D8-41E2668FAA6C}" srcOrd="1" destOrd="0" presId="urn:microsoft.com/office/officeart/2005/8/layout/hList9"/>
    <dgm:cxn modelId="{E7B6BB26-A1DD-4363-9086-04F31885F9D4}" type="presParOf" srcId="{C43BB224-684D-4AA1-86D8-41E2668FAA6C}" destId="{00EDA359-70A7-44DE-B24B-94ECCF45BB19}" srcOrd="0" destOrd="0" presId="urn:microsoft.com/office/officeart/2005/8/layout/hList9"/>
    <dgm:cxn modelId="{EEC2ACB0-D267-4ED4-ABF3-E6CB1C1B7DEC}" type="presParOf" srcId="{C43BB224-684D-4AA1-86D8-41E2668FAA6C}" destId="{7AFCB653-68F7-446D-995D-0096FE1151EF}" srcOrd="1" destOrd="0" presId="urn:microsoft.com/office/officeart/2005/8/layout/hList9"/>
    <dgm:cxn modelId="{61A0B65B-B652-4B1E-8836-9BBCF64B8111}" type="presParOf" srcId="{94C749DB-DC1F-446C-9F6F-51A320EA0FD2}" destId="{06D262D8-D537-4D41-B650-7101C199CB64}" srcOrd="2" destOrd="0" presId="urn:microsoft.com/office/officeart/2005/8/layout/hList9"/>
    <dgm:cxn modelId="{C57613F6-D48C-486A-A324-06E8354A5B3D}" type="presParOf" srcId="{06D262D8-D537-4D41-B650-7101C199CB64}" destId="{3570C2A0-0351-41D1-B6FB-66A99C2E3DF6}" srcOrd="0" destOrd="0" presId="urn:microsoft.com/office/officeart/2005/8/layout/hList9"/>
    <dgm:cxn modelId="{1C006B4F-A545-4803-9A44-97A9449A3DA5}" type="presParOf" srcId="{06D262D8-D537-4D41-B650-7101C199CB64}" destId="{AFEDCA23-E425-489F-86C1-671A953D0ED5}" srcOrd="1" destOrd="0" presId="urn:microsoft.com/office/officeart/2005/8/layout/hList9"/>
    <dgm:cxn modelId="{9BC93E20-A110-49D3-AE40-8C1D928DDBFE}" type="presParOf" srcId="{934E80DC-4DE1-4D07-9013-F3B56C43BFA3}" destId="{1F43FC17-6019-4A62-920B-10DD443E3B49}" srcOrd="2" destOrd="0" presId="urn:microsoft.com/office/officeart/2005/8/layout/hList9"/>
    <dgm:cxn modelId="{1968F34D-D675-49C2-919F-5DDCC5AFE1FA}" type="presParOf" srcId="{934E80DC-4DE1-4D07-9013-F3B56C43BFA3}" destId="{DB89FF29-639A-416D-8FE4-7583F6AD89B9}" srcOrd="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CEEE5E-C088-4128-B002-0B16D2640121}"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IE"/>
        </a:p>
      </dgm:t>
    </dgm:pt>
    <dgm:pt modelId="{A7A92244-4E67-400D-B4B1-6CA7BB655915}">
      <dgm:prSet phldrT="[Text]" custT="1"/>
      <dgm:spPr/>
      <dgm:t>
        <a:bodyPr/>
        <a:lstStyle/>
        <a:p>
          <a:r>
            <a:rPr lang="en-US" sz="1800" b="1" dirty="0" smtClean="0"/>
            <a:t>Health and Social Care Settings</a:t>
          </a:r>
          <a:endParaRPr lang="en-IE" sz="1800" b="1" dirty="0"/>
        </a:p>
      </dgm:t>
    </dgm:pt>
    <dgm:pt modelId="{8FB7C52B-D158-4D90-97E8-441EFE1BAD40}" type="parTrans" cxnId="{651169EE-6B02-4500-ABBB-C4AD6124D453}">
      <dgm:prSet/>
      <dgm:spPr/>
      <dgm:t>
        <a:bodyPr/>
        <a:lstStyle/>
        <a:p>
          <a:endParaRPr lang="en-IE"/>
        </a:p>
      </dgm:t>
    </dgm:pt>
    <dgm:pt modelId="{46E1B046-D57E-413A-9FBB-6C353AA57CC3}" type="sibTrans" cxnId="{651169EE-6B02-4500-ABBB-C4AD6124D453}">
      <dgm:prSet/>
      <dgm:spPr/>
      <dgm:t>
        <a:bodyPr/>
        <a:lstStyle/>
        <a:p>
          <a:endParaRPr lang="en-IE"/>
        </a:p>
      </dgm:t>
    </dgm:pt>
    <dgm:pt modelId="{028A286C-67D3-457E-8204-6A7604F3E2D6}">
      <dgm:prSet phldrT="[Text]" custT="1"/>
      <dgm:spPr/>
      <dgm:t>
        <a:bodyPr/>
        <a:lstStyle/>
        <a:p>
          <a:r>
            <a:rPr lang="en-US" sz="1600" b="1" dirty="0" smtClean="0"/>
            <a:t>Right to life (Article 2)</a:t>
          </a:r>
          <a:endParaRPr lang="en-IE" sz="1600" b="1" dirty="0"/>
        </a:p>
      </dgm:t>
    </dgm:pt>
    <dgm:pt modelId="{4BAFE778-AC56-4387-BB8D-12EFEDB101B4}" type="parTrans" cxnId="{3F69CB5B-763B-46B4-945D-7200D1AB1674}">
      <dgm:prSet/>
      <dgm:spPr/>
      <dgm:t>
        <a:bodyPr/>
        <a:lstStyle/>
        <a:p>
          <a:endParaRPr lang="en-IE" dirty="0"/>
        </a:p>
      </dgm:t>
    </dgm:pt>
    <dgm:pt modelId="{01B36837-224E-43F2-9C71-6937FA2DEE90}" type="sibTrans" cxnId="{3F69CB5B-763B-46B4-945D-7200D1AB1674}">
      <dgm:prSet/>
      <dgm:spPr/>
      <dgm:t>
        <a:bodyPr/>
        <a:lstStyle/>
        <a:p>
          <a:endParaRPr lang="en-IE"/>
        </a:p>
      </dgm:t>
    </dgm:pt>
    <dgm:pt modelId="{FB019106-4B04-49E7-B9C1-C0840B4D38BC}">
      <dgm:prSet phldrT="[Text]" custT="1"/>
      <dgm:spPr/>
      <dgm:t>
        <a:bodyPr/>
        <a:lstStyle/>
        <a:p>
          <a:r>
            <a:rPr lang="en-US" sz="1600" b="1" dirty="0" smtClean="0"/>
            <a:t>Prohibition of torture (Article 3)</a:t>
          </a:r>
          <a:endParaRPr lang="en-IE" sz="1600" b="1" dirty="0"/>
        </a:p>
      </dgm:t>
    </dgm:pt>
    <dgm:pt modelId="{BC6EAF7E-D500-4E03-9A4B-1ABB1C6BA239}" type="parTrans" cxnId="{5F4715D0-BA41-409B-9004-986DC3364DCD}">
      <dgm:prSet/>
      <dgm:spPr/>
      <dgm:t>
        <a:bodyPr/>
        <a:lstStyle/>
        <a:p>
          <a:endParaRPr lang="en-IE" dirty="0"/>
        </a:p>
      </dgm:t>
    </dgm:pt>
    <dgm:pt modelId="{1CA152C5-8DDC-4E55-B2FD-D2DE79EA3BAC}" type="sibTrans" cxnId="{5F4715D0-BA41-409B-9004-986DC3364DCD}">
      <dgm:prSet/>
      <dgm:spPr/>
      <dgm:t>
        <a:bodyPr/>
        <a:lstStyle/>
        <a:p>
          <a:endParaRPr lang="en-IE"/>
        </a:p>
      </dgm:t>
    </dgm:pt>
    <dgm:pt modelId="{1E90C855-CD5C-4FEE-9E5F-25B2C2AFF16A}">
      <dgm:prSet phldrT="[Text]" custT="1"/>
      <dgm:spPr/>
      <dgm:t>
        <a:bodyPr/>
        <a:lstStyle/>
        <a:p>
          <a:r>
            <a:rPr lang="en-US" sz="1600" b="1" dirty="0" smtClean="0"/>
            <a:t>Right to liberty and security (Article 5)</a:t>
          </a:r>
          <a:endParaRPr lang="en-IE" sz="1600" b="1" dirty="0"/>
        </a:p>
      </dgm:t>
    </dgm:pt>
    <dgm:pt modelId="{E08CEE9C-E948-4517-9721-8AAFB95B64DA}" type="parTrans" cxnId="{83EBA3FD-4F7D-4987-B90C-3B0799F4D816}">
      <dgm:prSet/>
      <dgm:spPr/>
      <dgm:t>
        <a:bodyPr/>
        <a:lstStyle/>
        <a:p>
          <a:endParaRPr lang="en-IE" dirty="0"/>
        </a:p>
      </dgm:t>
    </dgm:pt>
    <dgm:pt modelId="{D1ADDD07-8938-4468-AB49-DFC8E871EF90}" type="sibTrans" cxnId="{83EBA3FD-4F7D-4987-B90C-3B0799F4D816}">
      <dgm:prSet/>
      <dgm:spPr/>
      <dgm:t>
        <a:bodyPr/>
        <a:lstStyle/>
        <a:p>
          <a:endParaRPr lang="en-IE"/>
        </a:p>
      </dgm:t>
    </dgm:pt>
    <dgm:pt modelId="{5379DBAB-A0E1-459E-9394-2E56C95A4F5B}">
      <dgm:prSet phldrT="[Text]" custT="1"/>
      <dgm:spPr/>
      <dgm:t>
        <a:bodyPr/>
        <a:lstStyle/>
        <a:p>
          <a:r>
            <a:rPr lang="en-US" sz="1600" b="1" dirty="0" smtClean="0"/>
            <a:t>Right to a fair trial (Article 6)</a:t>
          </a:r>
          <a:endParaRPr lang="en-IE" sz="1600" b="1" dirty="0"/>
        </a:p>
      </dgm:t>
    </dgm:pt>
    <dgm:pt modelId="{295EF593-8763-44E1-A9E6-337D0DB3D153}" type="parTrans" cxnId="{A2FA1471-4D1B-49F3-AA65-847C852074A7}">
      <dgm:prSet/>
      <dgm:spPr/>
      <dgm:t>
        <a:bodyPr/>
        <a:lstStyle/>
        <a:p>
          <a:endParaRPr lang="en-IE" dirty="0"/>
        </a:p>
      </dgm:t>
    </dgm:pt>
    <dgm:pt modelId="{DFD9AECE-EC95-4BEE-86B1-5489453114D8}" type="sibTrans" cxnId="{A2FA1471-4D1B-49F3-AA65-847C852074A7}">
      <dgm:prSet/>
      <dgm:spPr/>
      <dgm:t>
        <a:bodyPr/>
        <a:lstStyle/>
        <a:p>
          <a:endParaRPr lang="en-IE"/>
        </a:p>
      </dgm:t>
    </dgm:pt>
    <dgm:pt modelId="{8D703A15-B5F8-4002-BD46-F46739D7A8AF}">
      <dgm:prSet phldrT="[Text]" custT="1"/>
      <dgm:spPr/>
      <dgm:t>
        <a:bodyPr/>
        <a:lstStyle/>
        <a:p>
          <a:r>
            <a:rPr lang="en-US" sz="1600" b="1" dirty="0" smtClean="0"/>
            <a:t>Right to respect for private and family life (Article 8)</a:t>
          </a:r>
          <a:endParaRPr lang="en-IE" sz="1600" b="1" dirty="0"/>
        </a:p>
      </dgm:t>
    </dgm:pt>
    <dgm:pt modelId="{2AE7F087-1E29-4223-AA80-B577584CC0E3}" type="parTrans" cxnId="{73B864AB-2F86-464D-AD64-A401EB69E221}">
      <dgm:prSet/>
      <dgm:spPr/>
      <dgm:t>
        <a:bodyPr/>
        <a:lstStyle/>
        <a:p>
          <a:endParaRPr lang="en-IE" dirty="0"/>
        </a:p>
      </dgm:t>
    </dgm:pt>
    <dgm:pt modelId="{06B03090-9033-4D1F-9CD3-C807FAA514C2}" type="sibTrans" cxnId="{73B864AB-2F86-464D-AD64-A401EB69E221}">
      <dgm:prSet/>
      <dgm:spPr/>
      <dgm:t>
        <a:bodyPr/>
        <a:lstStyle/>
        <a:p>
          <a:endParaRPr lang="en-IE"/>
        </a:p>
      </dgm:t>
    </dgm:pt>
    <dgm:pt modelId="{36567FB3-B000-470D-918A-B4E04ACB1DD2}">
      <dgm:prSet phldrT="[Text]" custT="1"/>
      <dgm:spPr/>
      <dgm:t>
        <a:bodyPr/>
        <a:lstStyle/>
        <a:p>
          <a:r>
            <a:rPr lang="en-US" sz="1600" b="1" dirty="0" smtClean="0"/>
            <a:t>Freedom of thought, conscience and religion (Article 9)</a:t>
          </a:r>
          <a:endParaRPr lang="en-IE" sz="1600" b="1" dirty="0"/>
        </a:p>
      </dgm:t>
    </dgm:pt>
    <dgm:pt modelId="{CE682F1E-80CE-4ECF-8A9F-BC4BFDC928AC}" type="parTrans" cxnId="{09F8C809-C875-425A-9E53-BA76AE57A4AF}">
      <dgm:prSet/>
      <dgm:spPr/>
      <dgm:t>
        <a:bodyPr/>
        <a:lstStyle/>
        <a:p>
          <a:endParaRPr lang="en-IE" dirty="0"/>
        </a:p>
      </dgm:t>
    </dgm:pt>
    <dgm:pt modelId="{2E75C7FE-7D04-4B09-BDF3-EFC96D0AD33D}" type="sibTrans" cxnId="{09F8C809-C875-425A-9E53-BA76AE57A4AF}">
      <dgm:prSet/>
      <dgm:spPr/>
      <dgm:t>
        <a:bodyPr/>
        <a:lstStyle/>
        <a:p>
          <a:endParaRPr lang="en-IE"/>
        </a:p>
      </dgm:t>
    </dgm:pt>
    <dgm:pt modelId="{E5365AB5-C81C-4BB4-9CD8-ABD05E62D0C9}">
      <dgm:prSet phldrT="[Text]" custT="1"/>
      <dgm:spPr/>
      <dgm:t>
        <a:bodyPr/>
        <a:lstStyle/>
        <a:p>
          <a:r>
            <a:rPr lang="en-US" sz="1600" b="1" dirty="0" smtClean="0"/>
            <a:t>Prohibition of discrimination (Article 14)</a:t>
          </a:r>
          <a:endParaRPr lang="en-IE" sz="1600" b="1" dirty="0"/>
        </a:p>
      </dgm:t>
    </dgm:pt>
    <dgm:pt modelId="{5903FF0C-EF26-4070-9351-EFC2A70BF38F}" type="parTrans" cxnId="{1AA45E89-C88E-4645-BA65-6D15C11F8D12}">
      <dgm:prSet/>
      <dgm:spPr/>
      <dgm:t>
        <a:bodyPr/>
        <a:lstStyle/>
        <a:p>
          <a:endParaRPr lang="en-IE" dirty="0"/>
        </a:p>
      </dgm:t>
    </dgm:pt>
    <dgm:pt modelId="{F9768DC0-CFA4-486A-B698-BC4988CF6642}" type="sibTrans" cxnId="{1AA45E89-C88E-4645-BA65-6D15C11F8D12}">
      <dgm:prSet/>
      <dgm:spPr/>
      <dgm:t>
        <a:bodyPr/>
        <a:lstStyle/>
        <a:p>
          <a:endParaRPr lang="en-IE"/>
        </a:p>
      </dgm:t>
    </dgm:pt>
    <dgm:pt modelId="{22BAE4EE-EE39-46DE-A6E6-5D708C7D5B8A}">
      <dgm:prSet phldrT="[Text]" custT="1"/>
      <dgm:spPr/>
      <dgm:t>
        <a:bodyPr/>
        <a:lstStyle/>
        <a:p>
          <a:r>
            <a:rPr lang="en-US" sz="1600" b="1" dirty="0" smtClean="0"/>
            <a:t>Protection of property (Article 1, Protocol 1)</a:t>
          </a:r>
          <a:endParaRPr lang="en-IE" sz="1600" b="1" dirty="0"/>
        </a:p>
      </dgm:t>
    </dgm:pt>
    <dgm:pt modelId="{4D08F075-B5EC-42E3-A748-0E463017B9F6}" type="parTrans" cxnId="{EE2FF220-DDF4-468B-AD14-6C1EE6639310}">
      <dgm:prSet/>
      <dgm:spPr/>
      <dgm:t>
        <a:bodyPr/>
        <a:lstStyle/>
        <a:p>
          <a:endParaRPr lang="en-IE" dirty="0"/>
        </a:p>
      </dgm:t>
    </dgm:pt>
    <dgm:pt modelId="{D9840FFD-CF14-40B5-A9EC-7062FBC634F4}" type="sibTrans" cxnId="{EE2FF220-DDF4-468B-AD14-6C1EE6639310}">
      <dgm:prSet/>
      <dgm:spPr/>
      <dgm:t>
        <a:bodyPr/>
        <a:lstStyle/>
        <a:p>
          <a:endParaRPr lang="en-IE"/>
        </a:p>
      </dgm:t>
    </dgm:pt>
    <dgm:pt modelId="{2C4B7876-E4AE-4600-8759-7DF66D57C305}">
      <dgm:prSet phldrT="[Text]" custT="1"/>
      <dgm:spPr/>
      <dgm:t>
        <a:bodyPr/>
        <a:lstStyle/>
        <a:p>
          <a:r>
            <a:rPr lang="en-US" sz="1600" b="1" dirty="0" smtClean="0"/>
            <a:t>Freedom of expression (Article 10)</a:t>
          </a:r>
          <a:endParaRPr lang="en-IE" sz="1600" b="1" dirty="0"/>
        </a:p>
      </dgm:t>
    </dgm:pt>
    <dgm:pt modelId="{41EA8C2D-86D1-4AF1-87BE-E77CD2414998}" type="parTrans" cxnId="{AA37DDF0-83BE-45DD-8F25-FFE7CADC936E}">
      <dgm:prSet/>
      <dgm:spPr/>
      <dgm:t>
        <a:bodyPr/>
        <a:lstStyle/>
        <a:p>
          <a:endParaRPr lang="en-IE" dirty="0"/>
        </a:p>
      </dgm:t>
    </dgm:pt>
    <dgm:pt modelId="{4EF35284-EAD7-400F-B445-56C25D41CC2A}" type="sibTrans" cxnId="{AA37DDF0-83BE-45DD-8F25-FFE7CADC936E}">
      <dgm:prSet/>
      <dgm:spPr/>
      <dgm:t>
        <a:bodyPr/>
        <a:lstStyle/>
        <a:p>
          <a:endParaRPr lang="en-IE"/>
        </a:p>
      </dgm:t>
    </dgm:pt>
    <dgm:pt modelId="{AA591257-080E-46AD-96E7-F50BDA2991C6}" type="pres">
      <dgm:prSet presAssocID="{A9CEEE5E-C088-4128-B002-0B16D2640121}" presName="cycle" presStyleCnt="0">
        <dgm:presLayoutVars>
          <dgm:chMax val="1"/>
          <dgm:dir/>
          <dgm:animLvl val="ctr"/>
          <dgm:resizeHandles val="exact"/>
        </dgm:presLayoutVars>
      </dgm:prSet>
      <dgm:spPr/>
      <dgm:t>
        <a:bodyPr/>
        <a:lstStyle/>
        <a:p>
          <a:endParaRPr lang="en-IE"/>
        </a:p>
      </dgm:t>
    </dgm:pt>
    <dgm:pt modelId="{A7B51FA1-D140-4DA7-B0B8-4E308AA36D4B}" type="pres">
      <dgm:prSet presAssocID="{A7A92244-4E67-400D-B4B1-6CA7BB655915}" presName="centerShape" presStyleLbl="node0" presStyleIdx="0" presStyleCnt="1" custScaleX="134067" custScaleY="135642"/>
      <dgm:spPr/>
      <dgm:t>
        <a:bodyPr/>
        <a:lstStyle/>
        <a:p>
          <a:endParaRPr lang="en-IE"/>
        </a:p>
      </dgm:t>
    </dgm:pt>
    <dgm:pt modelId="{22BCFB97-6690-4B87-9D00-84AA1EA1C930}" type="pres">
      <dgm:prSet presAssocID="{4BAFE778-AC56-4387-BB8D-12EFEDB101B4}" presName="Name9" presStyleLbl="parChTrans1D2" presStyleIdx="0" presStyleCnt="9"/>
      <dgm:spPr/>
      <dgm:t>
        <a:bodyPr/>
        <a:lstStyle/>
        <a:p>
          <a:endParaRPr lang="en-IE"/>
        </a:p>
      </dgm:t>
    </dgm:pt>
    <dgm:pt modelId="{E5F34F92-5B85-48FC-A468-84F85E0337A2}" type="pres">
      <dgm:prSet presAssocID="{4BAFE778-AC56-4387-BB8D-12EFEDB101B4}" presName="connTx" presStyleLbl="parChTrans1D2" presStyleIdx="0" presStyleCnt="9"/>
      <dgm:spPr/>
      <dgm:t>
        <a:bodyPr/>
        <a:lstStyle/>
        <a:p>
          <a:endParaRPr lang="en-IE"/>
        </a:p>
      </dgm:t>
    </dgm:pt>
    <dgm:pt modelId="{7DF06B1D-82E4-4662-96A4-85B0FA9B662C}" type="pres">
      <dgm:prSet presAssocID="{028A286C-67D3-457E-8204-6A7604F3E2D6}" presName="node" presStyleLbl="node1" presStyleIdx="0" presStyleCnt="9" custScaleX="126211" custScaleY="116795" custRadScaleRad="101550" custRadScaleInc="-35538">
        <dgm:presLayoutVars>
          <dgm:bulletEnabled val="1"/>
        </dgm:presLayoutVars>
      </dgm:prSet>
      <dgm:spPr/>
      <dgm:t>
        <a:bodyPr/>
        <a:lstStyle/>
        <a:p>
          <a:endParaRPr lang="en-IE"/>
        </a:p>
      </dgm:t>
    </dgm:pt>
    <dgm:pt modelId="{044FA8A7-E393-45A1-B772-D3A530A8F996}" type="pres">
      <dgm:prSet presAssocID="{BC6EAF7E-D500-4E03-9A4B-1ABB1C6BA239}" presName="Name9" presStyleLbl="parChTrans1D2" presStyleIdx="1" presStyleCnt="9"/>
      <dgm:spPr/>
      <dgm:t>
        <a:bodyPr/>
        <a:lstStyle/>
        <a:p>
          <a:endParaRPr lang="en-IE"/>
        </a:p>
      </dgm:t>
    </dgm:pt>
    <dgm:pt modelId="{6977F856-6FCC-4D00-89BD-49F7B42EC6F3}" type="pres">
      <dgm:prSet presAssocID="{BC6EAF7E-D500-4E03-9A4B-1ABB1C6BA239}" presName="connTx" presStyleLbl="parChTrans1D2" presStyleIdx="1" presStyleCnt="9"/>
      <dgm:spPr/>
      <dgm:t>
        <a:bodyPr/>
        <a:lstStyle/>
        <a:p>
          <a:endParaRPr lang="en-IE"/>
        </a:p>
      </dgm:t>
    </dgm:pt>
    <dgm:pt modelId="{45A7E221-86DF-4593-BAEB-773B099A522A}" type="pres">
      <dgm:prSet presAssocID="{FB019106-4B04-49E7-B9C1-C0840B4D38BC}" presName="node" presStyleLbl="node1" presStyleIdx="1" presStyleCnt="9" custScaleX="146186" custScaleY="107926" custRadScaleRad="123170" custRadScaleInc="8726">
        <dgm:presLayoutVars>
          <dgm:bulletEnabled val="1"/>
        </dgm:presLayoutVars>
      </dgm:prSet>
      <dgm:spPr/>
      <dgm:t>
        <a:bodyPr/>
        <a:lstStyle/>
        <a:p>
          <a:endParaRPr lang="en-IE"/>
        </a:p>
      </dgm:t>
    </dgm:pt>
    <dgm:pt modelId="{35187039-AE5C-4F0F-8FB8-DC60FF02E7AE}" type="pres">
      <dgm:prSet presAssocID="{E08CEE9C-E948-4517-9721-8AAFB95B64DA}" presName="Name9" presStyleLbl="parChTrans1D2" presStyleIdx="2" presStyleCnt="9"/>
      <dgm:spPr/>
      <dgm:t>
        <a:bodyPr/>
        <a:lstStyle/>
        <a:p>
          <a:endParaRPr lang="en-IE"/>
        </a:p>
      </dgm:t>
    </dgm:pt>
    <dgm:pt modelId="{43642246-FCB5-470A-AD3C-4B52E76279AD}" type="pres">
      <dgm:prSet presAssocID="{E08CEE9C-E948-4517-9721-8AAFB95B64DA}" presName="connTx" presStyleLbl="parChTrans1D2" presStyleIdx="2" presStyleCnt="9"/>
      <dgm:spPr/>
      <dgm:t>
        <a:bodyPr/>
        <a:lstStyle/>
        <a:p>
          <a:endParaRPr lang="en-IE"/>
        </a:p>
      </dgm:t>
    </dgm:pt>
    <dgm:pt modelId="{C6D02958-4DDC-46B5-A749-C70302FBDED9}" type="pres">
      <dgm:prSet presAssocID="{1E90C855-CD5C-4FEE-9E5F-25B2C2AFF16A}" presName="node" presStyleLbl="node1" presStyleIdx="2" presStyleCnt="9" custScaleX="142456" custScaleY="104031" custRadScaleRad="126495" custRadScaleInc="-24755">
        <dgm:presLayoutVars>
          <dgm:bulletEnabled val="1"/>
        </dgm:presLayoutVars>
      </dgm:prSet>
      <dgm:spPr/>
      <dgm:t>
        <a:bodyPr/>
        <a:lstStyle/>
        <a:p>
          <a:endParaRPr lang="en-IE"/>
        </a:p>
      </dgm:t>
    </dgm:pt>
    <dgm:pt modelId="{CDCDE55E-BAA7-4D63-A415-A84A03C6D0D0}" type="pres">
      <dgm:prSet presAssocID="{295EF593-8763-44E1-A9E6-337D0DB3D153}" presName="Name9" presStyleLbl="parChTrans1D2" presStyleIdx="3" presStyleCnt="9"/>
      <dgm:spPr/>
      <dgm:t>
        <a:bodyPr/>
        <a:lstStyle/>
        <a:p>
          <a:endParaRPr lang="en-IE"/>
        </a:p>
      </dgm:t>
    </dgm:pt>
    <dgm:pt modelId="{AA8F207D-D234-459C-A78B-D7834E20E6EC}" type="pres">
      <dgm:prSet presAssocID="{295EF593-8763-44E1-A9E6-337D0DB3D153}" presName="connTx" presStyleLbl="parChTrans1D2" presStyleIdx="3" presStyleCnt="9"/>
      <dgm:spPr/>
      <dgm:t>
        <a:bodyPr/>
        <a:lstStyle/>
        <a:p>
          <a:endParaRPr lang="en-IE"/>
        </a:p>
      </dgm:t>
    </dgm:pt>
    <dgm:pt modelId="{0D43F2AC-D60F-48F5-B566-1592C9AE030F}" type="pres">
      <dgm:prSet presAssocID="{5379DBAB-A0E1-459E-9394-2E56C95A4F5B}" presName="node" presStyleLbl="node1" presStyleIdx="3" presStyleCnt="9" custScaleX="132848" custScaleY="100019" custRadScaleRad="131916" custRadScaleInc="-66173">
        <dgm:presLayoutVars>
          <dgm:bulletEnabled val="1"/>
        </dgm:presLayoutVars>
      </dgm:prSet>
      <dgm:spPr/>
      <dgm:t>
        <a:bodyPr/>
        <a:lstStyle/>
        <a:p>
          <a:endParaRPr lang="en-IE"/>
        </a:p>
      </dgm:t>
    </dgm:pt>
    <dgm:pt modelId="{F846E143-8164-482D-ABBE-DC589656224A}" type="pres">
      <dgm:prSet presAssocID="{2AE7F087-1E29-4223-AA80-B577584CC0E3}" presName="Name9" presStyleLbl="parChTrans1D2" presStyleIdx="4" presStyleCnt="9"/>
      <dgm:spPr/>
      <dgm:t>
        <a:bodyPr/>
        <a:lstStyle/>
        <a:p>
          <a:endParaRPr lang="en-IE"/>
        </a:p>
      </dgm:t>
    </dgm:pt>
    <dgm:pt modelId="{04806708-DCF7-467E-A647-90F7E56833F0}" type="pres">
      <dgm:prSet presAssocID="{2AE7F087-1E29-4223-AA80-B577584CC0E3}" presName="connTx" presStyleLbl="parChTrans1D2" presStyleIdx="4" presStyleCnt="9"/>
      <dgm:spPr/>
      <dgm:t>
        <a:bodyPr/>
        <a:lstStyle/>
        <a:p>
          <a:endParaRPr lang="en-IE"/>
        </a:p>
      </dgm:t>
    </dgm:pt>
    <dgm:pt modelId="{164D4190-CFBE-479A-A418-77BD910F14F8}" type="pres">
      <dgm:prSet presAssocID="{8D703A15-B5F8-4002-BD46-F46739D7A8AF}" presName="node" presStyleLbl="node1" presStyleIdx="4" presStyleCnt="9" custScaleX="150938" custScaleY="126799" custRadScaleRad="108888" custRadScaleInc="-92488">
        <dgm:presLayoutVars>
          <dgm:bulletEnabled val="1"/>
        </dgm:presLayoutVars>
      </dgm:prSet>
      <dgm:spPr/>
      <dgm:t>
        <a:bodyPr/>
        <a:lstStyle/>
        <a:p>
          <a:endParaRPr lang="en-IE"/>
        </a:p>
      </dgm:t>
    </dgm:pt>
    <dgm:pt modelId="{C0732BA7-B067-4160-9B92-3DE0EC2275E8}" type="pres">
      <dgm:prSet presAssocID="{CE682F1E-80CE-4ECF-8A9F-BC4BFDC928AC}" presName="Name9" presStyleLbl="parChTrans1D2" presStyleIdx="5" presStyleCnt="9"/>
      <dgm:spPr/>
      <dgm:t>
        <a:bodyPr/>
        <a:lstStyle/>
        <a:p>
          <a:endParaRPr lang="en-IE"/>
        </a:p>
      </dgm:t>
    </dgm:pt>
    <dgm:pt modelId="{AEC800EC-366D-46A3-B565-77A9C3E39C30}" type="pres">
      <dgm:prSet presAssocID="{CE682F1E-80CE-4ECF-8A9F-BC4BFDC928AC}" presName="connTx" presStyleLbl="parChTrans1D2" presStyleIdx="5" presStyleCnt="9"/>
      <dgm:spPr/>
      <dgm:t>
        <a:bodyPr/>
        <a:lstStyle/>
        <a:p>
          <a:endParaRPr lang="en-IE"/>
        </a:p>
      </dgm:t>
    </dgm:pt>
    <dgm:pt modelId="{5D432BCE-947C-4E1F-BC9E-4AF60A85325B}" type="pres">
      <dgm:prSet presAssocID="{36567FB3-B000-470D-918A-B4E04ACB1DD2}" presName="node" presStyleLbl="node1" presStyleIdx="5" presStyleCnt="9" custScaleX="191769" custScaleY="127392" custRadScaleRad="99610" custRadScaleInc="46534">
        <dgm:presLayoutVars>
          <dgm:bulletEnabled val="1"/>
        </dgm:presLayoutVars>
      </dgm:prSet>
      <dgm:spPr/>
      <dgm:t>
        <a:bodyPr/>
        <a:lstStyle/>
        <a:p>
          <a:endParaRPr lang="en-IE"/>
        </a:p>
      </dgm:t>
    </dgm:pt>
    <dgm:pt modelId="{DFD13642-AE04-4BAC-98C9-3966AD0F163A}" type="pres">
      <dgm:prSet presAssocID="{41EA8C2D-86D1-4AF1-87BE-E77CD2414998}" presName="Name9" presStyleLbl="parChTrans1D2" presStyleIdx="6" presStyleCnt="9"/>
      <dgm:spPr/>
      <dgm:t>
        <a:bodyPr/>
        <a:lstStyle/>
        <a:p>
          <a:endParaRPr lang="en-IE"/>
        </a:p>
      </dgm:t>
    </dgm:pt>
    <dgm:pt modelId="{227DEBF6-D214-4CE1-A778-7BFB0EEEB1A9}" type="pres">
      <dgm:prSet presAssocID="{41EA8C2D-86D1-4AF1-87BE-E77CD2414998}" presName="connTx" presStyleLbl="parChTrans1D2" presStyleIdx="6" presStyleCnt="9"/>
      <dgm:spPr/>
      <dgm:t>
        <a:bodyPr/>
        <a:lstStyle/>
        <a:p>
          <a:endParaRPr lang="en-IE"/>
        </a:p>
      </dgm:t>
    </dgm:pt>
    <dgm:pt modelId="{6B553DBE-E3E9-49A2-8ED9-346F606BB5C3}" type="pres">
      <dgm:prSet presAssocID="{2C4B7876-E4AE-4600-8759-7DF66D57C305}" presName="node" presStyleLbl="node1" presStyleIdx="6" presStyleCnt="9" custScaleX="137171" custScaleY="106779" custRadScaleRad="150562" custRadScaleInc="20498">
        <dgm:presLayoutVars>
          <dgm:bulletEnabled val="1"/>
        </dgm:presLayoutVars>
      </dgm:prSet>
      <dgm:spPr/>
      <dgm:t>
        <a:bodyPr/>
        <a:lstStyle/>
        <a:p>
          <a:endParaRPr lang="en-IE"/>
        </a:p>
      </dgm:t>
    </dgm:pt>
    <dgm:pt modelId="{3BC8F8F7-5C92-4C3F-A697-AAFF210ECC40}" type="pres">
      <dgm:prSet presAssocID="{5903FF0C-EF26-4070-9351-EFC2A70BF38F}" presName="Name9" presStyleLbl="parChTrans1D2" presStyleIdx="7" presStyleCnt="9"/>
      <dgm:spPr/>
      <dgm:t>
        <a:bodyPr/>
        <a:lstStyle/>
        <a:p>
          <a:endParaRPr lang="en-IE"/>
        </a:p>
      </dgm:t>
    </dgm:pt>
    <dgm:pt modelId="{056D0179-5CB1-47A7-BC6C-D4E8415F50B3}" type="pres">
      <dgm:prSet presAssocID="{5903FF0C-EF26-4070-9351-EFC2A70BF38F}" presName="connTx" presStyleLbl="parChTrans1D2" presStyleIdx="7" presStyleCnt="9"/>
      <dgm:spPr/>
      <dgm:t>
        <a:bodyPr/>
        <a:lstStyle/>
        <a:p>
          <a:endParaRPr lang="en-IE"/>
        </a:p>
      </dgm:t>
    </dgm:pt>
    <dgm:pt modelId="{A18F9C92-FE36-48C8-A550-D101385AB459}" type="pres">
      <dgm:prSet presAssocID="{E5365AB5-C81C-4BB4-9CD8-ABD05E62D0C9}" presName="node" presStyleLbl="node1" presStyleIdx="7" presStyleCnt="9" custScaleX="151772" custScaleY="117523" custRadScaleRad="136234" custRadScaleInc="-32625">
        <dgm:presLayoutVars>
          <dgm:bulletEnabled val="1"/>
        </dgm:presLayoutVars>
      </dgm:prSet>
      <dgm:spPr/>
      <dgm:t>
        <a:bodyPr/>
        <a:lstStyle/>
        <a:p>
          <a:endParaRPr lang="en-IE"/>
        </a:p>
      </dgm:t>
    </dgm:pt>
    <dgm:pt modelId="{67B1F9E1-9D1C-4FF0-8E06-98751ABDCE64}" type="pres">
      <dgm:prSet presAssocID="{4D08F075-B5EC-42E3-A748-0E463017B9F6}" presName="Name9" presStyleLbl="parChTrans1D2" presStyleIdx="8" presStyleCnt="9"/>
      <dgm:spPr/>
      <dgm:t>
        <a:bodyPr/>
        <a:lstStyle/>
        <a:p>
          <a:endParaRPr lang="en-IE"/>
        </a:p>
      </dgm:t>
    </dgm:pt>
    <dgm:pt modelId="{96452FE4-460B-4F67-8437-11BDB055B167}" type="pres">
      <dgm:prSet presAssocID="{4D08F075-B5EC-42E3-A748-0E463017B9F6}" presName="connTx" presStyleLbl="parChTrans1D2" presStyleIdx="8" presStyleCnt="9"/>
      <dgm:spPr/>
      <dgm:t>
        <a:bodyPr/>
        <a:lstStyle/>
        <a:p>
          <a:endParaRPr lang="en-IE"/>
        </a:p>
      </dgm:t>
    </dgm:pt>
    <dgm:pt modelId="{5F3811FF-9DB8-4803-8550-1F22B77B878A}" type="pres">
      <dgm:prSet presAssocID="{22BAE4EE-EE39-46DE-A6E6-5D708C7D5B8A}" presName="node" presStyleLbl="node1" presStyleIdx="8" presStyleCnt="9" custScaleX="166161" custScaleY="113215" custRadScaleRad="126965" custRadScaleInc="-58930">
        <dgm:presLayoutVars>
          <dgm:bulletEnabled val="1"/>
        </dgm:presLayoutVars>
      </dgm:prSet>
      <dgm:spPr/>
      <dgm:t>
        <a:bodyPr/>
        <a:lstStyle/>
        <a:p>
          <a:endParaRPr lang="en-IE"/>
        </a:p>
      </dgm:t>
    </dgm:pt>
  </dgm:ptLst>
  <dgm:cxnLst>
    <dgm:cxn modelId="{B1EA2099-C640-4033-A4A7-CD9A94E12211}" type="presOf" srcId="{BC6EAF7E-D500-4E03-9A4B-1ABB1C6BA239}" destId="{044FA8A7-E393-45A1-B772-D3A530A8F996}" srcOrd="0" destOrd="0" presId="urn:microsoft.com/office/officeart/2005/8/layout/radial1"/>
    <dgm:cxn modelId="{1AA45E89-C88E-4645-BA65-6D15C11F8D12}" srcId="{A7A92244-4E67-400D-B4B1-6CA7BB655915}" destId="{E5365AB5-C81C-4BB4-9CD8-ABD05E62D0C9}" srcOrd="7" destOrd="0" parTransId="{5903FF0C-EF26-4070-9351-EFC2A70BF38F}" sibTransId="{F9768DC0-CFA4-486A-B698-BC4988CF6642}"/>
    <dgm:cxn modelId="{AF66EC3C-A39F-4FA6-A5AA-7BC4A70368B7}" type="presOf" srcId="{E08CEE9C-E948-4517-9721-8AAFB95B64DA}" destId="{43642246-FCB5-470A-AD3C-4B52E76279AD}" srcOrd="1" destOrd="0" presId="urn:microsoft.com/office/officeart/2005/8/layout/radial1"/>
    <dgm:cxn modelId="{CA83A263-50CA-4A9A-83A9-84B6A7BF4BBA}" type="presOf" srcId="{22BAE4EE-EE39-46DE-A6E6-5D708C7D5B8A}" destId="{5F3811FF-9DB8-4803-8550-1F22B77B878A}" srcOrd="0" destOrd="0" presId="urn:microsoft.com/office/officeart/2005/8/layout/radial1"/>
    <dgm:cxn modelId="{09F8C809-C875-425A-9E53-BA76AE57A4AF}" srcId="{A7A92244-4E67-400D-B4B1-6CA7BB655915}" destId="{36567FB3-B000-470D-918A-B4E04ACB1DD2}" srcOrd="5" destOrd="0" parTransId="{CE682F1E-80CE-4ECF-8A9F-BC4BFDC928AC}" sibTransId="{2E75C7FE-7D04-4B09-BDF3-EFC96D0AD33D}"/>
    <dgm:cxn modelId="{B8C0B42F-CCB2-4197-AA5C-DBAD59147978}" type="presOf" srcId="{8D703A15-B5F8-4002-BD46-F46739D7A8AF}" destId="{164D4190-CFBE-479A-A418-77BD910F14F8}" srcOrd="0" destOrd="0" presId="urn:microsoft.com/office/officeart/2005/8/layout/radial1"/>
    <dgm:cxn modelId="{3F69CB5B-763B-46B4-945D-7200D1AB1674}" srcId="{A7A92244-4E67-400D-B4B1-6CA7BB655915}" destId="{028A286C-67D3-457E-8204-6A7604F3E2D6}" srcOrd="0" destOrd="0" parTransId="{4BAFE778-AC56-4387-BB8D-12EFEDB101B4}" sibTransId="{01B36837-224E-43F2-9C71-6937FA2DEE90}"/>
    <dgm:cxn modelId="{651169EE-6B02-4500-ABBB-C4AD6124D453}" srcId="{A9CEEE5E-C088-4128-B002-0B16D2640121}" destId="{A7A92244-4E67-400D-B4B1-6CA7BB655915}" srcOrd="0" destOrd="0" parTransId="{8FB7C52B-D158-4D90-97E8-441EFE1BAD40}" sibTransId="{46E1B046-D57E-413A-9FBB-6C353AA57CC3}"/>
    <dgm:cxn modelId="{595F89B2-99CF-4BB2-BEBE-5D717FD4323A}" type="presOf" srcId="{41EA8C2D-86D1-4AF1-87BE-E77CD2414998}" destId="{227DEBF6-D214-4CE1-A778-7BFB0EEEB1A9}" srcOrd="1" destOrd="0" presId="urn:microsoft.com/office/officeart/2005/8/layout/radial1"/>
    <dgm:cxn modelId="{83EBA3FD-4F7D-4987-B90C-3B0799F4D816}" srcId="{A7A92244-4E67-400D-B4B1-6CA7BB655915}" destId="{1E90C855-CD5C-4FEE-9E5F-25B2C2AFF16A}" srcOrd="2" destOrd="0" parTransId="{E08CEE9C-E948-4517-9721-8AAFB95B64DA}" sibTransId="{D1ADDD07-8938-4468-AB49-DFC8E871EF90}"/>
    <dgm:cxn modelId="{5D50657A-42AA-4BBE-9B97-A36B272728C2}" type="presOf" srcId="{41EA8C2D-86D1-4AF1-87BE-E77CD2414998}" destId="{DFD13642-AE04-4BAC-98C9-3966AD0F163A}" srcOrd="0" destOrd="0" presId="urn:microsoft.com/office/officeart/2005/8/layout/radial1"/>
    <dgm:cxn modelId="{C7656204-940F-4709-9E00-FD280534352D}" type="presOf" srcId="{4BAFE778-AC56-4387-BB8D-12EFEDB101B4}" destId="{E5F34F92-5B85-48FC-A468-84F85E0337A2}" srcOrd="1" destOrd="0" presId="urn:microsoft.com/office/officeart/2005/8/layout/radial1"/>
    <dgm:cxn modelId="{5F4715D0-BA41-409B-9004-986DC3364DCD}" srcId="{A7A92244-4E67-400D-B4B1-6CA7BB655915}" destId="{FB019106-4B04-49E7-B9C1-C0840B4D38BC}" srcOrd="1" destOrd="0" parTransId="{BC6EAF7E-D500-4E03-9A4B-1ABB1C6BA239}" sibTransId="{1CA152C5-8DDC-4E55-B2FD-D2DE79EA3BAC}"/>
    <dgm:cxn modelId="{BE9BE5C8-DC46-4E46-9BEA-EE2FFFC78EB4}" type="presOf" srcId="{36567FB3-B000-470D-918A-B4E04ACB1DD2}" destId="{5D432BCE-947C-4E1F-BC9E-4AF60A85325B}" srcOrd="0" destOrd="0" presId="urn:microsoft.com/office/officeart/2005/8/layout/radial1"/>
    <dgm:cxn modelId="{40C09723-7393-4149-B7A4-5E301773A199}" type="presOf" srcId="{5379DBAB-A0E1-459E-9394-2E56C95A4F5B}" destId="{0D43F2AC-D60F-48F5-B566-1592C9AE030F}" srcOrd="0" destOrd="0" presId="urn:microsoft.com/office/officeart/2005/8/layout/radial1"/>
    <dgm:cxn modelId="{782FEBD6-6EA2-4AC6-A8DA-5EC93EB4E70C}" type="presOf" srcId="{E08CEE9C-E948-4517-9721-8AAFB95B64DA}" destId="{35187039-AE5C-4F0F-8FB8-DC60FF02E7AE}" srcOrd="0" destOrd="0" presId="urn:microsoft.com/office/officeart/2005/8/layout/radial1"/>
    <dgm:cxn modelId="{D3B43E83-52A0-409D-BC4A-282B3FBFAAE9}" type="presOf" srcId="{A7A92244-4E67-400D-B4B1-6CA7BB655915}" destId="{A7B51FA1-D140-4DA7-B0B8-4E308AA36D4B}" srcOrd="0" destOrd="0" presId="urn:microsoft.com/office/officeart/2005/8/layout/radial1"/>
    <dgm:cxn modelId="{7E57990A-183D-458A-BBBC-2AC58478D24A}" type="presOf" srcId="{295EF593-8763-44E1-A9E6-337D0DB3D153}" destId="{CDCDE55E-BAA7-4D63-A415-A84A03C6D0D0}" srcOrd="0" destOrd="0" presId="urn:microsoft.com/office/officeart/2005/8/layout/radial1"/>
    <dgm:cxn modelId="{70C93252-B1F9-4C45-A26A-BF751D048773}" type="presOf" srcId="{2C4B7876-E4AE-4600-8759-7DF66D57C305}" destId="{6B553DBE-E3E9-49A2-8ED9-346F606BB5C3}" srcOrd="0" destOrd="0" presId="urn:microsoft.com/office/officeart/2005/8/layout/radial1"/>
    <dgm:cxn modelId="{AA37DDF0-83BE-45DD-8F25-FFE7CADC936E}" srcId="{A7A92244-4E67-400D-B4B1-6CA7BB655915}" destId="{2C4B7876-E4AE-4600-8759-7DF66D57C305}" srcOrd="6" destOrd="0" parTransId="{41EA8C2D-86D1-4AF1-87BE-E77CD2414998}" sibTransId="{4EF35284-EAD7-400F-B445-56C25D41CC2A}"/>
    <dgm:cxn modelId="{EE2FF220-DDF4-468B-AD14-6C1EE6639310}" srcId="{A7A92244-4E67-400D-B4B1-6CA7BB655915}" destId="{22BAE4EE-EE39-46DE-A6E6-5D708C7D5B8A}" srcOrd="8" destOrd="0" parTransId="{4D08F075-B5EC-42E3-A748-0E463017B9F6}" sibTransId="{D9840FFD-CF14-40B5-A9EC-7062FBC634F4}"/>
    <dgm:cxn modelId="{0EB4B391-F19F-4EC1-8427-670FBA724F51}" type="presOf" srcId="{E5365AB5-C81C-4BB4-9CD8-ABD05E62D0C9}" destId="{A18F9C92-FE36-48C8-A550-D101385AB459}" srcOrd="0" destOrd="0" presId="urn:microsoft.com/office/officeart/2005/8/layout/radial1"/>
    <dgm:cxn modelId="{9E6BD08B-7DB2-4EFF-8B10-88F0976D691F}" type="presOf" srcId="{A9CEEE5E-C088-4128-B002-0B16D2640121}" destId="{AA591257-080E-46AD-96E7-F50BDA2991C6}" srcOrd="0" destOrd="0" presId="urn:microsoft.com/office/officeart/2005/8/layout/radial1"/>
    <dgm:cxn modelId="{92D24B45-B060-4EA9-BF7E-00819C742BAF}" type="presOf" srcId="{2AE7F087-1E29-4223-AA80-B577584CC0E3}" destId="{04806708-DCF7-467E-A647-90F7E56833F0}" srcOrd="1" destOrd="0" presId="urn:microsoft.com/office/officeart/2005/8/layout/radial1"/>
    <dgm:cxn modelId="{A750076B-144B-4D93-B700-AC0E04943EE7}" type="presOf" srcId="{5903FF0C-EF26-4070-9351-EFC2A70BF38F}" destId="{3BC8F8F7-5C92-4C3F-A697-AAFF210ECC40}" srcOrd="0" destOrd="0" presId="urn:microsoft.com/office/officeart/2005/8/layout/radial1"/>
    <dgm:cxn modelId="{2A57C675-C64B-4197-94E1-6D8E9852C632}" type="presOf" srcId="{295EF593-8763-44E1-A9E6-337D0DB3D153}" destId="{AA8F207D-D234-459C-A78B-D7834E20E6EC}" srcOrd="1" destOrd="0" presId="urn:microsoft.com/office/officeart/2005/8/layout/radial1"/>
    <dgm:cxn modelId="{05A732DF-81BF-4EC1-8A92-435552601A3A}" type="presOf" srcId="{4BAFE778-AC56-4387-BB8D-12EFEDB101B4}" destId="{22BCFB97-6690-4B87-9D00-84AA1EA1C930}" srcOrd="0" destOrd="0" presId="urn:microsoft.com/office/officeart/2005/8/layout/radial1"/>
    <dgm:cxn modelId="{4FD1078B-A538-4A0A-A8B4-D2055ADA8C5D}" type="presOf" srcId="{4D08F075-B5EC-42E3-A748-0E463017B9F6}" destId="{96452FE4-460B-4F67-8437-11BDB055B167}" srcOrd="1" destOrd="0" presId="urn:microsoft.com/office/officeart/2005/8/layout/radial1"/>
    <dgm:cxn modelId="{0ECE5AD0-17F1-45E9-B5E1-732CEA02D18D}" type="presOf" srcId="{028A286C-67D3-457E-8204-6A7604F3E2D6}" destId="{7DF06B1D-82E4-4662-96A4-85B0FA9B662C}" srcOrd="0" destOrd="0" presId="urn:microsoft.com/office/officeart/2005/8/layout/radial1"/>
    <dgm:cxn modelId="{A2FA1471-4D1B-49F3-AA65-847C852074A7}" srcId="{A7A92244-4E67-400D-B4B1-6CA7BB655915}" destId="{5379DBAB-A0E1-459E-9394-2E56C95A4F5B}" srcOrd="3" destOrd="0" parTransId="{295EF593-8763-44E1-A9E6-337D0DB3D153}" sibTransId="{DFD9AECE-EC95-4BEE-86B1-5489453114D8}"/>
    <dgm:cxn modelId="{FD62EADB-9857-4F3D-853F-DE54178312EC}" type="presOf" srcId="{5903FF0C-EF26-4070-9351-EFC2A70BF38F}" destId="{056D0179-5CB1-47A7-BC6C-D4E8415F50B3}" srcOrd="1" destOrd="0" presId="urn:microsoft.com/office/officeart/2005/8/layout/radial1"/>
    <dgm:cxn modelId="{0906EAED-B271-4D9D-A552-EEEC840EE6D6}" type="presOf" srcId="{CE682F1E-80CE-4ECF-8A9F-BC4BFDC928AC}" destId="{AEC800EC-366D-46A3-B565-77A9C3E39C30}" srcOrd="1" destOrd="0" presId="urn:microsoft.com/office/officeart/2005/8/layout/radial1"/>
    <dgm:cxn modelId="{7C794BCA-1B3B-407D-9A95-D1D8BE5BB21D}" type="presOf" srcId="{FB019106-4B04-49E7-B9C1-C0840B4D38BC}" destId="{45A7E221-86DF-4593-BAEB-773B099A522A}" srcOrd="0" destOrd="0" presId="urn:microsoft.com/office/officeart/2005/8/layout/radial1"/>
    <dgm:cxn modelId="{73B864AB-2F86-464D-AD64-A401EB69E221}" srcId="{A7A92244-4E67-400D-B4B1-6CA7BB655915}" destId="{8D703A15-B5F8-4002-BD46-F46739D7A8AF}" srcOrd="4" destOrd="0" parTransId="{2AE7F087-1E29-4223-AA80-B577584CC0E3}" sibTransId="{06B03090-9033-4D1F-9CD3-C807FAA514C2}"/>
    <dgm:cxn modelId="{960C50E8-13B1-4F84-A15D-38C964C787AB}" type="presOf" srcId="{BC6EAF7E-D500-4E03-9A4B-1ABB1C6BA239}" destId="{6977F856-6FCC-4D00-89BD-49F7B42EC6F3}" srcOrd="1" destOrd="0" presId="urn:microsoft.com/office/officeart/2005/8/layout/radial1"/>
    <dgm:cxn modelId="{A41A399B-1981-4E99-8320-4C8F56BF4F9F}" type="presOf" srcId="{2AE7F087-1E29-4223-AA80-B577584CC0E3}" destId="{F846E143-8164-482D-ABBE-DC589656224A}" srcOrd="0" destOrd="0" presId="urn:microsoft.com/office/officeart/2005/8/layout/radial1"/>
    <dgm:cxn modelId="{B6C29A31-1F2F-45C7-8AA8-284814341955}" type="presOf" srcId="{CE682F1E-80CE-4ECF-8A9F-BC4BFDC928AC}" destId="{C0732BA7-B067-4160-9B92-3DE0EC2275E8}" srcOrd="0" destOrd="0" presId="urn:microsoft.com/office/officeart/2005/8/layout/radial1"/>
    <dgm:cxn modelId="{D893C428-E033-4B7F-9F22-557ADAC6CD69}" type="presOf" srcId="{4D08F075-B5EC-42E3-A748-0E463017B9F6}" destId="{67B1F9E1-9D1C-4FF0-8E06-98751ABDCE64}" srcOrd="0" destOrd="0" presId="urn:microsoft.com/office/officeart/2005/8/layout/radial1"/>
    <dgm:cxn modelId="{C9021737-B10A-41FE-A524-4CBF10585D3A}" type="presOf" srcId="{1E90C855-CD5C-4FEE-9E5F-25B2C2AFF16A}" destId="{C6D02958-4DDC-46B5-A749-C70302FBDED9}" srcOrd="0" destOrd="0" presId="urn:microsoft.com/office/officeart/2005/8/layout/radial1"/>
    <dgm:cxn modelId="{70BAA1DD-EBD4-4C20-A2C5-BD9398C289F2}" type="presParOf" srcId="{AA591257-080E-46AD-96E7-F50BDA2991C6}" destId="{A7B51FA1-D140-4DA7-B0B8-4E308AA36D4B}" srcOrd="0" destOrd="0" presId="urn:microsoft.com/office/officeart/2005/8/layout/radial1"/>
    <dgm:cxn modelId="{84A20863-39F4-4801-B435-930725F3FEEC}" type="presParOf" srcId="{AA591257-080E-46AD-96E7-F50BDA2991C6}" destId="{22BCFB97-6690-4B87-9D00-84AA1EA1C930}" srcOrd="1" destOrd="0" presId="urn:microsoft.com/office/officeart/2005/8/layout/radial1"/>
    <dgm:cxn modelId="{65BDDB56-F211-4D6B-9D0A-4C294A525DC2}" type="presParOf" srcId="{22BCFB97-6690-4B87-9D00-84AA1EA1C930}" destId="{E5F34F92-5B85-48FC-A468-84F85E0337A2}" srcOrd="0" destOrd="0" presId="urn:microsoft.com/office/officeart/2005/8/layout/radial1"/>
    <dgm:cxn modelId="{FD0F8A1D-7091-42EB-9B59-56EE7C717935}" type="presParOf" srcId="{AA591257-080E-46AD-96E7-F50BDA2991C6}" destId="{7DF06B1D-82E4-4662-96A4-85B0FA9B662C}" srcOrd="2" destOrd="0" presId="urn:microsoft.com/office/officeart/2005/8/layout/radial1"/>
    <dgm:cxn modelId="{251BB8C5-9761-49A4-B420-ED5643FC421F}" type="presParOf" srcId="{AA591257-080E-46AD-96E7-F50BDA2991C6}" destId="{044FA8A7-E393-45A1-B772-D3A530A8F996}" srcOrd="3" destOrd="0" presId="urn:microsoft.com/office/officeart/2005/8/layout/radial1"/>
    <dgm:cxn modelId="{777D643C-571F-4737-A977-E0816DA51E51}" type="presParOf" srcId="{044FA8A7-E393-45A1-B772-D3A530A8F996}" destId="{6977F856-6FCC-4D00-89BD-49F7B42EC6F3}" srcOrd="0" destOrd="0" presId="urn:microsoft.com/office/officeart/2005/8/layout/radial1"/>
    <dgm:cxn modelId="{901AFEF6-ECEB-46D3-AD5C-9185560555CA}" type="presParOf" srcId="{AA591257-080E-46AD-96E7-F50BDA2991C6}" destId="{45A7E221-86DF-4593-BAEB-773B099A522A}" srcOrd="4" destOrd="0" presId="urn:microsoft.com/office/officeart/2005/8/layout/radial1"/>
    <dgm:cxn modelId="{C4ABDD47-E260-4942-8921-605B225F2659}" type="presParOf" srcId="{AA591257-080E-46AD-96E7-F50BDA2991C6}" destId="{35187039-AE5C-4F0F-8FB8-DC60FF02E7AE}" srcOrd="5" destOrd="0" presId="urn:microsoft.com/office/officeart/2005/8/layout/radial1"/>
    <dgm:cxn modelId="{4853887D-A255-46A7-9FD6-AA0513675A24}" type="presParOf" srcId="{35187039-AE5C-4F0F-8FB8-DC60FF02E7AE}" destId="{43642246-FCB5-470A-AD3C-4B52E76279AD}" srcOrd="0" destOrd="0" presId="urn:microsoft.com/office/officeart/2005/8/layout/radial1"/>
    <dgm:cxn modelId="{AD6B9F72-3E97-499D-9A21-970C5FAFD785}" type="presParOf" srcId="{AA591257-080E-46AD-96E7-F50BDA2991C6}" destId="{C6D02958-4DDC-46B5-A749-C70302FBDED9}" srcOrd="6" destOrd="0" presId="urn:microsoft.com/office/officeart/2005/8/layout/radial1"/>
    <dgm:cxn modelId="{5DB2CD0F-AC20-48DC-A48F-81170C764EAC}" type="presParOf" srcId="{AA591257-080E-46AD-96E7-F50BDA2991C6}" destId="{CDCDE55E-BAA7-4D63-A415-A84A03C6D0D0}" srcOrd="7" destOrd="0" presId="urn:microsoft.com/office/officeart/2005/8/layout/radial1"/>
    <dgm:cxn modelId="{9068BEFB-E076-4D9A-BCC9-4849E3807A09}" type="presParOf" srcId="{CDCDE55E-BAA7-4D63-A415-A84A03C6D0D0}" destId="{AA8F207D-D234-459C-A78B-D7834E20E6EC}" srcOrd="0" destOrd="0" presId="urn:microsoft.com/office/officeart/2005/8/layout/radial1"/>
    <dgm:cxn modelId="{CDEE7A19-BF59-496A-ABD7-02D36824C23B}" type="presParOf" srcId="{AA591257-080E-46AD-96E7-F50BDA2991C6}" destId="{0D43F2AC-D60F-48F5-B566-1592C9AE030F}" srcOrd="8" destOrd="0" presId="urn:microsoft.com/office/officeart/2005/8/layout/radial1"/>
    <dgm:cxn modelId="{1074D342-A518-4F6C-B6F9-C65D4E1EBB16}" type="presParOf" srcId="{AA591257-080E-46AD-96E7-F50BDA2991C6}" destId="{F846E143-8164-482D-ABBE-DC589656224A}" srcOrd="9" destOrd="0" presId="urn:microsoft.com/office/officeart/2005/8/layout/radial1"/>
    <dgm:cxn modelId="{31797BA8-6884-4F61-8D22-83EAEB0B69DA}" type="presParOf" srcId="{F846E143-8164-482D-ABBE-DC589656224A}" destId="{04806708-DCF7-467E-A647-90F7E56833F0}" srcOrd="0" destOrd="0" presId="urn:microsoft.com/office/officeart/2005/8/layout/radial1"/>
    <dgm:cxn modelId="{8CF470BD-086B-4ECC-8A38-25DFFCEF1E46}" type="presParOf" srcId="{AA591257-080E-46AD-96E7-F50BDA2991C6}" destId="{164D4190-CFBE-479A-A418-77BD910F14F8}" srcOrd="10" destOrd="0" presId="urn:microsoft.com/office/officeart/2005/8/layout/radial1"/>
    <dgm:cxn modelId="{0C386C19-6B24-4358-A070-AA8BEF34D8A3}" type="presParOf" srcId="{AA591257-080E-46AD-96E7-F50BDA2991C6}" destId="{C0732BA7-B067-4160-9B92-3DE0EC2275E8}" srcOrd="11" destOrd="0" presId="urn:microsoft.com/office/officeart/2005/8/layout/radial1"/>
    <dgm:cxn modelId="{9FED9B4A-85D0-46DF-94FC-DF9DFCC405E3}" type="presParOf" srcId="{C0732BA7-B067-4160-9B92-3DE0EC2275E8}" destId="{AEC800EC-366D-46A3-B565-77A9C3E39C30}" srcOrd="0" destOrd="0" presId="urn:microsoft.com/office/officeart/2005/8/layout/radial1"/>
    <dgm:cxn modelId="{1CAC80E7-EE23-4610-8687-D1069B444C3D}" type="presParOf" srcId="{AA591257-080E-46AD-96E7-F50BDA2991C6}" destId="{5D432BCE-947C-4E1F-BC9E-4AF60A85325B}" srcOrd="12" destOrd="0" presId="urn:microsoft.com/office/officeart/2005/8/layout/radial1"/>
    <dgm:cxn modelId="{74E0B2EA-EB52-4332-891D-0AF203DCA379}" type="presParOf" srcId="{AA591257-080E-46AD-96E7-F50BDA2991C6}" destId="{DFD13642-AE04-4BAC-98C9-3966AD0F163A}" srcOrd="13" destOrd="0" presId="urn:microsoft.com/office/officeart/2005/8/layout/radial1"/>
    <dgm:cxn modelId="{ADE755F1-F304-4EEE-9F74-C292C105DA4A}" type="presParOf" srcId="{DFD13642-AE04-4BAC-98C9-3966AD0F163A}" destId="{227DEBF6-D214-4CE1-A778-7BFB0EEEB1A9}" srcOrd="0" destOrd="0" presId="urn:microsoft.com/office/officeart/2005/8/layout/radial1"/>
    <dgm:cxn modelId="{6C830472-8D6E-479F-8C7C-A577D1BEB6FF}" type="presParOf" srcId="{AA591257-080E-46AD-96E7-F50BDA2991C6}" destId="{6B553DBE-E3E9-49A2-8ED9-346F606BB5C3}" srcOrd="14" destOrd="0" presId="urn:microsoft.com/office/officeart/2005/8/layout/radial1"/>
    <dgm:cxn modelId="{C47841EE-892E-4383-BC26-50CE0604ED96}" type="presParOf" srcId="{AA591257-080E-46AD-96E7-F50BDA2991C6}" destId="{3BC8F8F7-5C92-4C3F-A697-AAFF210ECC40}" srcOrd="15" destOrd="0" presId="urn:microsoft.com/office/officeart/2005/8/layout/radial1"/>
    <dgm:cxn modelId="{91C50564-F8CD-424B-977B-019EA1E53CAA}" type="presParOf" srcId="{3BC8F8F7-5C92-4C3F-A697-AAFF210ECC40}" destId="{056D0179-5CB1-47A7-BC6C-D4E8415F50B3}" srcOrd="0" destOrd="0" presId="urn:microsoft.com/office/officeart/2005/8/layout/radial1"/>
    <dgm:cxn modelId="{B88D2960-279F-48CF-BE26-271FC6529338}" type="presParOf" srcId="{AA591257-080E-46AD-96E7-F50BDA2991C6}" destId="{A18F9C92-FE36-48C8-A550-D101385AB459}" srcOrd="16" destOrd="0" presId="urn:microsoft.com/office/officeart/2005/8/layout/radial1"/>
    <dgm:cxn modelId="{7544D854-4E35-4CC7-A9D6-D23C37945AAD}" type="presParOf" srcId="{AA591257-080E-46AD-96E7-F50BDA2991C6}" destId="{67B1F9E1-9D1C-4FF0-8E06-98751ABDCE64}" srcOrd="17" destOrd="0" presId="urn:microsoft.com/office/officeart/2005/8/layout/radial1"/>
    <dgm:cxn modelId="{DFC044EE-A503-40D5-A7F4-DAF359C1495C}" type="presParOf" srcId="{67B1F9E1-9D1C-4FF0-8E06-98751ABDCE64}" destId="{96452FE4-460B-4F67-8437-11BDB055B167}" srcOrd="0" destOrd="0" presId="urn:microsoft.com/office/officeart/2005/8/layout/radial1"/>
    <dgm:cxn modelId="{C0DCE465-9391-48D5-A2A1-857EB573962D}" type="presParOf" srcId="{AA591257-080E-46AD-96E7-F50BDA2991C6}" destId="{5F3811FF-9DB8-4803-8550-1F22B77B878A}" srcOrd="1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EEE5E-C088-4128-B002-0B16D2640121}"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IE"/>
        </a:p>
      </dgm:t>
    </dgm:pt>
    <dgm:pt modelId="{028A286C-67D3-457E-8204-6A7604F3E2D6}">
      <dgm:prSet phldrT="[Text]" custT="1"/>
      <dgm:spPr/>
      <dgm:t>
        <a:bodyPr/>
        <a:lstStyle/>
        <a:p>
          <a:r>
            <a:rPr lang="en-US" sz="1600" b="1" dirty="0" smtClean="0"/>
            <a:t>Health (Article 25)</a:t>
          </a:r>
          <a:endParaRPr lang="en-IE" sz="1600" b="1" dirty="0"/>
        </a:p>
      </dgm:t>
    </dgm:pt>
    <dgm:pt modelId="{4BAFE778-AC56-4387-BB8D-12EFEDB101B4}" type="parTrans" cxnId="{3F69CB5B-763B-46B4-945D-7200D1AB1674}">
      <dgm:prSet/>
      <dgm:spPr>
        <a:ln>
          <a:solidFill>
            <a:schemeClr val="accent1"/>
          </a:solidFill>
        </a:ln>
      </dgm:spPr>
      <dgm:t>
        <a:bodyPr/>
        <a:lstStyle/>
        <a:p>
          <a:endParaRPr lang="en-IE" dirty="0"/>
        </a:p>
      </dgm:t>
    </dgm:pt>
    <dgm:pt modelId="{01B36837-224E-43F2-9C71-6937FA2DEE90}" type="sibTrans" cxnId="{3F69CB5B-763B-46B4-945D-7200D1AB1674}">
      <dgm:prSet/>
      <dgm:spPr/>
      <dgm:t>
        <a:bodyPr/>
        <a:lstStyle/>
        <a:p>
          <a:endParaRPr lang="en-IE"/>
        </a:p>
      </dgm:t>
    </dgm:pt>
    <dgm:pt modelId="{FB019106-4B04-49E7-B9C1-C0840B4D38BC}">
      <dgm:prSet phldrT="[Text]" custT="1"/>
      <dgm:spPr/>
      <dgm:t>
        <a:bodyPr/>
        <a:lstStyle/>
        <a:p>
          <a:r>
            <a:rPr lang="en-US" sz="1600" b="1" dirty="0" smtClean="0"/>
            <a:t>Respect for home and the family (Article 23)</a:t>
          </a:r>
          <a:endParaRPr lang="en-IE" sz="1600" b="1" dirty="0"/>
        </a:p>
      </dgm:t>
    </dgm:pt>
    <dgm:pt modelId="{BC6EAF7E-D500-4E03-9A4B-1ABB1C6BA239}" type="parTrans" cxnId="{5F4715D0-BA41-409B-9004-986DC3364DCD}">
      <dgm:prSet/>
      <dgm:spPr>
        <a:ln>
          <a:solidFill>
            <a:schemeClr val="accent1"/>
          </a:solidFill>
        </a:ln>
      </dgm:spPr>
      <dgm:t>
        <a:bodyPr/>
        <a:lstStyle/>
        <a:p>
          <a:endParaRPr lang="en-IE" dirty="0"/>
        </a:p>
      </dgm:t>
    </dgm:pt>
    <dgm:pt modelId="{1CA152C5-8DDC-4E55-B2FD-D2DE79EA3BAC}" type="sibTrans" cxnId="{5F4715D0-BA41-409B-9004-986DC3364DCD}">
      <dgm:prSet/>
      <dgm:spPr/>
      <dgm:t>
        <a:bodyPr/>
        <a:lstStyle/>
        <a:p>
          <a:endParaRPr lang="en-IE"/>
        </a:p>
      </dgm:t>
    </dgm:pt>
    <dgm:pt modelId="{1E90C855-CD5C-4FEE-9E5F-25B2C2AFF16A}">
      <dgm:prSet phldrT="[Text]" custT="1"/>
      <dgm:spPr/>
      <dgm:t>
        <a:bodyPr/>
        <a:lstStyle/>
        <a:p>
          <a:r>
            <a:rPr lang="en-US" sz="1600" b="1" dirty="0" smtClean="0"/>
            <a:t>Respect for privacy (Article 22)</a:t>
          </a:r>
          <a:endParaRPr lang="en-IE" sz="1600" b="1" dirty="0"/>
        </a:p>
      </dgm:t>
    </dgm:pt>
    <dgm:pt modelId="{E08CEE9C-E948-4517-9721-8AAFB95B64DA}" type="parTrans" cxnId="{83EBA3FD-4F7D-4987-B90C-3B0799F4D816}">
      <dgm:prSet/>
      <dgm:spPr>
        <a:ln>
          <a:solidFill>
            <a:schemeClr val="accent1"/>
          </a:solidFill>
        </a:ln>
      </dgm:spPr>
      <dgm:t>
        <a:bodyPr/>
        <a:lstStyle/>
        <a:p>
          <a:endParaRPr lang="en-IE" dirty="0"/>
        </a:p>
      </dgm:t>
    </dgm:pt>
    <dgm:pt modelId="{D1ADDD07-8938-4468-AB49-DFC8E871EF90}" type="sibTrans" cxnId="{83EBA3FD-4F7D-4987-B90C-3B0799F4D816}">
      <dgm:prSet/>
      <dgm:spPr/>
      <dgm:t>
        <a:bodyPr/>
        <a:lstStyle/>
        <a:p>
          <a:endParaRPr lang="en-IE"/>
        </a:p>
      </dgm:t>
    </dgm:pt>
    <dgm:pt modelId="{5379DBAB-A0E1-459E-9394-2E56C95A4F5B}">
      <dgm:prSet phldrT="[Text]" custT="1"/>
      <dgm:spPr/>
      <dgm:t>
        <a:bodyPr/>
        <a:lstStyle/>
        <a:p>
          <a:r>
            <a:rPr lang="en-US" sz="1400" b="1" dirty="0" smtClean="0"/>
            <a:t>Freedom of expression and opinion, and access to information (Article 21)</a:t>
          </a:r>
          <a:endParaRPr lang="en-IE" sz="1400" b="1" dirty="0"/>
        </a:p>
      </dgm:t>
    </dgm:pt>
    <dgm:pt modelId="{295EF593-8763-44E1-A9E6-337D0DB3D153}" type="parTrans" cxnId="{A2FA1471-4D1B-49F3-AA65-847C852074A7}">
      <dgm:prSet/>
      <dgm:spPr>
        <a:ln>
          <a:solidFill>
            <a:schemeClr val="accent1"/>
          </a:solidFill>
        </a:ln>
      </dgm:spPr>
      <dgm:t>
        <a:bodyPr/>
        <a:lstStyle/>
        <a:p>
          <a:endParaRPr lang="en-IE" dirty="0"/>
        </a:p>
      </dgm:t>
    </dgm:pt>
    <dgm:pt modelId="{DFD9AECE-EC95-4BEE-86B1-5489453114D8}" type="sibTrans" cxnId="{A2FA1471-4D1B-49F3-AA65-847C852074A7}">
      <dgm:prSet/>
      <dgm:spPr/>
      <dgm:t>
        <a:bodyPr/>
        <a:lstStyle/>
        <a:p>
          <a:endParaRPr lang="en-IE"/>
        </a:p>
      </dgm:t>
    </dgm:pt>
    <dgm:pt modelId="{8D703A15-B5F8-4002-BD46-F46739D7A8AF}">
      <dgm:prSet phldrT="[Text]" custT="1"/>
      <dgm:spPr/>
      <dgm:t>
        <a:bodyPr/>
        <a:lstStyle/>
        <a:p>
          <a:r>
            <a:rPr lang="en-US" sz="1400" b="1" dirty="0" smtClean="0"/>
            <a:t>Living independently and being included in the community </a:t>
          </a:r>
        </a:p>
        <a:p>
          <a:r>
            <a:rPr lang="en-US" sz="1400" b="1" dirty="0" smtClean="0"/>
            <a:t>(Article 19)</a:t>
          </a:r>
          <a:endParaRPr lang="en-IE" sz="1400" b="1" dirty="0"/>
        </a:p>
      </dgm:t>
    </dgm:pt>
    <dgm:pt modelId="{2AE7F087-1E29-4223-AA80-B577584CC0E3}" type="parTrans" cxnId="{73B864AB-2F86-464D-AD64-A401EB69E221}">
      <dgm:prSet/>
      <dgm:spPr>
        <a:ln>
          <a:solidFill>
            <a:schemeClr val="accent1"/>
          </a:solidFill>
        </a:ln>
      </dgm:spPr>
      <dgm:t>
        <a:bodyPr/>
        <a:lstStyle/>
        <a:p>
          <a:endParaRPr lang="en-IE" dirty="0"/>
        </a:p>
      </dgm:t>
    </dgm:pt>
    <dgm:pt modelId="{06B03090-9033-4D1F-9CD3-C807FAA514C2}" type="sibTrans" cxnId="{73B864AB-2F86-464D-AD64-A401EB69E221}">
      <dgm:prSet/>
      <dgm:spPr/>
      <dgm:t>
        <a:bodyPr/>
        <a:lstStyle/>
        <a:p>
          <a:endParaRPr lang="en-IE"/>
        </a:p>
      </dgm:t>
    </dgm:pt>
    <dgm:pt modelId="{36567FB3-B000-470D-918A-B4E04ACB1DD2}">
      <dgm:prSet phldrT="[Text]" custT="1"/>
      <dgm:spPr/>
      <dgm:t>
        <a:bodyPr/>
        <a:lstStyle/>
        <a:p>
          <a:r>
            <a:rPr lang="en-US" sz="1600" b="1" dirty="0" smtClean="0"/>
            <a:t>Protecting the integrity of the person       (Article 17)</a:t>
          </a:r>
          <a:endParaRPr lang="en-IE" sz="1600" b="1" dirty="0"/>
        </a:p>
      </dgm:t>
    </dgm:pt>
    <dgm:pt modelId="{CE682F1E-80CE-4ECF-8A9F-BC4BFDC928AC}" type="parTrans" cxnId="{09F8C809-C875-425A-9E53-BA76AE57A4AF}">
      <dgm:prSet/>
      <dgm:spPr>
        <a:ln>
          <a:solidFill>
            <a:schemeClr val="accent1"/>
          </a:solidFill>
        </a:ln>
      </dgm:spPr>
      <dgm:t>
        <a:bodyPr/>
        <a:lstStyle/>
        <a:p>
          <a:endParaRPr lang="en-IE" dirty="0"/>
        </a:p>
      </dgm:t>
    </dgm:pt>
    <dgm:pt modelId="{2E75C7FE-7D04-4B09-BDF3-EFC96D0AD33D}" type="sibTrans" cxnId="{09F8C809-C875-425A-9E53-BA76AE57A4AF}">
      <dgm:prSet/>
      <dgm:spPr/>
      <dgm:t>
        <a:bodyPr/>
        <a:lstStyle/>
        <a:p>
          <a:endParaRPr lang="en-IE"/>
        </a:p>
      </dgm:t>
    </dgm:pt>
    <dgm:pt modelId="{E5365AB5-C81C-4BB4-9CD8-ABD05E62D0C9}">
      <dgm:prSet phldrT="[Text]" custT="1"/>
      <dgm:spPr/>
      <dgm:t>
        <a:bodyPr/>
        <a:lstStyle/>
        <a:p>
          <a:r>
            <a:rPr lang="en-US" sz="1300" b="1" dirty="0" smtClean="0"/>
            <a:t>Freedom from torture or cruel, inhuman or degrading treatment or punishment (Article 15)</a:t>
          </a:r>
          <a:endParaRPr lang="en-IE" sz="1300" b="1" dirty="0"/>
        </a:p>
      </dgm:t>
    </dgm:pt>
    <dgm:pt modelId="{5903FF0C-EF26-4070-9351-EFC2A70BF38F}" type="parTrans" cxnId="{1AA45E89-C88E-4645-BA65-6D15C11F8D12}">
      <dgm:prSet/>
      <dgm:spPr>
        <a:ln>
          <a:solidFill>
            <a:schemeClr val="accent1"/>
          </a:solidFill>
        </a:ln>
      </dgm:spPr>
      <dgm:t>
        <a:bodyPr/>
        <a:lstStyle/>
        <a:p>
          <a:endParaRPr lang="en-IE" dirty="0"/>
        </a:p>
      </dgm:t>
    </dgm:pt>
    <dgm:pt modelId="{F9768DC0-CFA4-486A-B698-BC4988CF6642}" type="sibTrans" cxnId="{1AA45E89-C88E-4645-BA65-6D15C11F8D12}">
      <dgm:prSet/>
      <dgm:spPr/>
      <dgm:t>
        <a:bodyPr/>
        <a:lstStyle/>
        <a:p>
          <a:endParaRPr lang="en-IE"/>
        </a:p>
      </dgm:t>
    </dgm:pt>
    <dgm:pt modelId="{22BAE4EE-EE39-46DE-A6E6-5D708C7D5B8A}">
      <dgm:prSet phldrT="[Text]" custT="1"/>
      <dgm:spPr/>
      <dgm:t>
        <a:bodyPr/>
        <a:lstStyle/>
        <a:p>
          <a:r>
            <a:rPr lang="en-US" sz="1600" b="1" dirty="0" smtClean="0"/>
            <a:t>Liberty and security of the person (Article 14)</a:t>
          </a:r>
          <a:endParaRPr lang="en-IE" sz="1600" b="1" dirty="0"/>
        </a:p>
      </dgm:t>
    </dgm:pt>
    <dgm:pt modelId="{4D08F075-B5EC-42E3-A748-0E463017B9F6}" type="parTrans" cxnId="{EE2FF220-DDF4-468B-AD14-6C1EE6639310}">
      <dgm:prSet/>
      <dgm:spPr>
        <a:ln>
          <a:solidFill>
            <a:schemeClr val="accent1"/>
          </a:solidFill>
        </a:ln>
      </dgm:spPr>
      <dgm:t>
        <a:bodyPr/>
        <a:lstStyle/>
        <a:p>
          <a:endParaRPr lang="en-IE" dirty="0"/>
        </a:p>
      </dgm:t>
    </dgm:pt>
    <dgm:pt modelId="{D9840FFD-CF14-40B5-A9EC-7062FBC634F4}" type="sibTrans" cxnId="{EE2FF220-DDF4-468B-AD14-6C1EE6639310}">
      <dgm:prSet/>
      <dgm:spPr/>
      <dgm:t>
        <a:bodyPr/>
        <a:lstStyle/>
        <a:p>
          <a:endParaRPr lang="en-IE"/>
        </a:p>
      </dgm:t>
    </dgm:pt>
    <dgm:pt modelId="{2C4B7876-E4AE-4600-8759-7DF66D57C305}">
      <dgm:prSet phldrT="[Text]" custT="1"/>
      <dgm:spPr/>
      <dgm:t>
        <a:bodyPr/>
        <a:lstStyle/>
        <a:p>
          <a:r>
            <a:rPr lang="en-US" sz="1600" b="1" dirty="0" smtClean="0"/>
            <a:t>Freedom from exploitation, violence and abuse (Article 16)</a:t>
          </a:r>
          <a:endParaRPr lang="en-IE" sz="1600" b="1" dirty="0"/>
        </a:p>
      </dgm:t>
    </dgm:pt>
    <dgm:pt modelId="{41EA8C2D-86D1-4AF1-87BE-E77CD2414998}" type="parTrans" cxnId="{AA37DDF0-83BE-45DD-8F25-FFE7CADC936E}">
      <dgm:prSet/>
      <dgm:spPr>
        <a:ln>
          <a:solidFill>
            <a:schemeClr val="accent1"/>
          </a:solidFill>
        </a:ln>
      </dgm:spPr>
      <dgm:t>
        <a:bodyPr/>
        <a:lstStyle/>
        <a:p>
          <a:endParaRPr lang="en-IE" dirty="0"/>
        </a:p>
      </dgm:t>
    </dgm:pt>
    <dgm:pt modelId="{4EF35284-EAD7-400F-B445-56C25D41CC2A}" type="sibTrans" cxnId="{AA37DDF0-83BE-45DD-8F25-FFE7CADC936E}">
      <dgm:prSet/>
      <dgm:spPr/>
      <dgm:t>
        <a:bodyPr/>
        <a:lstStyle/>
        <a:p>
          <a:endParaRPr lang="en-IE"/>
        </a:p>
      </dgm:t>
    </dgm:pt>
    <dgm:pt modelId="{645AD6F0-2A5D-4F89-8788-F81A868D510E}">
      <dgm:prSet phldrT="[Text]" custT="1"/>
      <dgm:spPr/>
      <dgm:t>
        <a:bodyPr/>
        <a:lstStyle/>
        <a:p>
          <a:r>
            <a:rPr lang="en-US" sz="1600" b="1" dirty="0" smtClean="0"/>
            <a:t>General principles (Article 3)</a:t>
          </a:r>
          <a:endParaRPr lang="en-IE" sz="1600" b="1" dirty="0"/>
        </a:p>
      </dgm:t>
    </dgm:pt>
    <dgm:pt modelId="{D30BB132-8A73-44AB-BA31-25CA32907CCF}" type="parTrans" cxnId="{F7CFE5FA-3F50-4ADD-AB03-FD724BEAA02F}">
      <dgm:prSet/>
      <dgm:spPr>
        <a:ln>
          <a:solidFill>
            <a:schemeClr val="accent1"/>
          </a:solidFill>
        </a:ln>
      </dgm:spPr>
      <dgm:t>
        <a:bodyPr/>
        <a:lstStyle/>
        <a:p>
          <a:endParaRPr lang="en-IE" dirty="0"/>
        </a:p>
      </dgm:t>
    </dgm:pt>
    <dgm:pt modelId="{F91E83D3-D61B-4519-B953-97B95F4F6E4E}" type="sibTrans" cxnId="{F7CFE5FA-3F50-4ADD-AB03-FD724BEAA02F}">
      <dgm:prSet/>
      <dgm:spPr/>
      <dgm:t>
        <a:bodyPr/>
        <a:lstStyle/>
        <a:p>
          <a:endParaRPr lang="en-IE"/>
        </a:p>
      </dgm:t>
    </dgm:pt>
    <dgm:pt modelId="{329B5A29-32DF-42BC-86C8-196E464B8147}">
      <dgm:prSet phldrT="[Text]" custT="1"/>
      <dgm:spPr/>
      <dgm:t>
        <a:bodyPr/>
        <a:lstStyle/>
        <a:p>
          <a:r>
            <a:rPr lang="en-US" sz="1600" b="1" dirty="0" smtClean="0"/>
            <a:t>Access to justice (Article 13)</a:t>
          </a:r>
          <a:endParaRPr lang="en-IE" sz="1600" b="1" dirty="0"/>
        </a:p>
      </dgm:t>
    </dgm:pt>
    <dgm:pt modelId="{85294B3A-48F7-4933-AAEE-FFF8330CBFDF}" type="parTrans" cxnId="{059F8556-7DEB-4341-B498-BD57C537511A}">
      <dgm:prSet/>
      <dgm:spPr>
        <a:ln>
          <a:solidFill>
            <a:schemeClr val="accent1"/>
          </a:solidFill>
        </a:ln>
      </dgm:spPr>
      <dgm:t>
        <a:bodyPr/>
        <a:lstStyle/>
        <a:p>
          <a:endParaRPr lang="en-IE" dirty="0"/>
        </a:p>
      </dgm:t>
    </dgm:pt>
    <dgm:pt modelId="{B69C53E7-1054-49F3-AE6E-37B2C27B9CAF}" type="sibTrans" cxnId="{059F8556-7DEB-4341-B498-BD57C537511A}">
      <dgm:prSet/>
      <dgm:spPr/>
      <dgm:t>
        <a:bodyPr/>
        <a:lstStyle/>
        <a:p>
          <a:endParaRPr lang="en-IE"/>
        </a:p>
      </dgm:t>
    </dgm:pt>
    <dgm:pt modelId="{AE5D11BB-E7B0-44B3-BFAA-696D62D8E753}">
      <dgm:prSet phldrT="[Text]" custT="1"/>
      <dgm:spPr/>
      <dgm:t>
        <a:bodyPr/>
        <a:lstStyle/>
        <a:p>
          <a:r>
            <a:rPr lang="en-US" sz="1600" b="1" dirty="0" smtClean="0"/>
            <a:t>Equal recognition before the law (Article 12)</a:t>
          </a:r>
          <a:endParaRPr lang="en-IE" sz="1600" b="1" dirty="0"/>
        </a:p>
      </dgm:t>
    </dgm:pt>
    <dgm:pt modelId="{2BFCFC79-18B1-49BD-A350-E68139E623D6}" type="parTrans" cxnId="{8A42CE52-3141-4863-AD49-D70E3D5AA67D}">
      <dgm:prSet/>
      <dgm:spPr>
        <a:ln>
          <a:solidFill>
            <a:schemeClr val="accent1"/>
          </a:solidFill>
        </a:ln>
      </dgm:spPr>
      <dgm:t>
        <a:bodyPr/>
        <a:lstStyle/>
        <a:p>
          <a:endParaRPr lang="en-IE" dirty="0"/>
        </a:p>
      </dgm:t>
    </dgm:pt>
    <dgm:pt modelId="{82D7FB3C-CCD4-4B3C-ABAB-62B932668E5F}" type="sibTrans" cxnId="{8A42CE52-3141-4863-AD49-D70E3D5AA67D}">
      <dgm:prSet/>
      <dgm:spPr/>
      <dgm:t>
        <a:bodyPr/>
        <a:lstStyle/>
        <a:p>
          <a:endParaRPr lang="en-IE"/>
        </a:p>
      </dgm:t>
    </dgm:pt>
    <dgm:pt modelId="{9752F281-FAE5-435B-BFA2-7B9277D11C77}">
      <dgm:prSet phldrT="[Text]" custT="1"/>
      <dgm:spPr/>
      <dgm:t>
        <a:bodyPr/>
        <a:lstStyle/>
        <a:p>
          <a:r>
            <a:rPr lang="en-US" sz="1600" b="1" dirty="0" smtClean="0"/>
            <a:t>Right to life (Article 10)</a:t>
          </a:r>
          <a:endParaRPr lang="en-IE" sz="1600" b="1" dirty="0"/>
        </a:p>
      </dgm:t>
    </dgm:pt>
    <dgm:pt modelId="{38C65889-43CD-4494-A4D8-F7351CF4DD88}" type="parTrans" cxnId="{AFAA6014-18CD-48D3-A752-84FC8044F3FE}">
      <dgm:prSet/>
      <dgm:spPr>
        <a:ln>
          <a:solidFill>
            <a:schemeClr val="accent1"/>
          </a:solidFill>
        </a:ln>
      </dgm:spPr>
      <dgm:t>
        <a:bodyPr/>
        <a:lstStyle/>
        <a:p>
          <a:endParaRPr lang="en-IE" dirty="0"/>
        </a:p>
      </dgm:t>
    </dgm:pt>
    <dgm:pt modelId="{FD8A8E96-E81D-4174-B2E2-384837AF387D}" type="sibTrans" cxnId="{AFAA6014-18CD-48D3-A752-84FC8044F3FE}">
      <dgm:prSet/>
      <dgm:spPr/>
      <dgm:t>
        <a:bodyPr/>
        <a:lstStyle/>
        <a:p>
          <a:endParaRPr lang="en-IE"/>
        </a:p>
      </dgm:t>
    </dgm:pt>
    <dgm:pt modelId="{0B2720C0-9C2F-43BE-8A8E-A1D347E5B76C}">
      <dgm:prSet phldrT="[Text]" custT="1"/>
      <dgm:spPr/>
      <dgm:t>
        <a:bodyPr/>
        <a:lstStyle/>
        <a:p>
          <a:r>
            <a:rPr lang="en-US" sz="1600" b="1" dirty="0" smtClean="0"/>
            <a:t>Equality and non-discrimination (Article 5)</a:t>
          </a:r>
          <a:endParaRPr lang="en-IE" sz="1600" b="1" dirty="0"/>
        </a:p>
      </dgm:t>
    </dgm:pt>
    <dgm:pt modelId="{BBD3D0AF-050A-44F0-97BD-F18DDEF5A418}" type="parTrans" cxnId="{1780C841-43CD-4DB2-9339-F416BF61C0B1}">
      <dgm:prSet/>
      <dgm:spPr>
        <a:ln>
          <a:solidFill>
            <a:schemeClr val="accent1"/>
          </a:solidFill>
        </a:ln>
      </dgm:spPr>
      <dgm:t>
        <a:bodyPr/>
        <a:lstStyle/>
        <a:p>
          <a:endParaRPr lang="en-IE" dirty="0"/>
        </a:p>
      </dgm:t>
    </dgm:pt>
    <dgm:pt modelId="{2E0FE3E3-3497-4D9E-B41F-26E84B827645}" type="sibTrans" cxnId="{1780C841-43CD-4DB2-9339-F416BF61C0B1}">
      <dgm:prSet/>
      <dgm:spPr/>
      <dgm:t>
        <a:bodyPr/>
        <a:lstStyle/>
        <a:p>
          <a:endParaRPr lang="en-IE"/>
        </a:p>
      </dgm:t>
    </dgm:pt>
    <dgm:pt modelId="{A7A92244-4E67-400D-B4B1-6CA7BB655915}">
      <dgm:prSet phldrT="[Text]" custT="1"/>
      <dgm:spPr/>
      <dgm:t>
        <a:bodyPr/>
        <a:lstStyle/>
        <a:p>
          <a:endParaRPr lang="en-IE" sz="1800" b="1" dirty="0"/>
        </a:p>
      </dgm:t>
    </dgm:pt>
    <dgm:pt modelId="{46E1B046-D57E-413A-9FBB-6C353AA57CC3}" type="sibTrans" cxnId="{651169EE-6B02-4500-ABBB-C4AD6124D453}">
      <dgm:prSet/>
      <dgm:spPr/>
      <dgm:t>
        <a:bodyPr/>
        <a:lstStyle/>
        <a:p>
          <a:endParaRPr lang="en-IE"/>
        </a:p>
      </dgm:t>
    </dgm:pt>
    <dgm:pt modelId="{8FB7C52B-D158-4D90-97E8-441EFE1BAD40}" type="parTrans" cxnId="{651169EE-6B02-4500-ABBB-C4AD6124D453}">
      <dgm:prSet/>
      <dgm:spPr/>
      <dgm:t>
        <a:bodyPr/>
        <a:lstStyle/>
        <a:p>
          <a:endParaRPr lang="en-IE"/>
        </a:p>
      </dgm:t>
    </dgm:pt>
    <dgm:pt modelId="{AA591257-080E-46AD-96E7-F50BDA2991C6}" type="pres">
      <dgm:prSet presAssocID="{A9CEEE5E-C088-4128-B002-0B16D2640121}" presName="cycle" presStyleCnt="0">
        <dgm:presLayoutVars>
          <dgm:chMax val="1"/>
          <dgm:dir/>
          <dgm:animLvl val="ctr"/>
          <dgm:resizeHandles val="exact"/>
        </dgm:presLayoutVars>
      </dgm:prSet>
      <dgm:spPr/>
      <dgm:t>
        <a:bodyPr/>
        <a:lstStyle/>
        <a:p>
          <a:endParaRPr lang="en-IE"/>
        </a:p>
      </dgm:t>
    </dgm:pt>
    <dgm:pt modelId="{A7B51FA1-D140-4DA7-B0B8-4E308AA36D4B}" type="pres">
      <dgm:prSet presAssocID="{A7A92244-4E67-400D-B4B1-6CA7BB655915}" presName="centerShape" presStyleLbl="node0" presStyleIdx="0" presStyleCnt="1" custScaleX="173568" custScaleY="159867" custLinFactNeighborX="-4088" custLinFactNeighborY="1258"/>
      <dgm:spPr/>
      <dgm:t>
        <a:bodyPr/>
        <a:lstStyle/>
        <a:p>
          <a:endParaRPr lang="en-IE"/>
        </a:p>
      </dgm:t>
    </dgm:pt>
    <dgm:pt modelId="{22BCFB97-6690-4B87-9D00-84AA1EA1C930}" type="pres">
      <dgm:prSet presAssocID="{4BAFE778-AC56-4387-BB8D-12EFEDB101B4}" presName="Name9" presStyleLbl="parChTrans1D2" presStyleIdx="0" presStyleCnt="14"/>
      <dgm:spPr/>
      <dgm:t>
        <a:bodyPr/>
        <a:lstStyle/>
        <a:p>
          <a:endParaRPr lang="en-IE"/>
        </a:p>
      </dgm:t>
    </dgm:pt>
    <dgm:pt modelId="{E5F34F92-5B85-48FC-A468-84F85E0337A2}" type="pres">
      <dgm:prSet presAssocID="{4BAFE778-AC56-4387-BB8D-12EFEDB101B4}" presName="connTx" presStyleLbl="parChTrans1D2" presStyleIdx="0" presStyleCnt="14"/>
      <dgm:spPr/>
      <dgm:t>
        <a:bodyPr/>
        <a:lstStyle/>
        <a:p>
          <a:endParaRPr lang="en-IE"/>
        </a:p>
      </dgm:t>
    </dgm:pt>
    <dgm:pt modelId="{7DF06B1D-82E4-4662-96A4-85B0FA9B662C}" type="pres">
      <dgm:prSet presAssocID="{028A286C-67D3-457E-8204-6A7604F3E2D6}" presName="node" presStyleLbl="node1" presStyleIdx="0" presStyleCnt="14" custScaleX="168799" custScaleY="97424" custRadScaleRad="89617" custRadScaleInc="-489">
        <dgm:presLayoutVars>
          <dgm:bulletEnabled val="1"/>
        </dgm:presLayoutVars>
      </dgm:prSet>
      <dgm:spPr/>
      <dgm:t>
        <a:bodyPr/>
        <a:lstStyle/>
        <a:p>
          <a:endParaRPr lang="en-IE"/>
        </a:p>
      </dgm:t>
    </dgm:pt>
    <dgm:pt modelId="{044FA8A7-E393-45A1-B772-D3A530A8F996}" type="pres">
      <dgm:prSet presAssocID="{BC6EAF7E-D500-4E03-9A4B-1ABB1C6BA239}" presName="Name9" presStyleLbl="parChTrans1D2" presStyleIdx="1" presStyleCnt="14"/>
      <dgm:spPr/>
      <dgm:t>
        <a:bodyPr/>
        <a:lstStyle/>
        <a:p>
          <a:endParaRPr lang="en-IE"/>
        </a:p>
      </dgm:t>
    </dgm:pt>
    <dgm:pt modelId="{6977F856-6FCC-4D00-89BD-49F7B42EC6F3}" type="pres">
      <dgm:prSet presAssocID="{BC6EAF7E-D500-4E03-9A4B-1ABB1C6BA239}" presName="connTx" presStyleLbl="parChTrans1D2" presStyleIdx="1" presStyleCnt="14"/>
      <dgm:spPr/>
      <dgm:t>
        <a:bodyPr/>
        <a:lstStyle/>
        <a:p>
          <a:endParaRPr lang="en-IE"/>
        </a:p>
      </dgm:t>
    </dgm:pt>
    <dgm:pt modelId="{45A7E221-86DF-4593-BAEB-773B099A522A}" type="pres">
      <dgm:prSet presAssocID="{FB019106-4B04-49E7-B9C1-C0840B4D38BC}" presName="node" presStyleLbl="node1" presStyleIdx="1" presStyleCnt="14" custScaleX="167058" custScaleY="165495" custRadScaleRad="103393" custRadScaleInc="70665">
        <dgm:presLayoutVars>
          <dgm:bulletEnabled val="1"/>
        </dgm:presLayoutVars>
      </dgm:prSet>
      <dgm:spPr/>
      <dgm:t>
        <a:bodyPr/>
        <a:lstStyle/>
        <a:p>
          <a:endParaRPr lang="en-IE"/>
        </a:p>
      </dgm:t>
    </dgm:pt>
    <dgm:pt modelId="{35187039-AE5C-4F0F-8FB8-DC60FF02E7AE}" type="pres">
      <dgm:prSet presAssocID="{E08CEE9C-E948-4517-9721-8AAFB95B64DA}" presName="Name9" presStyleLbl="parChTrans1D2" presStyleIdx="2" presStyleCnt="14"/>
      <dgm:spPr/>
      <dgm:t>
        <a:bodyPr/>
        <a:lstStyle/>
        <a:p>
          <a:endParaRPr lang="en-IE"/>
        </a:p>
      </dgm:t>
    </dgm:pt>
    <dgm:pt modelId="{43642246-FCB5-470A-AD3C-4B52E76279AD}" type="pres">
      <dgm:prSet presAssocID="{E08CEE9C-E948-4517-9721-8AAFB95B64DA}" presName="connTx" presStyleLbl="parChTrans1D2" presStyleIdx="2" presStyleCnt="14"/>
      <dgm:spPr/>
      <dgm:t>
        <a:bodyPr/>
        <a:lstStyle/>
        <a:p>
          <a:endParaRPr lang="en-IE"/>
        </a:p>
      </dgm:t>
    </dgm:pt>
    <dgm:pt modelId="{C6D02958-4DDC-46B5-A749-C70302FBDED9}" type="pres">
      <dgm:prSet presAssocID="{1E90C855-CD5C-4FEE-9E5F-25B2C2AFF16A}" presName="node" presStyleLbl="node1" presStyleIdx="2" presStyleCnt="14" custScaleX="181547" custScaleY="135220" custRadScaleRad="146613" custRadScaleInc="25053">
        <dgm:presLayoutVars>
          <dgm:bulletEnabled val="1"/>
        </dgm:presLayoutVars>
      </dgm:prSet>
      <dgm:spPr/>
      <dgm:t>
        <a:bodyPr/>
        <a:lstStyle/>
        <a:p>
          <a:endParaRPr lang="en-IE"/>
        </a:p>
      </dgm:t>
    </dgm:pt>
    <dgm:pt modelId="{CDCDE55E-BAA7-4D63-A415-A84A03C6D0D0}" type="pres">
      <dgm:prSet presAssocID="{295EF593-8763-44E1-A9E6-337D0DB3D153}" presName="Name9" presStyleLbl="parChTrans1D2" presStyleIdx="3" presStyleCnt="14"/>
      <dgm:spPr/>
      <dgm:t>
        <a:bodyPr/>
        <a:lstStyle/>
        <a:p>
          <a:endParaRPr lang="en-IE"/>
        </a:p>
      </dgm:t>
    </dgm:pt>
    <dgm:pt modelId="{AA8F207D-D234-459C-A78B-D7834E20E6EC}" type="pres">
      <dgm:prSet presAssocID="{295EF593-8763-44E1-A9E6-337D0DB3D153}" presName="connTx" presStyleLbl="parChTrans1D2" presStyleIdx="3" presStyleCnt="14"/>
      <dgm:spPr/>
      <dgm:t>
        <a:bodyPr/>
        <a:lstStyle/>
        <a:p>
          <a:endParaRPr lang="en-IE"/>
        </a:p>
      </dgm:t>
    </dgm:pt>
    <dgm:pt modelId="{0D43F2AC-D60F-48F5-B566-1592C9AE030F}" type="pres">
      <dgm:prSet presAssocID="{5379DBAB-A0E1-459E-9394-2E56C95A4F5B}" presName="node" presStyleLbl="node1" presStyleIdx="3" presStyleCnt="14" custScaleX="239814" custScaleY="153511" custRadScaleRad="132884" custRadScaleInc="-15219">
        <dgm:presLayoutVars>
          <dgm:bulletEnabled val="1"/>
        </dgm:presLayoutVars>
      </dgm:prSet>
      <dgm:spPr/>
      <dgm:t>
        <a:bodyPr/>
        <a:lstStyle/>
        <a:p>
          <a:endParaRPr lang="en-IE"/>
        </a:p>
      </dgm:t>
    </dgm:pt>
    <dgm:pt modelId="{F846E143-8164-482D-ABBE-DC589656224A}" type="pres">
      <dgm:prSet presAssocID="{2AE7F087-1E29-4223-AA80-B577584CC0E3}" presName="Name9" presStyleLbl="parChTrans1D2" presStyleIdx="4" presStyleCnt="14"/>
      <dgm:spPr/>
      <dgm:t>
        <a:bodyPr/>
        <a:lstStyle/>
        <a:p>
          <a:endParaRPr lang="en-IE"/>
        </a:p>
      </dgm:t>
    </dgm:pt>
    <dgm:pt modelId="{04806708-DCF7-467E-A647-90F7E56833F0}" type="pres">
      <dgm:prSet presAssocID="{2AE7F087-1E29-4223-AA80-B577584CC0E3}" presName="connTx" presStyleLbl="parChTrans1D2" presStyleIdx="4" presStyleCnt="14"/>
      <dgm:spPr/>
      <dgm:t>
        <a:bodyPr/>
        <a:lstStyle/>
        <a:p>
          <a:endParaRPr lang="en-IE"/>
        </a:p>
      </dgm:t>
    </dgm:pt>
    <dgm:pt modelId="{164D4190-CFBE-479A-A418-77BD910F14F8}" type="pres">
      <dgm:prSet presAssocID="{8D703A15-B5F8-4002-BD46-F46739D7A8AF}" presName="node" presStyleLbl="node1" presStyleIdx="4" presStyleCnt="14" custScaleX="281467" custScaleY="127060" custRadScaleRad="120305" custRadScaleInc="-36653">
        <dgm:presLayoutVars>
          <dgm:bulletEnabled val="1"/>
        </dgm:presLayoutVars>
      </dgm:prSet>
      <dgm:spPr/>
      <dgm:t>
        <a:bodyPr/>
        <a:lstStyle/>
        <a:p>
          <a:endParaRPr lang="en-IE"/>
        </a:p>
      </dgm:t>
    </dgm:pt>
    <dgm:pt modelId="{C0732BA7-B067-4160-9B92-3DE0EC2275E8}" type="pres">
      <dgm:prSet presAssocID="{CE682F1E-80CE-4ECF-8A9F-BC4BFDC928AC}" presName="Name9" presStyleLbl="parChTrans1D2" presStyleIdx="5" presStyleCnt="14"/>
      <dgm:spPr/>
      <dgm:t>
        <a:bodyPr/>
        <a:lstStyle/>
        <a:p>
          <a:endParaRPr lang="en-IE"/>
        </a:p>
      </dgm:t>
    </dgm:pt>
    <dgm:pt modelId="{AEC800EC-366D-46A3-B565-77A9C3E39C30}" type="pres">
      <dgm:prSet presAssocID="{CE682F1E-80CE-4ECF-8A9F-BC4BFDC928AC}" presName="connTx" presStyleLbl="parChTrans1D2" presStyleIdx="5" presStyleCnt="14"/>
      <dgm:spPr/>
      <dgm:t>
        <a:bodyPr/>
        <a:lstStyle/>
        <a:p>
          <a:endParaRPr lang="en-IE"/>
        </a:p>
      </dgm:t>
    </dgm:pt>
    <dgm:pt modelId="{5D432BCE-947C-4E1F-BC9E-4AF60A85325B}" type="pres">
      <dgm:prSet presAssocID="{36567FB3-B000-470D-918A-B4E04ACB1DD2}" presName="node" presStyleLbl="node1" presStyleIdx="5" presStyleCnt="14" custScaleX="239274" custScaleY="127392" custRadScaleRad="110500" custRadScaleInc="-49186">
        <dgm:presLayoutVars>
          <dgm:bulletEnabled val="1"/>
        </dgm:presLayoutVars>
      </dgm:prSet>
      <dgm:spPr/>
      <dgm:t>
        <a:bodyPr/>
        <a:lstStyle/>
        <a:p>
          <a:endParaRPr lang="en-IE"/>
        </a:p>
      </dgm:t>
    </dgm:pt>
    <dgm:pt modelId="{DFD13642-AE04-4BAC-98C9-3966AD0F163A}" type="pres">
      <dgm:prSet presAssocID="{41EA8C2D-86D1-4AF1-87BE-E77CD2414998}" presName="Name9" presStyleLbl="parChTrans1D2" presStyleIdx="6" presStyleCnt="14"/>
      <dgm:spPr/>
      <dgm:t>
        <a:bodyPr/>
        <a:lstStyle/>
        <a:p>
          <a:endParaRPr lang="en-IE"/>
        </a:p>
      </dgm:t>
    </dgm:pt>
    <dgm:pt modelId="{227DEBF6-D214-4CE1-A778-7BFB0EEEB1A9}" type="pres">
      <dgm:prSet presAssocID="{41EA8C2D-86D1-4AF1-87BE-E77CD2414998}" presName="connTx" presStyleLbl="parChTrans1D2" presStyleIdx="6" presStyleCnt="14"/>
      <dgm:spPr/>
      <dgm:t>
        <a:bodyPr/>
        <a:lstStyle/>
        <a:p>
          <a:endParaRPr lang="en-IE"/>
        </a:p>
      </dgm:t>
    </dgm:pt>
    <dgm:pt modelId="{6B553DBE-E3E9-49A2-8ED9-346F606BB5C3}" type="pres">
      <dgm:prSet presAssocID="{2C4B7876-E4AE-4600-8759-7DF66D57C305}" presName="node" presStyleLbl="node1" presStyleIdx="6" presStyleCnt="14" custScaleX="251306" custScaleY="151980" custRadScaleRad="108857" custRadScaleInc="6433">
        <dgm:presLayoutVars>
          <dgm:bulletEnabled val="1"/>
        </dgm:presLayoutVars>
      </dgm:prSet>
      <dgm:spPr/>
      <dgm:t>
        <a:bodyPr/>
        <a:lstStyle/>
        <a:p>
          <a:endParaRPr lang="en-IE"/>
        </a:p>
      </dgm:t>
    </dgm:pt>
    <dgm:pt modelId="{3BC8F8F7-5C92-4C3F-A697-AAFF210ECC40}" type="pres">
      <dgm:prSet presAssocID="{5903FF0C-EF26-4070-9351-EFC2A70BF38F}" presName="Name9" presStyleLbl="parChTrans1D2" presStyleIdx="7" presStyleCnt="14"/>
      <dgm:spPr/>
      <dgm:t>
        <a:bodyPr/>
        <a:lstStyle/>
        <a:p>
          <a:endParaRPr lang="en-IE"/>
        </a:p>
      </dgm:t>
    </dgm:pt>
    <dgm:pt modelId="{056D0179-5CB1-47A7-BC6C-D4E8415F50B3}" type="pres">
      <dgm:prSet presAssocID="{5903FF0C-EF26-4070-9351-EFC2A70BF38F}" presName="connTx" presStyleLbl="parChTrans1D2" presStyleIdx="7" presStyleCnt="14"/>
      <dgm:spPr/>
      <dgm:t>
        <a:bodyPr/>
        <a:lstStyle/>
        <a:p>
          <a:endParaRPr lang="en-IE"/>
        </a:p>
      </dgm:t>
    </dgm:pt>
    <dgm:pt modelId="{A18F9C92-FE36-48C8-A550-D101385AB459}" type="pres">
      <dgm:prSet presAssocID="{E5365AB5-C81C-4BB4-9CD8-ABD05E62D0C9}" presName="node" presStyleLbl="node1" presStyleIdx="7" presStyleCnt="14" custScaleX="217431" custScaleY="181279" custRadScaleRad="94749" custRadScaleInc="161817">
        <dgm:presLayoutVars>
          <dgm:bulletEnabled val="1"/>
        </dgm:presLayoutVars>
      </dgm:prSet>
      <dgm:spPr/>
      <dgm:t>
        <a:bodyPr/>
        <a:lstStyle/>
        <a:p>
          <a:endParaRPr lang="en-IE"/>
        </a:p>
      </dgm:t>
    </dgm:pt>
    <dgm:pt modelId="{67B1F9E1-9D1C-4FF0-8E06-98751ABDCE64}" type="pres">
      <dgm:prSet presAssocID="{4D08F075-B5EC-42E3-A748-0E463017B9F6}" presName="Name9" presStyleLbl="parChTrans1D2" presStyleIdx="8" presStyleCnt="14"/>
      <dgm:spPr/>
      <dgm:t>
        <a:bodyPr/>
        <a:lstStyle/>
        <a:p>
          <a:endParaRPr lang="en-IE"/>
        </a:p>
      </dgm:t>
    </dgm:pt>
    <dgm:pt modelId="{96452FE4-460B-4F67-8437-11BDB055B167}" type="pres">
      <dgm:prSet presAssocID="{4D08F075-B5EC-42E3-A748-0E463017B9F6}" presName="connTx" presStyleLbl="parChTrans1D2" presStyleIdx="8" presStyleCnt="14"/>
      <dgm:spPr/>
      <dgm:t>
        <a:bodyPr/>
        <a:lstStyle/>
        <a:p>
          <a:endParaRPr lang="en-IE"/>
        </a:p>
      </dgm:t>
    </dgm:pt>
    <dgm:pt modelId="{5F3811FF-9DB8-4803-8550-1F22B77B878A}" type="pres">
      <dgm:prSet presAssocID="{22BAE4EE-EE39-46DE-A6E6-5D708C7D5B8A}" presName="node" presStyleLbl="node1" presStyleIdx="8" presStyleCnt="14" custScaleX="195481" custScaleY="140806" custRadScaleRad="143590" custRadScaleInc="162558">
        <dgm:presLayoutVars>
          <dgm:bulletEnabled val="1"/>
        </dgm:presLayoutVars>
      </dgm:prSet>
      <dgm:spPr/>
      <dgm:t>
        <a:bodyPr/>
        <a:lstStyle/>
        <a:p>
          <a:endParaRPr lang="en-IE"/>
        </a:p>
      </dgm:t>
    </dgm:pt>
    <dgm:pt modelId="{FCE46926-9BCC-4E83-A237-9F7D1079E66D}" type="pres">
      <dgm:prSet presAssocID="{85294B3A-48F7-4933-AAEE-FFF8330CBFDF}" presName="Name9" presStyleLbl="parChTrans1D2" presStyleIdx="9" presStyleCnt="14"/>
      <dgm:spPr/>
      <dgm:t>
        <a:bodyPr/>
        <a:lstStyle/>
        <a:p>
          <a:endParaRPr lang="en-IE"/>
        </a:p>
      </dgm:t>
    </dgm:pt>
    <dgm:pt modelId="{4EF2F9D8-05F6-455C-B6BA-3332393B411C}" type="pres">
      <dgm:prSet presAssocID="{85294B3A-48F7-4933-AAEE-FFF8330CBFDF}" presName="connTx" presStyleLbl="parChTrans1D2" presStyleIdx="9" presStyleCnt="14"/>
      <dgm:spPr/>
      <dgm:t>
        <a:bodyPr/>
        <a:lstStyle/>
        <a:p>
          <a:endParaRPr lang="en-IE"/>
        </a:p>
      </dgm:t>
    </dgm:pt>
    <dgm:pt modelId="{62A19014-3630-4209-B8D5-8C1E76DEA6D0}" type="pres">
      <dgm:prSet presAssocID="{329B5A29-32DF-42BC-86C8-196E464B8147}" presName="node" presStyleLbl="node1" presStyleIdx="9" presStyleCnt="14" custScaleX="160017" custScaleY="118846" custRadScaleRad="157021" custRadScaleInc="117019">
        <dgm:presLayoutVars>
          <dgm:bulletEnabled val="1"/>
        </dgm:presLayoutVars>
      </dgm:prSet>
      <dgm:spPr/>
      <dgm:t>
        <a:bodyPr/>
        <a:lstStyle/>
        <a:p>
          <a:endParaRPr lang="en-IE"/>
        </a:p>
      </dgm:t>
    </dgm:pt>
    <dgm:pt modelId="{E9C105EF-DAA8-479B-BF77-8B9C6A05D265}" type="pres">
      <dgm:prSet presAssocID="{2BFCFC79-18B1-49BD-A350-E68139E623D6}" presName="Name9" presStyleLbl="parChTrans1D2" presStyleIdx="10" presStyleCnt="14"/>
      <dgm:spPr/>
      <dgm:t>
        <a:bodyPr/>
        <a:lstStyle/>
        <a:p>
          <a:endParaRPr lang="en-IE"/>
        </a:p>
      </dgm:t>
    </dgm:pt>
    <dgm:pt modelId="{09033A0B-5EA8-4C99-A8B5-BB28AE76BBBD}" type="pres">
      <dgm:prSet presAssocID="{2BFCFC79-18B1-49BD-A350-E68139E623D6}" presName="connTx" presStyleLbl="parChTrans1D2" presStyleIdx="10" presStyleCnt="14"/>
      <dgm:spPr/>
      <dgm:t>
        <a:bodyPr/>
        <a:lstStyle/>
        <a:p>
          <a:endParaRPr lang="en-IE"/>
        </a:p>
      </dgm:t>
    </dgm:pt>
    <dgm:pt modelId="{29E43657-2FFD-47A2-BEE2-B26AFE584CEC}" type="pres">
      <dgm:prSet presAssocID="{AE5D11BB-E7B0-44B3-BFAA-696D62D8E753}" presName="node" presStyleLbl="node1" presStyleIdx="10" presStyleCnt="14" custScaleX="222695" custScaleY="144936" custRadScaleRad="137133" custRadScaleInc="39821">
        <dgm:presLayoutVars>
          <dgm:bulletEnabled val="1"/>
        </dgm:presLayoutVars>
      </dgm:prSet>
      <dgm:spPr/>
      <dgm:t>
        <a:bodyPr/>
        <a:lstStyle/>
        <a:p>
          <a:endParaRPr lang="en-IE"/>
        </a:p>
      </dgm:t>
    </dgm:pt>
    <dgm:pt modelId="{E61B9C71-E1E7-49C1-8BCA-45B4A8B178CB}" type="pres">
      <dgm:prSet presAssocID="{38C65889-43CD-4494-A4D8-F7351CF4DD88}" presName="Name9" presStyleLbl="parChTrans1D2" presStyleIdx="11" presStyleCnt="14"/>
      <dgm:spPr/>
      <dgm:t>
        <a:bodyPr/>
        <a:lstStyle/>
        <a:p>
          <a:endParaRPr lang="en-IE"/>
        </a:p>
      </dgm:t>
    </dgm:pt>
    <dgm:pt modelId="{18427843-9F6F-4723-8670-8B0FAEED7607}" type="pres">
      <dgm:prSet presAssocID="{38C65889-43CD-4494-A4D8-F7351CF4DD88}" presName="connTx" presStyleLbl="parChTrans1D2" presStyleIdx="11" presStyleCnt="14"/>
      <dgm:spPr/>
      <dgm:t>
        <a:bodyPr/>
        <a:lstStyle/>
        <a:p>
          <a:endParaRPr lang="en-IE"/>
        </a:p>
      </dgm:t>
    </dgm:pt>
    <dgm:pt modelId="{BF257022-5D7F-49C5-8807-CCFAC86D2240}" type="pres">
      <dgm:prSet presAssocID="{9752F281-FAE5-435B-BFA2-7B9277D11C77}" presName="node" presStyleLbl="node1" presStyleIdx="11" presStyleCnt="14" custScaleX="188478" custScaleY="112897" custRadScaleRad="143672" custRadScaleInc="-14706">
        <dgm:presLayoutVars>
          <dgm:bulletEnabled val="1"/>
        </dgm:presLayoutVars>
      </dgm:prSet>
      <dgm:spPr/>
      <dgm:t>
        <a:bodyPr/>
        <a:lstStyle/>
        <a:p>
          <a:endParaRPr lang="en-IE"/>
        </a:p>
      </dgm:t>
    </dgm:pt>
    <dgm:pt modelId="{F085B545-1FDF-4886-A23E-E58C37CB73EC}" type="pres">
      <dgm:prSet presAssocID="{BBD3D0AF-050A-44F0-97BD-F18DDEF5A418}" presName="Name9" presStyleLbl="parChTrans1D2" presStyleIdx="12" presStyleCnt="14"/>
      <dgm:spPr/>
      <dgm:t>
        <a:bodyPr/>
        <a:lstStyle/>
        <a:p>
          <a:endParaRPr lang="en-IE"/>
        </a:p>
      </dgm:t>
    </dgm:pt>
    <dgm:pt modelId="{38CA32C4-003B-4E6C-BAF8-6D6EC15777D7}" type="pres">
      <dgm:prSet presAssocID="{BBD3D0AF-050A-44F0-97BD-F18DDEF5A418}" presName="connTx" presStyleLbl="parChTrans1D2" presStyleIdx="12" presStyleCnt="14"/>
      <dgm:spPr/>
      <dgm:t>
        <a:bodyPr/>
        <a:lstStyle/>
        <a:p>
          <a:endParaRPr lang="en-IE"/>
        </a:p>
      </dgm:t>
    </dgm:pt>
    <dgm:pt modelId="{EC4F8D87-40D6-49B6-A5BB-EED3F2B2433B}" type="pres">
      <dgm:prSet presAssocID="{0B2720C0-9C2F-43BE-8A8E-A1D347E5B76C}" presName="node" presStyleLbl="node1" presStyleIdx="12" presStyleCnt="14" custScaleX="204126" custScaleY="157013" custRadScaleRad="141350" custRadScaleInc="-60699">
        <dgm:presLayoutVars>
          <dgm:bulletEnabled val="1"/>
        </dgm:presLayoutVars>
      </dgm:prSet>
      <dgm:spPr/>
      <dgm:t>
        <a:bodyPr/>
        <a:lstStyle/>
        <a:p>
          <a:endParaRPr lang="en-IE"/>
        </a:p>
      </dgm:t>
    </dgm:pt>
    <dgm:pt modelId="{1AF2BDCD-7261-4906-9126-71C329128D44}" type="pres">
      <dgm:prSet presAssocID="{D30BB132-8A73-44AB-BA31-25CA32907CCF}" presName="Name9" presStyleLbl="parChTrans1D2" presStyleIdx="13" presStyleCnt="14"/>
      <dgm:spPr/>
      <dgm:t>
        <a:bodyPr/>
        <a:lstStyle/>
        <a:p>
          <a:endParaRPr lang="en-IE"/>
        </a:p>
      </dgm:t>
    </dgm:pt>
    <dgm:pt modelId="{40F67564-4537-497E-810B-D85346E10D9C}" type="pres">
      <dgm:prSet presAssocID="{D30BB132-8A73-44AB-BA31-25CA32907CCF}" presName="connTx" presStyleLbl="parChTrans1D2" presStyleIdx="13" presStyleCnt="14"/>
      <dgm:spPr/>
      <dgm:t>
        <a:bodyPr/>
        <a:lstStyle/>
        <a:p>
          <a:endParaRPr lang="en-IE"/>
        </a:p>
      </dgm:t>
    </dgm:pt>
    <dgm:pt modelId="{57408AF1-BEE9-4C57-930B-2642CF32C91C}" type="pres">
      <dgm:prSet presAssocID="{645AD6F0-2A5D-4F89-8788-F81A868D510E}" presName="node" presStyleLbl="node1" presStyleIdx="13" presStyleCnt="14" custScaleX="155125" custScaleY="137286" custRadScaleRad="103820" custRadScaleInc="-80704">
        <dgm:presLayoutVars>
          <dgm:bulletEnabled val="1"/>
        </dgm:presLayoutVars>
      </dgm:prSet>
      <dgm:spPr/>
      <dgm:t>
        <a:bodyPr/>
        <a:lstStyle/>
        <a:p>
          <a:endParaRPr lang="en-IE"/>
        </a:p>
      </dgm:t>
    </dgm:pt>
  </dgm:ptLst>
  <dgm:cxnLst>
    <dgm:cxn modelId="{82942A0B-D52E-4926-AAEA-38D7178ACAC3}" type="presOf" srcId="{A7A92244-4E67-400D-B4B1-6CA7BB655915}" destId="{A7B51FA1-D140-4DA7-B0B8-4E308AA36D4B}" srcOrd="0" destOrd="0" presId="urn:microsoft.com/office/officeart/2005/8/layout/radial1"/>
    <dgm:cxn modelId="{73B864AB-2F86-464D-AD64-A401EB69E221}" srcId="{A7A92244-4E67-400D-B4B1-6CA7BB655915}" destId="{8D703A15-B5F8-4002-BD46-F46739D7A8AF}" srcOrd="4" destOrd="0" parTransId="{2AE7F087-1E29-4223-AA80-B577584CC0E3}" sibTransId="{06B03090-9033-4D1F-9CD3-C807FAA514C2}"/>
    <dgm:cxn modelId="{5F4715D0-BA41-409B-9004-986DC3364DCD}" srcId="{A7A92244-4E67-400D-B4B1-6CA7BB655915}" destId="{FB019106-4B04-49E7-B9C1-C0840B4D38BC}" srcOrd="1" destOrd="0" parTransId="{BC6EAF7E-D500-4E03-9A4B-1ABB1C6BA239}" sibTransId="{1CA152C5-8DDC-4E55-B2FD-D2DE79EA3BAC}"/>
    <dgm:cxn modelId="{FD802B5B-3EB7-4277-B729-36F68671F233}" type="presOf" srcId="{E5365AB5-C81C-4BB4-9CD8-ABD05E62D0C9}" destId="{A18F9C92-FE36-48C8-A550-D101385AB459}" srcOrd="0" destOrd="0" presId="urn:microsoft.com/office/officeart/2005/8/layout/radial1"/>
    <dgm:cxn modelId="{CA432B33-B2C8-4FC9-89E7-8BC3F43E9FFC}" type="presOf" srcId="{BC6EAF7E-D500-4E03-9A4B-1ABB1C6BA239}" destId="{044FA8A7-E393-45A1-B772-D3A530A8F996}" srcOrd="0" destOrd="0" presId="urn:microsoft.com/office/officeart/2005/8/layout/radial1"/>
    <dgm:cxn modelId="{41F5CCEF-E1CD-4B20-9B1D-2DAE6922B397}" type="presOf" srcId="{4BAFE778-AC56-4387-BB8D-12EFEDB101B4}" destId="{22BCFB97-6690-4B87-9D00-84AA1EA1C930}" srcOrd="0" destOrd="0" presId="urn:microsoft.com/office/officeart/2005/8/layout/radial1"/>
    <dgm:cxn modelId="{EE2FF220-DDF4-468B-AD14-6C1EE6639310}" srcId="{A7A92244-4E67-400D-B4B1-6CA7BB655915}" destId="{22BAE4EE-EE39-46DE-A6E6-5D708C7D5B8A}" srcOrd="8" destOrd="0" parTransId="{4D08F075-B5EC-42E3-A748-0E463017B9F6}" sibTransId="{D9840FFD-CF14-40B5-A9EC-7062FBC634F4}"/>
    <dgm:cxn modelId="{EBF30D04-D3D6-43F8-89C7-E42EE3320DFD}" type="presOf" srcId="{E08CEE9C-E948-4517-9721-8AAFB95B64DA}" destId="{35187039-AE5C-4F0F-8FB8-DC60FF02E7AE}" srcOrd="0" destOrd="0" presId="urn:microsoft.com/office/officeart/2005/8/layout/radial1"/>
    <dgm:cxn modelId="{61590260-CFD5-49C0-8B82-8173DD6B085B}" type="presOf" srcId="{4BAFE778-AC56-4387-BB8D-12EFEDB101B4}" destId="{E5F34F92-5B85-48FC-A468-84F85E0337A2}" srcOrd="1" destOrd="0" presId="urn:microsoft.com/office/officeart/2005/8/layout/radial1"/>
    <dgm:cxn modelId="{059F8556-7DEB-4341-B498-BD57C537511A}" srcId="{A7A92244-4E67-400D-B4B1-6CA7BB655915}" destId="{329B5A29-32DF-42BC-86C8-196E464B8147}" srcOrd="9" destOrd="0" parTransId="{85294B3A-48F7-4933-AAEE-FFF8330CBFDF}" sibTransId="{B69C53E7-1054-49F3-AE6E-37B2C27B9CAF}"/>
    <dgm:cxn modelId="{C26398C5-69FF-421D-8D37-92FEAD50D8FD}" type="presOf" srcId="{D30BB132-8A73-44AB-BA31-25CA32907CCF}" destId="{1AF2BDCD-7261-4906-9126-71C329128D44}" srcOrd="0" destOrd="0" presId="urn:microsoft.com/office/officeart/2005/8/layout/radial1"/>
    <dgm:cxn modelId="{E62A58E5-3704-495C-9757-76A91B55478C}" type="presOf" srcId="{D30BB132-8A73-44AB-BA31-25CA32907CCF}" destId="{40F67564-4537-497E-810B-D85346E10D9C}" srcOrd="1" destOrd="0" presId="urn:microsoft.com/office/officeart/2005/8/layout/radial1"/>
    <dgm:cxn modelId="{F7CFE5FA-3F50-4ADD-AB03-FD724BEAA02F}" srcId="{A7A92244-4E67-400D-B4B1-6CA7BB655915}" destId="{645AD6F0-2A5D-4F89-8788-F81A868D510E}" srcOrd="13" destOrd="0" parTransId="{D30BB132-8A73-44AB-BA31-25CA32907CCF}" sibTransId="{F91E83D3-D61B-4519-B953-97B95F4F6E4E}"/>
    <dgm:cxn modelId="{16683370-70DF-4D20-B227-CDEAC2BB9CF1}" type="presOf" srcId="{329B5A29-32DF-42BC-86C8-196E464B8147}" destId="{62A19014-3630-4209-B8D5-8C1E76DEA6D0}" srcOrd="0" destOrd="0" presId="urn:microsoft.com/office/officeart/2005/8/layout/radial1"/>
    <dgm:cxn modelId="{1780C841-43CD-4DB2-9339-F416BF61C0B1}" srcId="{A7A92244-4E67-400D-B4B1-6CA7BB655915}" destId="{0B2720C0-9C2F-43BE-8A8E-A1D347E5B76C}" srcOrd="12" destOrd="0" parTransId="{BBD3D0AF-050A-44F0-97BD-F18DDEF5A418}" sibTransId="{2E0FE3E3-3497-4D9E-B41F-26E84B827645}"/>
    <dgm:cxn modelId="{DA90C3E5-35CE-4E71-A2E9-EF56DF193454}" type="presOf" srcId="{645AD6F0-2A5D-4F89-8788-F81A868D510E}" destId="{57408AF1-BEE9-4C57-930B-2642CF32C91C}" srcOrd="0" destOrd="0" presId="urn:microsoft.com/office/officeart/2005/8/layout/radial1"/>
    <dgm:cxn modelId="{B45336B9-C0E9-4D7A-9304-C63D48BE8B23}" type="presOf" srcId="{295EF593-8763-44E1-A9E6-337D0DB3D153}" destId="{AA8F207D-D234-459C-A78B-D7834E20E6EC}" srcOrd="1" destOrd="0" presId="urn:microsoft.com/office/officeart/2005/8/layout/radial1"/>
    <dgm:cxn modelId="{B4F1CEE0-DE24-40BE-AC09-D838ED94E3EC}" type="presOf" srcId="{5903FF0C-EF26-4070-9351-EFC2A70BF38F}" destId="{3BC8F8F7-5C92-4C3F-A697-AAFF210ECC40}" srcOrd="0" destOrd="0" presId="urn:microsoft.com/office/officeart/2005/8/layout/radial1"/>
    <dgm:cxn modelId="{3E8DA4A9-3B6F-4675-884B-BD5D326AA9B4}" type="presOf" srcId="{4D08F075-B5EC-42E3-A748-0E463017B9F6}" destId="{96452FE4-460B-4F67-8437-11BDB055B167}" srcOrd="1" destOrd="0" presId="urn:microsoft.com/office/officeart/2005/8/layout/radial1"/>
    <dgm:cxn modelId="{AA0ACE44-E08F-49D8-810A-99D84EDAC2B2}" type="presOf" srcId="{2BFCFC79-18B1-49BD-A350-E68139E623D6}" destId="{E9C105EF-DAA8-479B-BF77-8B9C6A05D265}" srcOrd="0" destOrd="0" presId="urn:microsoft.com/office/officeart/2005/8/layout/radial1"/>
    <dgm:cxn modelId="{A2FA1471-4D1B-49F3-AA65-847C852074A7}" srcId="{A7A92244-4E67-400D-B4B1-6CA7BB655915}" destId="{5379DBAB-A0E1-459E-9394-2E56C95A4F5B}" srcOrd="3" destOrd="0" parTransId="{295EF593-8763-44E1-A9E6-337D0DB3D153}" sibTransId="{DFD9AECE-EC95-4BEE-86B1-5489453114D8}"/>
    <dgm:cxn modelId="{651169EE-6B02-4500-ABBB-C4AD6124D453}" srcId="{A9CEEE5E-C088-4128-B002-0B16D2640121}" destId="{A7A92244-4E67-400D-B4B1-6CA7BB655915}" srcOrd="0" destOrd="0" parTransId="{8FB7C52B-D158-4D90-97E8-441EFE1BAD40}" sibTransId="{46E1B046-D57E-413A-9FBB-6C353AA57CC3}"/>
    <dgm:cxn modelId="{D8BABF5F-9ABA-4111-8DA8-2B919041A564}" type="presOf" srcId="{41EA8C2D-86D1-4AF1-87BE-E77CD2414998}" destId="{DFD13642-AE04-4BAC-98C9-3966AD0F163A}" srcOrd="0" destOrd="0" presId="urn:microsoft.com/office/officeart/2005/8/layout/radial1"/>
    <dgm:cxn modelId="{83EBA3FD-4F7D-4987-B90C-3B0799F4D816}" srcId="{A7A92244-4E67-400D-B4B1-6CA7BB655915}" destId="{1E90C855-CD5C-4FEE-9E5F-25B2C2AFF16A}" srcOrd="2" destOrd="0" parTransId="{E08CEE9C-E948-4517-9721-8AAFB95B64DA}" sibTransId="{D1ADDD07-8938-4468-AB49-DFC8E871EF90}"/>
    <dgm:cxn modelId="{83A57F60-84E8-4868-AF33-A1F404519D1D}" type="presOf" srcId="{85294B3A-48F7-4933-AAEE-FFF8330CBFDF}" destId="{FCE46926-9BCC-4E83-A237-9F7D1079E66D}" srcOrd="0" destOrd="0" presId="urn:microsoft.com/office/officeart/2005/8/layout/radial1"/>
    <dgm:cxn modelId="{6A48E4D7-1015-42A0-BB28-459378CF60D6}" type="presOf" srcId="{E08CEE9C-E948-4517-9721-8AAFB95B64DA}" destId="{43642246-FCB5-470A-AD3C-4B52E76279AD}" srcOrd="1" destOrd="0" presId="urn:microsoft.com/office/officeart/2005/8/layout/radial1"/>
    <dgm:cxn modelId="{229ACDE5-12F2-46C6-A63A-089E7C5A9718}" type="presOf" srcId="{AE5D11BB-E7B0-44B3-BFAA-696D62D8E753}" destId="{29E43657-2FFD-47A2-BEE2-B26AFE584CEC}" srcOrd="0" destOrd="0" presId="urn:microsoft.com/office/officeart/2005/8/layout/radial1"/>
    <dgm:cxn modelId="{3103FE5B-6868-42BB-BAA1-E6FAA8B07889}" type="presOf" srcId="{85294B3A-48F7-4933-AAEE-FFF8330CBFDF}" destId="{4EF2F9D8-05F6-455C-B6BA-3332393B411C}" srcOrd="1" destOrd="0" presId="urn:microsoft.com/office/officeart/2005/8/layout/radial1"/>
    <dgm:cxn modelId="{886461E2-A67D-4B07-8CBD-B22E6F370924}" type="presOf" srcId="{BBD3D0AF-050A-44F0-97BD-F18DDEF5A418}" destId="{38CA32C4-003B-4E6C-BAF8-6D6EC15777D7}" srcOrd="1" destOrd="0" presId="urn:microsoft.com/office/officeart/2005/8/layout/radial1"/>
    <dgm:cxn modelId="{AA37DDF0-83BE-45DD-8F25-FFE7CADC936E}" srcId="{A7A92244-4E67-400D-B4B1-6CA7BB655915}" destId="{2C4B7876-E4AE-4600-8759-7DF66D57C305}" srcOrd="6" destOrd="0" parTransId="{41EA8C2D-86D1-4AF1-87BE-E77CD2414998}" sibTransId="{4EF35284-EAD7-400F-B445-56C25D41CC2A}"/>
    <dgm:cxn modelId="{178B96C4-DCF1-4E12-B445-5F04A7FA043A}" type="presOf" srcId="{8D703A15-B5F8-4002-BD46-F46739D7A8AF}" destId="{164D4190-CFBE-479A-A418-77BD910F14F8}" srcOrd="0" destOrd="0" presId="urn:microsoft.com/office/officeart/2005/8/layout/radial1"/>
    <dgm:cxn modelId="{A5C9E76E-B5EA-424B-B674-C6C2B43FD7DA}" type="presOf" srcId="{38C65889-43CD-4494-A4D8-F7351CF4DD88}" destId="{E61B9C71-E1E7-49C1-8BCA-45B4A8B178CB}" srcOrd="0" destOrd="0" presId="urn:microsoft.com/office/officeart/2005/8/layout/radial1"/>
    <dgm:cxn modelId="{CC182862-09CC-45AE-8C81-694A4FA41E68}" type="presOf" srcId="{295EF593-8763-44E1-A9E6-337D0DB3D153}" destId="{CDCDE55E-BAA7-4D63-A415-A84A03C6D0D0}" srcOrd="0" destOrd="0" presId="urn:microsoft.com/office/officeart/2005/8/layout/radial1"/>
    <dgm:cxn modelId="{4568616C-08CD-4BD1-A465-9657269388A2}" type="presOf" srcId="{4D08F075-B5EC-42E3-A748-0E463017B9F6}" destId="{67B1F9E1-9D1C-4FF0-8E06-98751ABDCE64}" srcOrd="0" destOrd="0" presId="urn:microsoft.com/office/officeart/2005/8/layout/radial1"/>
    <dgm:cxn modelId="{256E5CF6-71A9-466D-9D56-51CB463EC680}" type="presOf" srcId="{A9CEEE5E-C088-4128-B002-0B16D2640121}" destId="{AA591257-080E-46AD-96E7-F50BDA2991C6}" srcOrd="0" destOrd="0" presId="urn:microsoft.com/office/officeart/2005/8/layout/radial1"/>
    <dgm:cxn modelId="{123F69F7-5F92-4D65-BC0E-58E562CB4C4C}" type="presOf" srcId="{41EA8C2D-86D1-4AF1-87BE-E77CD2414998}" destId="{227DEBF6-D214-4CE1-A778-7BFB0EEEB1A9}" srcOrd="1" destOrd="0" presId="urn:microsoft.com/office/officeart/2005/8/layout/radial1"/>
    <dgm:cxn modelId="{AFAA6014-18CD-48D3-A752-84FC8044F3FE}" srcId="{A7A92244-4E67-400D-B4B1-6CA7BB655915}" destId="{9752F281-FAE5-435B-BFA2-7B9277D11C77}" srcOrd="11" destOrd="0" parTransId="{38C65889-43CD-4494-A4D8-F7351CF4DD88}" sibTransId="{FD8A8E96-E81D-4174-B2E2-384837AF387D}"/>
    <dgm:cxn modelId="{831F0EB4-03C7-4C4F-B447-E980346F9ACE}" type="presOf" srcId="{BBD3D0AF-050A-44F0-97BD-F18DDEF5A418}" destId="{F085B545-1FDF-4886-A23E-E58C37CB73EC}" srcOrd="0" destOrd="0" presId="urn:microsoft.com/office/officeart/2005/8/layout/radial1"/>
    <dgm:cxn modelId="{F522FB7C-68E0-4B8D-8612-61867169351F}" type="presOf" srcId="{22BAE4EE-EE39-46DE-A6E6-5D708C7D5B8A}" destId="{5F3811FF-9DB8-4803-8550-1F22B77B878A}" srcOrd="0" destOrd="0" presId="urn:microsoft.com/office/officeart/2005/8/layout/radial1"/>
    <dgm:cxn modelId="{8741136D-D9C5-4E1F-BDE8-C720972E63C0}" type="presOf" srcId="{028A286C-67D3-457E-8204-6A7604F3E2D6}" destId="{7DF06B1D-82E4-4662-96A4-85B0FA9B662C}" srcOrd="0" destOrd="0" presId="urn:microsoft.com/office/officeart/2005/8/layout/radial1"/>
    <dgm:cxn modelId="{D28F83E4-A61D-4054-A961-20989BB3E2CE}" type="presOf" srcId="{BC6EAF7E-D500-4E03-9A4B-1ABB1C6BA239}" destId="{6977F856-6FCC-4D00-89BD-49F7B42EC6F3}" srcOrd="1" destOrd="0" presId="urn:microsoft.com/office/officeart/2005/8/layout/radial1"/>
    <dgm:cxn modelId="{8CA19640-4692-470B-831E-4AABB9087EE5}" type="presOf" srcId="{2AE7F087-1E29-4223-AA80-B577584CC0E3}" destId="{04806708-DCF7-467E-A647-90F7E56833F0}" srcOrd="1" destOrd="0" presId="urn:microsoft.com/office/officeart/2005/8/layout/radial1"/>
    <dgm:cxn modelId="{8716AD23-9EF7-45DD-89AA-1A0113F55306}" type="presOf" srcId="{0B2720C0-9C2F-43BE-8A8E-A1D347E5B76C}" destId="{EC4F8D87-40D6-49B6-A5BB-EED3F2B2433B}" srcOrd="0" destOrd="0" presId="urn:microsoft.com/office/officeart/2005/8/layout/radial1"/>
    <dgm:cxn modelId="{0F1A7CAE-46EC-4140-8905-A18A640EDE1B}" type="presOf" srcId="{5379DBAB-A0E1-459E-9394-2E56C95A4F5B}" destId="{0D43F2AC-D60F-48F5-B566-1592C9AE030F}" srcOrd="0" destOrd="0" presId="urn:microsoft.com/office/officeart/2005/8/layout/radial1"/>
    <dgm:cxn modelId="{8A42CE52-3141-4863-AD49-D70E3D5AA67D}" srcId="{A7A92244-4E67-400D-B4B1-6CA7BB655915}" destId="{AE5D11BB-E7B0-44B3-BFAA-696D62D8E753}" srcOrd="10" destOrd="0" parTransId="{2BFCFC79-18B1-49BD-A350-E68139E623D6}" sibTransId="{82D7FB3C-CCD4-4B3C-ABAB-62B932668E5F}"/>
    <dgm:cxn modelId="{8ECD84F4-0C01-4AA9-B32E-4157561A35A5}" type="presOf" srcId="{CE682F1E-80CE-4ECF-8A9F-BC4BFDC928AC}" destId="{C0732BA7-B067-4160-9B92-3DE0EC2275E8}" srcOrd="0" destOrd="0" presId="urn:microsoft.com/office/officeart/2005/8/layout/radial1"/>
    <dgm:cxn modelId="{1AA45E89-C88E-4645-BA65-6D15C11F8D12}" srcId="{A7A92244-4E67-400D-B4B1-6CA7BB655915}" destId="{E5365AB5-C81C-4BB4-9CD8-ABD05E62D0C9}" srcOrd="7" destOrd="0" parTransId="{5903FF0C-EF26-4070-9351-EFC2A70BF38F}" sibTransId="{F9768DC0-CFA4-486A-B698-BC4988CF6642}"/>
    <dgm:cxn modelId="{C03892CB-F10B-449F-9F7C-88BBEACF694E}" type="presOf" srcId="{36567FB3-B000-470D-918A-B4E04ACB1DD2}" destId="{5D432BCE-947C-4E1F-BC9E-4AF60A85325B}" srcOrd="0" destOrd="0" presId="urn:microsoft.com/office/officeart/2005/8/layout/radial1"/>
    <dgm:cxn modelId="{E355218A-9F68-41DE-A896-ABF20914D507}" type="presOf" srcId="{2C4B7876-E4AE-4600-8759-7DF66D57C305}" destId="{6B553DBE-E3E9-49A2-8ED9-346F606BB5C3}" srcOrd="0" destOrd="0" presId="urn:microsoft.com/office/officeart/2005/8/layout/radial1"/>
    <dgm:cxn modelId="{BAF63A43-AB60-4FB9-9299-873B0BF8CA46}" type="presOf" srcId="{38C65889-43CD-4494-A4D8-F7351CF4DD88}" destId="{18427843-9F6F-4723-8670-8B0FAEED7607}" srcOrd="1" destOrd="0" presId="urn:microsoft.com/office/officeart/2005/8/layout/radial1"/>
    <dgm:cxn modelId="{3F69CB5B-763B-46B4-945D-7200D1AB1674}" srcId="{A7A92244-4E67-400D-B4B1-6CA7BB655915}" destId="{028A286C-67D3-457E-8204-6A7604F3E2D6}" srcOrd="0" destOrd="0" parTransId="{4BAFE778-AC56-4387-BB8D-12EFEDB101B4}" sibTransId="{01B36837-224E-43F2-9C71-6937FA2DEE90}"/>
    <dgm:cxn modelId="{98B57B47-1EC3-41BF-AFE0-0DFAED745009}" type="presOf" srcId="{2BFCFC79-18B1-49BD-A350-E68139E623D6}" destId="{09033A0B-5EA8-4C99-A8B5-BB28AE76BBBD}" srcOrd="1" destOrd="0" presId="urn:microsoft.com/office/officeart/2005/8/layout/radial1"/>
    <dgm:cxn modelId="{C5C50313-A56F-4F16-8AF2-63B48F9CF3B8}" type="presOf" srcId="{CE682F1E-80CE-4ECF-8A9F-BC4BFDC928AC}" destId="{AEC800EC-366D-46A3-B565-77A9C3E39C30}" srcOrd="1" destOrd="0" presId="urn:microsoft.com/office/officeart/2005/8/layout/radial1"/>
    <dgm:cxn modelId="{24199032-0B12-4C82-9014-32A00FDA5F9C}" type="presOf" srcId="{2AE7F087-1E29-4223-AA80-B577584CC0E3}" destId="{F846E143-8164-482D-ABBE-DC589656224A}" srcOrd="0" destOrd="0" presId="urn:microsoft.com/office/officeart/2005/8/layout/radial1"/>
    <dgm:cxn modelId="{DFB92AA8-D54F-4694-9BB2-C4AB8911E1AE}" type="presOf" srcId="{FB019106-4B04-49E7-B9C1-C0840B4D38BC}" destId="{45A7E221-86DF-4593-BAEB-773B099A522A}" srcOrd="0" destOrd="0" presId="urn:microsoft.com/office/officeart/2005/8/layout/radial1"/>
    <dgm:cxn modelId="{2703BD23-C0DC-4DD7-B577-D7FB61E5B093}" type="presOf" srcId="{1E90C855-CD5C-4FEE-9E5F-25B2C2AFF16A}" destId="{C6D02958-4DDC-46B5-A749-C70302FBDED9}" srcOrd="0" destOrd="0" presId="urn:microsoft.com/office/officeart/2005/8/layout/radial1"/>
    <dgm:cxn modelId="{90D2BE74-4CA4-4C8A-8F34-48617B2DE8E3}" type="presOf" srcId="{9752F281-FAE5-435B-BFA2-7B9277D11C77}" destId="{BF257022-5D7F-49C5-8807-CCFAC86D2240}" srcOrd="0" destOrd="0" presId="urn:microsoft.com/office/officeart/2005/8/layout/radial1"/>
    <dgm:cxn modelId="{09F8C809-C875-425A-9E53-BA76AE57A4AF}" srcId="{A7A92244-4E67-400D-B4B1-6CA7BB655915}" destId="{36567FB3-B000-470D-918A-B4E04ACB1DD2}" srcOrd="5" destOrd="0" parTransId="{CE682F1E-80CE-4ECF-8A9F-BC4BFDC928AC}" sibTransId="{2E75C7FE-7D04-4B09-BDF3-EFC96D0AD33D}"/>
    <dgm:cxn modelId="{211ED7AD-7989-4946-8769-9BA96CD49897}" type="presOf" srcId="{5903FF0C-EF26-4070-9351-EFC2A70BF38F}" destId="{056D0179-5CB1-47A7-BC6C-D4E8415F50B3}" srcOrd="1" destOrd="0" presId="urn:microsoft.com/office/officeart/2005/8/layout/radial1"/>
    <dgm:cxn modelId="{41DFD9BC-E977-43D8-9D63-53D1EC39216A}" type="presParOf" srcId="{AA591257-080E-46AD-96E7-F50BDA2991C6}" destId="{A7B51FA1-D140-4DA7-B0B8-4E308AA36D4B}" srcOrd="0" destOrd="0" presId="urn:microsoft.com/office/officeart/2005/8/layout/radial1"/>
    <dgm:cxn modelId="{78FC6007-9837-4A26-9596-723432BED3F2}" type="presParOf" srcId="{AA591257-080E-46AD-96E7-F50BDA2991C6}" destId="{22BCFB97-6690-4B87-9D00-84AA1EA1C930}" srcOrd="1" destOrd="0" presId="urn:microsoft.com/office/officeart/2005/8/layout/radial1"/>
    <dgm:cxn modelId="{6C43DA89-CCF1-4C86-81BA-ABBC47B468F7}" type="presParOf" srcId="{22BCFB97-6690-4B87-9D00-84AA1EA1C930}" destId="{E5F34F92-5B85-48FC-A468-84F85E0337A2}" srcOrd="0" destOrd="0" presId="urn:microsoft.com/office/officeart/2005/8/layout/radial1"/>
    <dgm:cxn modelId="{64AD0B54-DA1E-4657-9F84-340A021423F2}" type="presParOf" srcId="{AA591257-080E-46AD-96E7-F50BDA2991C6}" destId="{7DF06B1D-82E4-4662-96A4-85B0FA9B662C}" srcOrd="2" destOrd="0" presId="urn:microsoft.com/office/officeart/2005/8/layout/radial1"/>
    <dgm:cxn modelId="{00E4B624-9A09-424D-B625-3C1667B347C6}" type="presParOf" srcId="{AA591257-080E-46AD-96E7-F50BDA2991C6}" destId="{044FA8A7-E393-45A1-B772-D3A530A8F996}" srcOrd="3" destOrd="0" presId="urn:microsoft.com/office/officeart/2005/8/layout/radial1"/>
    <dgm:cxn modelId="{7D3BEA81-748C-4F11-995D-75A8206C34D3}" type="presParOf" srcId="{044FA8A7-E393-45A1-B772-D3A530A8F996}" destId="{6977F856-6FCC-4D00-89BD-49F7B42EC6F3}" srcOrd="0" destOrd="0" presId="urn:microsoft.com/office/officeart/2005/8/layout/radial1"/>
    <dgm:cxn modelId="{6C79CF42-4A7B-4A17-8FDE-5706017BF9B2}" type="presParOf" srcId="{AA591257-080E-46AD-96E7-F50BDA2991C6}" destId="{45A7E221-86DF-4593-BAEB-773B099A522A}" srcOrd="4" destOrd="0" presId="urn:microsoft.com/office/officeart/2005/8/layout/radial1"/>
    <dgm:cxn modelId="{223F291F-A11B-4D5F-B417-F602163471B0}" type="presParOf" srcId="{AA591257-080E-46AD-96E7-F50BDA2991C6}" destId="{35187039-AE5C-4F0F-8FB8-DC60FF02E7AE}" srcOrd="5" destOrd="0" presId="urn:microsoft.com/office/officeart/2005/8/layout/radial1"/>
    <dgm:cxn modelId="{28144F19-88A2-4442-8A5D-6F5B4ECC3E7F}" type="presParOf" srcId="{35187039-AE5C-4F0F-8FB8-DC60FF02E7AE}" destId="{43642246-FCB5-470A-AD3C-4B52E76279AD}" srcOrd="0" destOrd="0" presId="urn:microsoft.com/office/officeart/2005/8/layout/radial1"/>
    <dgm:cxn modelId="{805006D5-F5B8-4E1F-9886-C0A7BAC148B9}" type="presParOf" srcId="{AA591257-080E-46AD-96E7-F50BDA2991C6}" destId="{C6D02958-4DDC-46B5-A749-C70302FBDED9}" srcOrd="6" destOrd="0" presId="urn:microsoft.com/office/officeart/2005/8/layout/radial1"/>
    <dgm:cxn modelId="{83FAAE5F-E02D-4B74-BB67-4508597DD1EC}" type="presParOf" srcId="{AA591257-080E-46AD-96E7-F50BDA2991C6}" destId="{CDCDE55E-BAA7-4D63-A415-A84A03C6D0D0}" srcOrd="7" destOrd="0" presId="urn:microsoft.com/office/officeart/2005/8/layout/radial1"/>
    <dgm:cxn modelId="{10438E74-26B0-45B6-9430-BD8AA2B65E30}" type="presParOf" srcId="{CDCDE55E-BAA7-4D63-A415-A84A03C6D0D0}" destId="{AA8F207D-D234-459C-A78B-D7834E20E6EC}" srcOrd="0" destOrd="0" presId="urn:microsoft.com/office/officeart/2005/8/layout/radial1"/>
    <dgm:cxn modelId="{0EB97BE5-5C9B-4D93-AF0E-5172B4B044D8}" type="presParOf" srcId="{AA591257-080E-46AD-96E7-F50BDA2991C6}" destId="{0D43F2AC-D60F-48F5-B566-1592C9AE030F}" srcOrd="8" destOrd="0" presId="urn:microsoft.com/office/officeart/2005/8/layout/radial1"/>
    <dgm:cxn modelId="{89E89DDC-1B27-471F-BB72-29809052DD39}" type="presParOf" srcId="{AA591257-080E-46AD-96E7-F50BDA2991C6}" destId="{F846E143-8164-482D-ABBE-DC589656224A}" srcOrd="9" destOrd="0" presId="urn:microsoft.com/office/officeart/2005/8/layout/radial1"/>
    <dgm:cxn modelId="{D8BB6BC5-4910-48C7-901A-0B14A1DB6FED}" type="presParOf" srcId="{F846E143-8164-482D-ABBE-DC589656224A}" destId="{04806708-DCF7-467E-A647-90F7E56833F0}" srcOrd="0" destOrd="0" presId="urn:microsoft.com/office/officeart/2005/8/layout/radial1"/>
    <dgm:cxn modelId="{1225DC18-544B-4C0E-A660-6F910CFEB5EB}" type="presParOf" srcId="{AA591257-080E-46AD-96E7-F50BDA2991C6}" destId="{164D4190-CFBE-479A-A418-77BD910F14F8}" srcOrd="10" destOrd="0" presId="urn:microsoft.com/office/officeart/2005/8/layout/radial1"/>
    <dgm:cxn modelId="{32CDA49F-2B27-4F9C-8650-F48C62A6975E}" type="presParOf" srcId="{AA591257-080E-46AD-96E7-F50BDA2991C6}" destId="{C0732BA7-B067-4160-9B92-3DE0EC2275E8}" srcOrd="11" destOrd="0" presId="urn:microsoft.com/office/officeart/2005/8/layout/radial1"/>
    <dgm:cxn modelId="{5B586A2B-4E7A-4432-BF72-023A0C30546D}" type="presParOf" srcId="{C0732BA7-B067-4160-9B92-3DE0EC2275E8}" destId="{AEC800EC-366D-46A3-B565-77A9C3E39C30}" srcOrd="0" destOrd="0" presId="urn:microsoft.com/office/officeart/2005/8/layout/radial1"/>
    <dgm:cxn modelId="{4AE5E493-43DD-4218-B948-D56CBE5A8CB7}" type="presParOf" srcId="{AA591257-080E-46AD-96E7-F50BDA2991C6}" destId="{5D432BCE-947C-4E1F-BC9E-4AF60A85325B}" srcOrd="12" destOrd="0" presId="urn:microsoft.com/office/officeart/2005/8/layout/radial1"/>
    <dgm:cxn modelId="{6980E61A-8DA8-49E7-9CE3-28C0BD328828}" type="presParOf" srcId="{AA591257-080E-46AD-96E7-F50BDA2991C6}" destId="{DFD13642-AE04-4BAC-98C9-3966AD0F163A}" srcOrd="13" destOrd="0" presId="urn:microsoft.com/office/officeart/2005/8/layout/radial1"/>
    <dgm:cxn modelId="{DD69D4C0-9C88-4410-9E4C-2D2E805B97EB}" type="presParOf" srcId="{DFD13642-AE04-4BAC-98C9-3966AD0F163A}" destId="{227DEBF6-D214-4CE1-A778-7BFB0EEEB1A9}" srcOrd="0" destOrd="0" presId="urn:microsoft.com/office/officeart/2005/8/layout/radial1"/>
    <dgm:cxn modelId="{F443C264-C5E3-4D9F-8C73-C6816B29EB24}" type="presParOf" srcId="{AA591257-080E-46AD-96E7-F50BDA2991C6}" destId="{6B553DBE-E3E9-49A2-8ED9-346F606BB5C3}" srcOrd="14" destOrd="0" presId="urn:microsoft.com/office/officeart/2005/8/layout/radial1"/>
    <dgm:cxn modelId="{F7698E44-F646-4E12-92C2-4C6AA47D2C13}" type="presParOf" srcId="{AA591257-080E-46AD-96E7-F50BDA2991C6}" destId="{3BC8F8F7-5C92-4C3F-A697-AAFF210ECC40}" srcOrd="15" destOrd="0" presId="urn:microsoft.com/office/officeart/2005/8/layout/radial1"/>
    <dgm:cxn modelId="{102C9E6A-4A42-4513-8325-AE7629041D32}" type="presParOf" srcId="{3BC8F8F7-5C92-4C3F-A697-AAFF210ECC40}" destId="{056D0179-5CB1-47A7-BC6C-D4E8415F50B3}" srcOrd="0" destOrd="0" presId="urn:microsoft.com/office/officeart/2005/8/layout/radial1"/>
    <dgm:cxn modelId="{AF334FA4-E826-4DBF-A21E-CCE3D0C8DBB4}" type="presParOf" srcId="{AA591257-080E-46AD-96E7-F50BDA2991C6}" destId="{A18F9C92-FE36-48C8-A550-D101385AB459}" srcOrd="16" destOrd="0" presId="urn:microsoft.com/office/officeart/2005/8/layout/radial1"/>
    <dgm:cxn modelId="{44152ED8-1213-4066-81BE-3B8556C46676}" type="presParOf" srcId="{AA591257-080E-46AD-96E7-F50BDA2991C6}" destId="{67B1F9E1-9D1C-4FF0-8E06-98751ABDCE64}" srcOrd="17" destOrd="0" presId="urn:microsoft.com/office/officeart/2005/8/layout/radial1"/>
    <dgm:cxn modelId="{12653403-22F3-4F64-878B-308A0CD18938}" type="presParOf" srcId="{67B1F9E1-9D1C-4FF0-8E06-98751ABDCE64}" destId="{96452FE4-460B-4F67-8437-11BDB055B167}" srcOrd="0" destOrd="0" presId="urn:microsoft.com/office/officeart/2005/8/layout/radial1"/>
    <dgm:cxn modelId="{5E8DC7CA-A80F-4426-8B05-96CF745B2EC3}" type="presParOf" srcId="{AA591257-080E-46AD-96E7-F50BDA2991C6}" destId="{5F3811FF-9DB8-4803-8550-1F22B77B878A}" srcOrd="18" destOrd="0" presId="urn:microsoft.com/office/officeart/2005/8/layout/radial1"/>
    <dgm:cxn modelId="{F2F0C06C-9B03-4C4C-BCC5-4F05985F9C84}" type="presParOf" srcId="{AA591257-080E-46AD-96E7-F50BDA2991C6}" destId="{FCE46926-9BCC-4E83-A237-9F7D1079E66D}" srcOrd="19" destOrd="0" presId="urn:microsoft.com/office/officeart/2005/8/layout/radial1"/>
    <dgm:cxn modelId="{F550FDD9-BA42-4EC4-AA25-101710FE5967}" type="presParOf" srcId="{FCE46926-9BCC-4E83-A237-9F7D1079E66D}" destId="{4EF2F9D8-05F6-455C-B6BA-3332393B411C}" srcOrd="0" destOrd="0" presId="urn:microsoft.com/office/officeart/2005/8/layout/radial1"/>
    <dgm:cxn modelId="{5C570E87-6FC5-4DF7-946C-F682C7FF948B}" type="presParOf" srcId="{AA591257-080E-46AD-96E7-F50BDA2991C6}" destId="{62A19014-3630-4209-B8D5-8C1E76DEA6D0}" srcOrd="20" destOrd="0" presId="urn:microsoft.com/office/officeart/2005/8/layout/radial1"/>
    <dgm:cxn modelId="{3DE884EF-41A1-412C-9CC5-2B60497B8617}" type="presParOf" srcId="{AA591257-080E-46AD-96E7-F50BDA2991C6}" destId="{E9C105EF-DAA8-479B-BF77-8B9C6A05D265}" srcOrd="21" destOrd="0" presId="urn:microsoft.com/office/officeart/2005/8/layout/radial1"/>
    <dgm:cxn modelId="{A07F9662-7CC2-42B8-8E32-8FE16A194C05}" type="presParOf" srcId="{E9C105EF-DAA8-479B-BF77-8B9C6A05D265}" destId="{09033A0B-5EA8-4C99-A8B5-BB28AE76BBBD}" srcOrd="0" destOrd="0" presId="urn:microsoft.com/office/officeart/2005/8/layout/radial1"/>
    <dgm:cxn modelId="{0B7A306D-7BF1-4C8F-9095-3FFE618E32F3}" type="presParOf" srcId="{AA591257-080E-46AD-96E7-F50BDA2991C6}" destId="{29E43657-2FFD-47A2-BEE2-B26AFE584CEC}" srcOrd="22" destOrd="0" presId="urn:microsoft.com/office/officeart/2005/8/layout/radial1"/>
    <dgm:cxn modelId="{E3AE440B-05D9-4E41-863F-B7BDFC061862}" type="presParOf" srcId="{AA591257-080E-46AD-96E7-F50BDA2991C6}" destId="{E61B9C71-E1E7-49C1-8BCA-45B4A8B178CB}" srcOrd="23" destOrd="0" presId="urn:microsoft.com/office/officeart/2005/8/layout/radial1"/>
    <dgm:cxn modelId="{9AAE3846-2DE8-4312-950D-44545BEBFC2B}" type="presParOf" srcId="{E61B9C71-E1E7-49C1-8BCA-45B4A8B178CB}" destId="{18427843-9F6F-4723-8670-8B0FAEED7607}" srcOrd="0" destOrd="0" presId="urn:microsoft.com/office/officeart/2005/8/layout/radial1"/>
    <dgm:cxn modelId="{237DB154-552C-4672-85F9-77CE28560E36}" type="presParOf" srcId="{AA591257-080E-46AD-96E7-F50BDA2991C6}" destId="{BF257022-5D7F-49C5-8807-CCFAC86D2240}" srcOrd="24" destOrd="0" presId="urn:microsoft.com/office/officeart/2005/8/layout/radial1"/>
    <dgm:cxn modelId="{8E33C42E-7E22-4A1D-9CFE-9D132428E313}" type="presParOf" srcId="{AA591257-080E-46AD-96E7-F50BDA2991C6}" destId="{F085B545-1FDF-4886-A23E-E58C37CB73EC}" srcOrd="25" destOrd="0" presId="urn:microsoft.com/office/officeart/2005/8/layout/radial1"/>
    <dgm:cxn modelId="{BDCB6D55-C3D1-45C8-88EC-24AF2FA35837}" type="presParOf" srcId="{F085B545-1FDF-4886-A23E-E58C37CB73EC}" destId="{38CA32C4-003B-4E6C-BAF8-6D6EC15777D7}" srcOrd="0" destOrd="0" presId="urn:microsoft.com/office/officeart/2005/8/layout/radial1"/>
    <dgm:cxn modelId="{BCE2A96D-DD24-454F-B13E-EDED4263BA1E}" type="presParOf" srcId="{AA591257-080E-46AD-96E7-F50BDA2991C6}" destId="{EC4F8D87-40D6-49B6-A5BB-EED3F2B2433B}" srcOrd="26" destOrd="0" presId="urn:microsoft.com/office/officeart/2005/8/layout/radial1"/>
    <dgm:cxn modelId="{95A42B30-5F24-4F7D-81AA-F63829B36FE1}" type="presParOf" srcId="{AA591257-080E-46AD-96E7-F50BDA2991C6}" destId="{1AF2BDCD-7261-4906-9126-71C329128D44}" srcOrd="27" destOrd="0" presId="urn:microsoft.com/office/officeart/2005/8/layout/radial1"/>
    <dgm:cxn modelId="{3EF46A81-AE47-4EBA-8BE5-D6F96713ED8A}" type="presParOf" srcId="{1AF2BDCD-7261-4906-9126-71C329128D44}" destId="{40F67564-4537-497E-810B-D85346E10D9C}" srcOrd="0" destOrd="0" presId="urn:microsoft.com/office/officeart/2005/8/layout/radial1"/>
    <dgm:cxn modelId="{53A7CF86-DF9A-463A-A196-311D4595B122}" type="presParOf" srcId="{AA591257-080E-46AD-96E7-F50BDA2991C6}" destId="{57408AF1-BEE9-4C57-930B-2642CF32C91C}" srcOrd="2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002060"/>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life</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002060"/>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2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10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 of the Irish Constitution </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CC597EBB-E7D5-4CCF-8210-4EC462E6C83B}" type="presOf" srcId="{43E11E36-7E85-41B5-982A-4CEA1E84ABC4}" destId="{75D0F416-7CF3-41A6-88EE-9CA5A035C8E3}" srcOrd="0" destOrd="0" presId="urn:microsoft.com/office/officeart/2005/8/layout/process1"/>
    <dgm:cxn modelId="{60CE77CB-3968-4BDF-AB33-291AC9476A11}" type="presOf" srcId="{D34038F4-F990-473B-AE89-6A88CA804CB5}" destId="{8C826D81-4823-4E0C-BD91-437820D0C29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38FD581C-556A-45C3-8007-941C50D105C2}" type="presOf" srcId="{EDDC1618-B7E7-4163-A6C9-EEE5B867E1E1}" destId="{14F2B6DC-45FA-437E-9B03-2546656A536C}" srcOrd="0" destOrd="0" presId="urn:microsoft.com/office/officeart/2005/8/layout/process1"/>
    <dgm:cxn modelId="{7532CC73-C9A2-4C42-B16F-3305650FFE0A}" srcId="{EDDC1618-B7E7-4163-A6C9-EEE5B867E1E1}" destId="{43E11E36-7E85-41B5-982A-4CEA1E84ABC4}" srcOrd="0" destOrd="0" parTransId="{F3F97D1F-5781-40C4-97A5-A813CCFED9C2}" sibTransId="{4C2E1B14-0C9D-4918-9D61-EEAA430991DF}"/>
    <dgm:cxn modelId="{971EC08F-28C4-4FA1-8643-185A5D9853BD}" type="presOf" srcId="{4C2E1B14-0C9D-4918-9D61-EEAA430991DF}" destId="{E44F4324-A0D6-472F-996C-315452A7616B}" srcOrd="1" destOrd="0" presId="urn:microsoft.com/office/officeart/2005/8/layout/process1"/>
    <dgm:cxn modelId="{585A593B-37D4-4463-8EB0-BB1ED2818DA3}" type="presOf" srcId="{4C2E1B14-0C9D-4918-9D61-EEAA430991DF}" destId="{78B886A9-43AD-4102-B639-0C4D2BB9DA4D}" srcOrd="0" destOrd="0" presId="urn:microsoft.com/office/officeart/2005/8/layout/process1"/>
    <dgm:cxn modelId="{37D1BB44-3899-4464-AE9E-85986EDDBE42}" type="presParOf" srcId="{14F2B6DC-45FA-437E-9B03-2546656A536C}" destId="{75D0F416-7CF3-41A6-88EE-9CA5A035C8E3}" srcOrd="0" destOrd="0" presId="urn:microsoft.com/office/officeart/2005/8/layout/process1"/>
    <dgm:cxn modelId="{CD25D401-4C7E-42CB-9BF2-B76DC24DE104}" type="presParOf" srcId="{14F2B6DC-45FA-437E-9B03-2546656A536C}" destId="{78B886A9-43AD-4102-B639-0C4D2BB9DA4D}" srcOrd="1" destOrd="0" presId="urn:microsoft.com/office/officeart/2005/8/layout/process1"/>
    <dgm:cxn modelId="{F713AACE-3789-48F4-8FFF-EEA015C11AE8}" type="presParOf" srcId="{78B886A9-43AD-4102-B639-0C4D2BB9DA4D}" destId="{E44F4324-A0D6-472F-996C-315452A7616B}" srcOrd="0" destOrd="0" presId="urn:microsoft.com/office/officeart/2005/8/layout/process1"/>
    <dgm:cxn modelId="{84CEE3A0-EAC8-4791-9839-B59533BF19D4}"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499C46"/>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Prohibition of torture</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3"/>
        </a:solidFill>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499C46"/>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3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Articles 15 &amp; 16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40.3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617FE887-FB58-4C7B-8C75-7D24EF63C659}" type="presOf" srcId="{EDDC1618-B7E7-4163-A6C9-EEE5B867E1E1}" destId="{14F2B6DC-45FA-437E-9B03-2546656A536C}" srcOrd="0" destOrd="0" presId="urn:microsoft.com/office/officeart/2005/8/layout/process1"/>
    <dgm:cxn modelId="{8B1CB23B-0988-43DB-A9CC-17F82D023860}" type="presOf" srcId="{4C2E1B14-0C9D-4918-9D61-EEAA430991DF}" destId="{78B886A9-43AD-4102-B639-0C4D2BB9DA4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CA8318F3-E9B2-4FFD-AF2E-DD9829A18C6C}" type="presOf" srcId="{D34038F4-F990-473B-AE89-6A88CA804CB5}" destId="{8C826D81-4823-4E0C-BD91-437820D0C29D}" srcOrd="0" destOrd="0" presId="urn:microsoft.com/office/officeart/2005/8/layout/process1"/>
    <dgm:cxn modelId="{7532CC73-C9A2-4C42-B16F-3305650FFE0A}" srcId="{EDDC1618-B7E7-4163-A6C9-EEE5B867E1E1}" destId="{43E11E36-7E85-41B5-982A-4CEA1E84ABC4}" srcOrd="0" destOrd="0" parTransId="{F3F97D1F-5781-40C4-97A5-A813CCFED9C2}" sibTransId="{4C2E1B14-0C9D-4918-9D61-EEAA430991DF}"/>
    <dgm:cxn modelId="{F43F96E8-0F05-46A3-82F8-D4B2FD31F1AA}" type="presOf" srcId="{43E11E36-7E85-41B5-982A-4CEA1E84ABC4}" destId="{75D0F416-7CF3-41A6-88EE-9CA5A035C8E3}" srcOrd="0" destOrd="0" presId="urn:microsoft.com/office/officeart/2005/8/layout/process1"/>
    <dgm:cxn modelId="{B987BE2F-86BB-4184-87AD-984C26229CDF}" type="presOf" srcId="{4C2E1B14-0C9D-4918-9D61-EEAA430991DF}" destId="{E44F4324-A0D6-472F-996C-315452A7616B}" srcOrd="1" destOrd="0" presId="urn:microsoft.com/office/officeart/2005/8/layout/process1"/>
    <dgm:cxn modelId="{CB284ACC-B47C-410A-9734-688A5A418A7D}" type="presParOf" srcId="{14F2B6DC-45FA-437E-9B03-2546656A536C}" destId="{75D0F416-7CF3-41A6-88EE-9CA5A035C8E3}" srcOrd="0" destOrd="0" presId="urn:microsoft.com/office/officeart/2005/8/layout/process1"/>
    <dgm:cxn modelId="{5E389F84-EA3B-49A0-A229-B5B52B25FBF6}" type="presParOf" srcId="{14F2B6DC-45FA-437E-9B03-2546656A536C}" destId="{78B886A9-43AD-4102-B639-0C4D2BB9DA4D}" srcOrd="1" destOrd="0" presId="urn:microsoft.com/office/officeart/2005/8/layout/process1"/>
    <dgm:cxn modelId="{C74E7F8C-99A0-470A-A666-0BD48D956BF6}" type="presParOf" srcId="{78B886A9-43AD-4102-B639-0C4D2BB9DA4D}" destId="{E44F4324-A0D6-472F-996C-315452A7616B}" srcOrd="0" destOrd="0" presId="urn:microsoft.com/office/officeart/2005/8/layout/process1"/>
    <dgm:cxn modelId="{94460E9B-5247-4245-86C5-2E199E555D63}"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F79646"/>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liberty and security</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6">
            <a:lumMod val="40000"/>
            <a:lumOff val="60000"/>
          </a:schemeClr>
        </a:solidFill>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F79646"/>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5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14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40.4.1º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custScaleX="125191">
        <dgm:presLayoutVars>
          <dgm:bulletEnabled val="1"/>
        </dgm:presLayoutVars>
      </dgm:prSet>
      <dgm:spPr/>
      <dgm:t>
        <a:bodyPr/>
        <a:lstStyle/>
        <a:p>
          <a:endParaRPr lang="en-IE"/>
        </a:p>
      </dgm:t>
    </dgm:pt>
  </dgm:ptLst>
  <dgm:cxnLst>
    <dgm:cxn modelId="{71E6E446-B62C-4A37-82E2-4EDC349B8427}" type="presOf" srcId="{4C2E1B14-0C9D-4918-9D61-EEAA430991DF}" destId="{78B886A9-43AD-4102-B639-0C4D2BB9DA4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15BB6A73-D325-47FF-BA6A-87865F388ED5}" type="presOf" srcId="{43E11E36-7E85-41B5-982A-4CEA1E84ABC4}" destId="{75D0F416-7CF3-41A6-88EE-9CA5A035C8E3}" srcOrd="0" destOrd="0" presId="urn:microsoft.com/office/officeart/2005/8/layout/process1"/>
    <dgm:cxn modelId="{BD58AADA-C094-47D4-82AA-779C1D33F553}" type="presOf" srcId="{EDDC1618-B7E7-4163-A6C9-EEE5B867E1E1}" destId="{14F2B6DC-45FA-437E-9B03-2546656A536C}" srcOrd="0" destOrd="0" presId="urn:microsoft.com/office/officeart/2005/8/layout/process1"/>
    <dgm:cxn modelId="{372DB1D4-0765-422A-842B-4C1452C1D94A}" type="presOf" srcId="{4C2E1B14-0C9D-4918-9D61-EEAA430991DF}" destId="{E44F4324-A0D6-472F-996C-315452A7616B}" srcOrd="1" destOrd="0" presId="urn:microsoft.com/office/officeart/2005/8/layout/process1"/>
    <dgm:cxn modelId="{7532CC73-C9A2-4C42-B16F-3305650FFE0A}" srcId="{EDDC1618-B7E7-4163-A6C9-EEE5B867E1E1}" destId="{43E11E36-7E85-41B5-982A-4CEA1E84ABC4}" srcOrd="0" destOrd="0" parTransId="{F3F97D1F-5781-40C4-97A5-A813CCFED9C2}" sibTransId="{4C2E1B14-0C9D-4918-9D61-EEAA430991DF}"/>
    <dgm:cxn modelId="{21FCB386-A318-481B-BD65-255E4FC2671C}" type="presOf" srcId="{D34038F4-F990-473B-AE89-6A88CA804CB5}" destId="{8C826D81-4823-4E0C-BD91-437820D0C29D}" srcOrd="0" destOrd="0" presId="urn:microsoft.com/office/officeart/2005/8/layout/process1"/>
    <dgm:cxn modelId="{3A9B40E6-21FB-4015-AFBA-24029F597694}" type="presParOf" srcId="{14F2B6DC-45FA-437E-9B03-2546656A536C}" destId="{75D0F416-7CF3-41A6-88EE-9CA5A035C8E3}" srcOrd="0" destOrd="0" presId="urn:microsoft.com/office/officeart/2005/8/layout/process1"/>
    <dgm:cxn modelId="{F442A0DB-5446-43A9-8942-2121C2E9A610}" type="presParOf" srcId="{14F2B6DC-45FA-437E-9B03-2546656A536C}" destId="{78B886A9-43AD-4102-B639-0C4D2BB9DA4D}" srcOrd="1" destOrd="0" presId="urn:microsoft.com/office/officeart/2005/8/layout/process1"/>
    <dgm:cxn modelId="{E63EB5C1-79A9-440C-BC19-4AC74166ACA1}" type="presParOf" srcId="{78B886A9-43AD-4102-B639-0C4D2BB9DA4D}" destId="{E44F4324-A0D6-472F-996C-315452A7616B}" srcOrd="0" destOrd="0" presId="urn:microsoft.com/office/officeart/2005/8/layout/process1"/>
    <dgm:cxn modelId="{53DD3E0B-5869-4E8A-A6C8-ED3B0EDE494D}"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B3A2C7"/>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a fair trial and access to justice</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4">
            <a:lumMod val="40000"/>
            <a:lumOff val="60000"/>
          </a:schemeClr>
        </a:solidFill>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B3A2C7"/>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6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13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38.1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B5D2C5C2-8D6F-43F5-89E7-60D0242D1AAE}" type="presOf" srcId="{EDDC1618-B7E7-4163-A6C9-EEE5B867E1E1}" destId="{14F2B6DC-45FA-437E-9B03-2546656A536C}"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485D68BE-D186-4A1B-AAC4-923C5B44C8F5}" type="presOf" srcId="{4C2E1B14-0C9D-4918-9D61-EEAA430991DF}" destId="{78B886A9-43AD-4102-B639-0C4D2BB9DA4D}" srcOrd="0" destOrd="0" presId="urn:microsoft.com/office/officeart/2005/8/layout/process1"/>
    <dgm:cxn modelId="{2776E939-DBDB-41EB-B4EA-5CC44E549270}" type="presOf" srcId="{D34038F4-F990-473B-AE89-6A88CA804CB5}" destId="{8C826D81-4823-4E0C-BD91-437820D0C29D}" srcOrd="0" destOrd="0" presId="urn:microsoft.com/office/officeart/2005/8/layout/process1"/>
    <dgm:cxn modelId="{062E11A0-403B-4602-8A7A-8A81986EAE51}" type="presOf" srcId="{43E11E36-7E85-41B5-982A-4CEA1E84ABC4}" destId="{75D0F416-7CF3-41A6-88EE-9CA5A035C8E3}" srcOrd="0" destOrd="0" presId="urn:microsoft.com/office/officeart/2005/8/layout/process1"/>
    <dgm:cxn modelId="{89A03580-3233-479B-85B0-B52471731F01}" type="presOf" srcId="{4C2E1B14-0C9D-4918-9D61-EEAA430991DF}" destId="{E44F4324-A0D6-472F-996C-315452A7616B}" srcOrd="1" destOrd="0" presId="urn:microsoft.com/office/officeart/2005/8/layout/process1"/>
    <dgm:cxn modelId="{CA1F6134-9C8D-4CBA-A6BF-FC34ACAC9CFF}" type="presParOf" srcId="{14F2B6DC-45FA-437E-9B03-2546656A536C}" destId="{75D0F416-7CF3-41A6-88EE-9CA5A035C8E3}" srcOrd="0" destOrd="0" presId="urn:microsoft.com/office/officeart/2005/8/layout/process1"/>
    <dgm:cxn modelId="{DD6CFE98-E169-4A3A-9D6B-80DD49459A85}" type="presParOf" srcId="{14F2B6DC-45FA-437E-9B03-2546656A536C}" destId="{78B886A9-43AD-4102-B639-0C4D2BB9DA4D}" srcOrd="1" destOrd="0" presId="urn:microsoft.com/office/officeart/2005/8/layout/process1"/>
    <dgm:cxn modelId="{DC494E9B-FF18-45D0-B8A9-FEA26C7F7565}" type="presParOf" srcId="{78B886A9-43AD-4102-B639-0C4D2BB9DA4D}" destId="{E44F4324-A0D6-472F-996C-315452A7616B}" srcOrd="0" destOrd="0" presId="urn:microsoft.com/office/officeart/2005/8/layout/process1"/>
    <dgm:cxn modelId="{406B3543-8FF6-420B-82A5-4413B3B663E5}"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4BACC6"/>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respect for private and family life</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5">
            <a:lumMod val="40000"/>
            <a:lumOff val="60000"/>
          </a:schemeClr>
        </a:solidFill>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4BACC6"/>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8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Articles 19, 22 &amp; 23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40.3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8AB285DE-708A-475B-BC8C-8D5F9C1D4F08}" srcId="{EDDC1618-B7E7-4163-A6C9-EEE5B867E1E1}" destId="{D34038F4-F990-473B-AE89-6A88CA804CB5}" srcOrd="1" destOrd="0" parTransId="{C3FCF994-862D-42E4-A902-A789200A84F6}" sibTransId="{E3050A2C-2CBC-4C1D-9D52-66BF215B5737}"/>
    <dgm:cxn modelId="{2BD3FF7F-40FB-42FE-B3AB-062DDB57F913}" type="presOf" srcId="{43E11E36-7E85-41B5-982A-4CEA1E84ABC4}" destId="{75D0F416-7CF3-41A6-88EE-9CA5A035C8E3}" srcOrd="0" destOrd="0" presId="urn:microsoft.com/office/officeart/2005/8/layout/process1"/>
    <dgm:cxn modelId="{C7102B9F-A839-42EA-8278-15E3AC9C8526}" type="presOf" srcId="{4C2E1B14-0C9D-4918-9D61-EEAA430991DF}" destId="{78B886A9-43AD-4102-B639-0C4D2BB9DA4D}" srcOrd="0" destOrd="0" presId="urn:microsoft.com/office/officeart/2005/8/layout/process1"/>
    <dgm:cxn modelId="{ABFFA170-A502-4069-A0C8-C70FFBCB1F60}" type="presOf" srcId="{D34038F4-F990-473B-AE89-6A88CA804CB5}" destId="{8C826D81-4823-4E0C-BD91-437820D0C29D}" srcOrd="0" destOrd="0" presId="urn:microsoft.com/office/officeart/2005/8/layout/process1"/>
    <dgm:cxn modelId="{B03C1B1A-34F5-43FF-A5FF-20BF58A67531}" type="presOf" srcId="{EDDC1618-B7E7-4163-A6C9-EEE5B867E1E1}" destId="{14F2B6DC-45FA-437E-9B03-2546656A536C}" srcOrd="0" destOrd="0" presId="urn:microsoft.com/office/officeart/2005/8/layout/process1"/>
    <dgm:cxn modelId="{9BE012E9-3C4A-4B72-B9CD-A6484C31F406}" type="presOf" srcId="{4C2E1B14-0C9D-4918-9D61-EEAA430991DF}" destId="{E44F4324-A0D6-472F-996C-315452A7616B}" srcOrd="1" destOrd="0" presId="urn:microsoft.com/office/officeart/2005/8/layout/process1"/>
    <dgm:cxn modelId="{C941B8E5-BDEE-47C2-8F17-9A82D45E96E2}" type="presParOf" srcId="{14F2B6DC-45FA-437E-9B03-2546656A536C}" destId="{75D0F416-7CF3-41A6-88EE-9CA5A035C8E3}" srcOrd="0" destOrd="0" presId="urn:microsoft.com/office/officeart/2005/8/layout/process1"/>
    <dgm:cxn modelId="{2853CA32-5539-428F-B24D-DF79D4311BBB}" type="presParOf" srcId="{14F2B6DC-45FA-437E-9B03-2546656A536C}" destId="{78B886A9-43AD-4102-B639-0C4D2BB9DA4D}" srcOrd="1" destOrd="0" presId="urn:microsoft.com/office/officeart/2005/8/layout/process1"/>
    <dgm:cxn modelId="{398AAD55-3717-45D6-8E55-A7D2BA3C2BBE}" type="presParOf" srcId="{78B886A9-43AD-4102-B639-0C4D2BB9DA4D}" destId="{E44F4324-A0D6-472F-996C-315452A7616B}" srcOrd="0" destOrd="0" presId="urn:microsoft.com/office/officeart/2005/8/layout/process1"/>
    <dgm:cxn modelId="{40A54D76-E3B1-40F7-8587-29B4C407B1E4}"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8064A2"/>
        </a:solidFill>
      </dgm:spPr>
      <dgm:t>
        <a:bodyPr/>
        <a:lstStyle/>
        <a:p>
          <a:pPr marL="0">
            <a:spcBef>
              <a:spcPts val="600"/>
            </a:spcBef>
          </a:pPr>
          <a:endParaRPr lang="en-IE" sz="2000" b="1" dirty="0" smtClean="0">
            <a:latin typeface="Tahoma" panose="020B0604030504040204" pitchFamily="34" charset="0"/>
            <a:ea typeface="Tahoma" panose="020B0604030504040204" pitchFamily="34" charset="0"/>
            <a:cs typeface="Tahoma" panose="020B0604030504040204" pitchFamily="34" charset="0"/>
          </a:endParaRPr>
        </a:p>
        <a:p>
          <a:pPr marL="0">
            <a:spcBef>
              <a:spcPts val="600"/>
            </a:spcBef>
          </a:pPr>
          <a:r>
            <a:rPr lang="en-IE" sz="2000" b="1" dirty="0" smtClean="0">
              <a:latin typeface="Tahoma" panose="020B0604030504040204" pitchFamily="34" charset="0"/>
              <a:ea typeface="Tahoma" panose="020B0604030504040204" pitchFamily="34" charset="0"/>
              <a:cs typeface="Tahoma" panose="020B0604030504040204" pitchFamily="34" charset="0"/>
            </a:rPr>
            <a:t>Freedom of thought, conscience and religion </a:t>
          </a:r>
        </a:p>
        <a:p>
          <a:pPr>
            <a:spcBef>
              <a:spcPct val="0"/>
            </a:spcBef>
          </a:pPr>
          <a:r>
            <a:rPr lang="en-IE" sz="2000" b="1" dirty="0" smtClean="0">
              <a:latin typeface="Tahoma" panose="020B0604030504040204" pitchFamily="34" charset="0"/>
              <a:ea typeface="Tahoma" panose="020B0604030504040204" pitchFamily="34" charset="0"/>
              <a:cs typeface="Tahoma" panose="020B0604030504040204" pitchFamily="34" charset="0"/>
            </a:rPr>
            <a:t> </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4">
            <a:lumMod val="40000"/>
            <a:lumOff val="60000"/>
          </a:schemeClr>
        </a:solidFill>
      </dgm:spPr>
      <dgm:t>
        <a:bodyPr/>
        <a:lstStyle/>
        <a:p>
          <a:endParaRPr lang="en-IE" dirty="0">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8064A2"/>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9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3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44.2.1º of the Irish Constitution </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custScaleX="102741" custScaleY="97999" custLinFactNeighborX="-597" custLinFactNeighborY="-6260">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custScaleX="111124" custLinFactNeighborX="513" custLinFactNeighborY="-4980">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7E9351AD-B89B-4025-A156-FFB31E6A5339}" type="presOf" srcId="{43E11E36-7E85-41B5-982A-4CEA1E84ABC4}" destId="{75D0F416-7CF3-41A6-88EE-9CA5A035C8E3}" srcOrd="0" destOrd="0" presId="urn:microsoft.com/office/officeart/2005/8/layout/process1"/>
    <dgm:cxn modelId="{ECAF2A4F-59A2-4175-AAAA-F687AE8D6C44}" type="presOf" srcId="{D34038F4-F990-473B-AE89-6A88CA804CB5}" destId="{8C826D81-4823-4E0C-BD91-437820D0C29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5F9134FB-42B7-4C22-899F-1370CEBC0F86}" type="presOf" srcId="{EDDC1618-B7E7-4163-A6C9-EEE5B867E1E1}" destId="{14F2B6DC-45FA-437E-9B03-2546656A536C}" srcOrd="0" destOrd="0" presId="urn:microsoft.com/office/officeart/2005/8/layout/process1"/>
    <dgm:cxn modelId="{484D11C8-3E33-4645-81E9-71450E7B741F}" type="presOf" srcId="{4C2E1B14-0C9D-4918-9D61-EEAA430991DF}" destId="{E44F4324-A0D6-472F-996C-315452A7616B}" srcOrd="1" destOrd="0" presId="urn:microsoft.com/office/officeart/2005/8/layout/process1"/>
    <dgm:cxn modelId="{1E281AE2-A0E2-427C-9B13-713DD48D44DA}" type="presOf" srcId="{4C2E1B14-0C9D-4918-9D61-EEAA430991DF}" destId="{78B886A9-43AD-4102-B639-0C4D2BB9DA4D}" srcOrd="0" destOrd="0" presId="urn:microsoft.com/office/officeart/2005/8/layout/process1"/>
    <dgm:cxn modelId="{A4CB821B-B473-4C5E-944A-2A830DA33117}" type="presParOf" srcId="{14F2B6DC-45FA-437E-9B03-2546656A536C}" destId="{75D0F416-7CF3-41A6-88EE-9CA5A035C8E3}" srcOrd="0" destOrd="0" presId="urn:microsoft.com/office/officeart/2005/8/layout/process1"/>
    <dgm:cxn modelId="{88D1C203-8DDC-45BC-BFD8-3F8FC883089D}" type="presParOf" srcId="{14F2B6DC-45FA-437E-9B03-2546656A536C}" destId="{78B886A9-43AD-4102-B639-0C4D2BB9DA4D}" srcOrd="1" destOrd="0" presId="urn:microsoft.com/office/officeart/2005/8/layout/process1"/>
    <dgm:cxn modelId="{48157FD3-C7C9-4281-AAA4-BFF2140AA1D3}" type="presParOf" srcId="{78B886A9-43AD-4102-B639-0C4D2BB9DA4D}" destId="{E44F4324-A0D6-472F-996C-315452A7616B}" srcOrd="0" destOrd="0" presId="urn:microsoft.com/office/officeart/2005/8/layout/process1"/>
    <dgm:cxn modelId="{3BF2920F-1DE3-4BE7-8C8B-73D83E1DCB7F}"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3F5CF-F9AA-4DD0-B5EF-0A232E917947}">
      <dsp:nvSpPr>
        <dsp:cNvPr id="0" name=""/>
        <dsp:cNvSpPr/>
      </dsp:nvSpPr>
      <dsp:spPr>
        <a:xfrm>
          <a:off x="2579008" y="0"/>
          <a:ext cx="6288562" cy="1256314"/>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2BDD96-7915-4B43-BB6B-5C9DD756628C}">
      <dsp:nvSpPr>
        <dsp:cNvPr id="0" name=""/>
        <dsp:cNvSpPr/>
      </dsp:nvSpPr>
      <dsp:spPr>
        <a:xfrm>
          <a:off x="43078" y="0"/>
          <a:ext cx="2492851" cy="12563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777875">
            <a:lnSpc>
              <a:spcPct val="90000"/>
            </a:lnSpc>
            <a:spcBef>
              <a:spcPct val="0"/>
            </a:spcBef>
            <a:spcAft>
              <a:spcPct val="35000"/>
            </a:spcAft>
          </a:pPr>
          <a:r>
            <a:rPr lang="en-IE" sz="1750" b="1" kern="1200" dirty="0" smtClean="0">
              <a:latin typeface="Tahoma" panose="020B0604030504040204" pitchFamily="34" charset="0"/>
              <a:ea typeface="Tahoma" panose="020B0604030504040204" pitchFamily="34" charset="0"/>
              <a:cs typeface="Tahoma" panose="020B0604030504040204" pitchFamily="34" charset="0"/>
            </a:rPr>
            <a:t>Individual communications</a:t>
          </a:r>
          <a:endParaRPr lang="en-IE" sz="1750" b="1" kern="1200" dirty="0">
            <a:latin typeface="Tahoma" panose="020B0604030504040204" pitchFamily="34" charset="0"/>
            <a:ea typeface="Tahoma" panose="020B0604030504040204" pitchFamily="34" charset="0"/>
            <a:cs typeface="Tahoma" panose="020B0604030504040204" pitchFamily="34" charset="0"/>
          </a:endParaRPr>
        </a:p>
      </dsp:txBody>
      <dsp:txXfrm>
        <a:off x="104406" y="61328"/>
        <a:ext cx="2370195" cy="1133658"/>
      </dsp:txXfrm>
    </dsp:sp>
    <dsp:sp modelId="{02EC00DD-34E7-4DC3-A2E9-06C5B1298E51}">
      <dsp:nvSpPr>
        <dsp:cNvPr id="0" name=""/>
        <dsp:cNvSpPr/>
      </dsp:nvSpPr>
      <dsp:spPr>
        <a:xfrm>
          <a:off x="2588559" y="1381946"/>
          <a:ext cx="6248711" cy="1256314"/>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B608E-BDCA-41BA-90E2-DE1107ED1A78}">
      <dsp:nvSpPr>
        <dsp:cNvPr id="0" name=""/>
        <dsp:cNvSpPr/>
      </dsp:nvSpPr>
      <dsp:spPr>
        <a:xfrm>
          <a:off x="0" y="1349194"/>
          <a:ext cx="2558258" cy="12563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IE" sz="1800" b="1" kern="1200" dirty="0" smtClean="0">
              <a:latin typeface="Tahoma" panose="020B0604030504040204" pitchFamily="34" charset="0"/>
              <a:ea typeface="Tahoma" panose="020B0604030504040204" pitchFamily="34" charset="0"/>
              <a:cs typeface="Tahoma" panose="020B0604030504040204" pitchFamily="34" charset="0"/>
            </a:rPr>
            <a:t>State-to-state complaints</a:t>
          </a:r>
          <a:endParaRPr lang="en-IE" sz="1800" b="1" kern="1200" dirty="0">
            <a:latin typeface="Tahoma" panose="020B0604030504040204" pitchFamily="34" charset="0"/>
            <a:ea typeface="Tahoma" panose="020B0604030504040204" pitchFamily="34" charset="0"/>
            <a:cs typeface="Tahoma" panose="020B0604030504040204" pitchFamily="34" charset="0"/>
          </a:endParaRPr>
        </a:p>
      </dsp:txBody>
      <dsp:txXfrm>
        <a:off x="61328" y="1410522"/>
        <a:ext cx="2435602" cy="1133658"/>
      </dsp:txXfrm>
    </dsp:sp>
    <dsp:sp modelId="{68786BFC-73A0-4400-9F74-383AF6DA0DE6}">
      <dsp:nvSpPr>
        <dsp:cNvPr id="0" name=""/>
        <dsp:cNvSpPr/>
      </dsp:nvSpPr>
      <dsp:spPr>
        <a:xfrm>
          <a:off x="2382033" y="2763892"/>
          <a:ext cx="6371916" cy="125631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7D3A54-143A-419B-B148-84ED729B54C6}">
      <dsp:nvSpPr>
        <dsp:cNvPr id="0" name=""/>
        <dsp:cNvSpPr/>
      </dsp:nvSpPr>
      <dsp:spPr>
        <a:xfrm>
          <a:off x="0" y="2763892"/>
          <a:ext cx="2491565" cy="12563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IE" sz="1800" b="1" kern="1200" dirty="0" smtClean="0">
              <a:latin typeface="Tahoma" panose="020B0604030504040204" pitchFamily="34" charset="0"/>
              <a:ea typeface="Tahoma" panose="020B0604030504040204" pitchFamily="34" charset="0"/>
              <a:cs typeface="Tahoma" panose="020B0604030504040204" pitchFamily="34" charset="0"/>
            </a:rPr>
            <a:t>Inquiries</a:t>
          </a:r>
          <a:endParaRPr lang="en-IE" sz="1800" b="1" kern="1200" dirty="0">
            <a:latin typeface="Tahoma" panose="020B0604030504040204" pitchFamily="34" charset="0"/>
            <a:ea typeface="Tahoma" panose="020B0604030504040204" pitchFamily="34" charset="0"/>
            <a:cs typeface="Tahoma" panose="020B0604030504040204" pitchFamily="34" charset="0"/>
          </a:endParaRPr>
        </a:p>
      </dsp:txBody>
      <dsp:txXfrm>
        <a:off x="61328" y="2825220"/>
        <a:ext cx="2368909" cy="11336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1423" y="632870"/>
          <a:ext cx="3035202" cy="1821121"/>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Freedom of expression</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762" y="686209"/>
        <a:ext cx="2928524" cy="1714443"/>
      </dsp:txXfrm>
    </dsp:sp>
    <dsp:sp modelId="{78B886A9-43AD-4102-B639-0C4D2BB9DA4D}">
      <dsp:nvSpPr>
        <dsp:cNvPr id="0" name=""/>
        <dsp:cNvSpPr/>
      </dsp:nvSpPr>
      <dsp:spPr>
        <a:xfrm>
          <a:off x="3340146" y="1167066"/>
          <a:ext cx="643462" cy="752730"/>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IE" sz="3200" kern="1200" dirty="0">
            <a:latin typeface="Tahoma" panose="020B0604030504040204" pitchFamily="34" charset="0"/>
            <a:ea typeface="Tahoma" panose="020B0604030504040204" pitchFamily="34" charset="0"/>
            <a:cs typeface="Tahoma" panose="020B0604030504040204" pitchFamily="34" charset="0"/>
          </a:endParaRPr>
        </a:p>
      </dsp:txBody>
      <dsp:txXfrm>
        <a:off x="3340146" y="1317612"/>
        <a:ext cx="450423" cy="451638"/>
      </dsp:txXfrm>
    </dsp:sp>
    <dsp:sp modelId="{8C826D81-4823-4E0C-BD91-437820D0C29D}">
      <dsp:nvSpPr>
        <dsp:cNvPr id="0" name=""/>
        <dsp:cNvSpPr/>
      </dsp:nvSpPr>
      <dsp:spPr>
        <a:xfrm>
          <a:off x="4250707" y="632870"/>
          <a:ext cx="3035202" cy="1821121"/>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10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21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40.6.1º of the Irish Constitution </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4304046" y="686209"/>
        <a:ext cx="2928524" cy="17144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1353" y="596484"/>
          <a:ext cx="2885933" cy="1893893"/>
        </a:xfrm>
        <a:prstGeom prst="roundRect">
          <a:avLst>
            <a:gd name="adj" fmla="val 10000"/>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Prohibition of discrimination</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6823" y="651954"/>
        <a:ext cx="2774993" cy="1782953"/>
      </dsp:txXfrm>
    </dsp:sp>
    <dsp:sp modelId="{78B886A9-43AD-4102-B639-0C4D2BB9DA4D}">
      <dsp:nvSpPr>
        <dsp:cNvPr id="0" name=""/>
        <dsp:cNvSpPr/>
      </dsp:nvSpPr>
      <dsp:spPr>
        <a:xfrm>
          <a:off x="3175879" y="1185575"/>
          <a:ext cx="611817" cy="715711"/>
        </a:xfrm>
        <a:prstGeom prst="rightArrow">
          <a:avLst>
            <a:gd name="adj1" fmla="val 60000"/>
            <a:gd name="adj2" fmla="val 5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IE" sz="3100" kern="1200" dirty="0">
            <a:latin typeface="Tahoma" panose="020B0604030504040204" pitchFamily="34" charset="0"/>
            <a:ea typeface="Tahoma" panose="020B0604030504040204" pitchFamily="34" charset="0"/>
            <a:cs typeface="Tahoma" panose="020B0604030504040204" pitchFamily="34" charset="0"/>
          </a:endParaRPr>
        </a:p>
      </dsp:txBody>
      <dsp:txXfrm>
        <a:off x="3175879" y="1328717"/>
        <a:ext cx="428272" cy="429427"/>
      </dsp:txXfrm>
    </dsp:sp>
    <dsp:sp modelId="{8C826D81-4823-4E0C-BD91-437820D0C29D}">
      <dsp:nvSpPr>
        <dsp:cNvPr id="0" name=""/>
        <dsp:cNvSpPr/>
      </dsp:nvSpPr>
      <dsp:spPr>
        <a:xfrm>
          <a:off x="4041659" y="596484"/>
          <a:ext cx="2885933" cy="1893893"/>
        </a:xfrm>
        <a:prstGeom prst="roundRect">
          <a:avLst>
            <a:gd name="adj" fmla="val 10000"/>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14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Articles 3, 5, 17 and 25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40.1 of the Irish Constitution</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4097129" y="651954"/>
        <a:ext cx="2774993" cy="17829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379" y="613563"/>
          <a:ext cx="2758673" cy="185973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Right to protection of property</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849" y="668033"/>
        <a:ext cx="2649733" cy="1750796"/>
      </dsp:txXfrm>
    </dsp:sp>
    <dsp:sp modelId="{78B886A9-43AD-4102-B639-0C4D2BB9DA4D}">
      <dsp:nvSpPr>
        <dsp:cNvPr id="0" name=""/>
        <dsp:cNvSpPr/>
      </dsp:nvSpPr>
      <dsp:spPr>
        <a:xfrm>
          <a:off x="3034920" y="1201355"/>
          <a:ext cx="584838" cy="684151"/>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IE" sz="2900" kern="1200" dirty="0">
            <a:latin typeface="Tahoma" panose="020B0604030504040204" pitchFamily="34" charset="0"/>
            <a:ea typeface="Tahoma" panose="020B0604030504040204" pitchFamily="34" charset="0"/>
            <a:cs typeface="Tahoma" panose="020B0604030504040204" pitchFamily="34" charset="0"/>
          </a:endParaRPr>
        </a:p>
      </dsp:txBody>
      <dsp:txXfrm>
        <a:off x="3034920" y="1338185"/>
        <a:ext cx="409387" cy="410491"/>
      </dsp:txXfrm>
    </dsp:sp>
    <dsp:sp modelId="{8C826D81-4823-4E0C-BD91-437820D0C29D}">
      <dsp:nvSpPr>
        <dsp:cNvPr id="0" name=""/>
        <dsp:cNvSpPr/>
      </dsp:nvSpPr>
      <dsp:spPr>
        <a:xfrm>
          <a:off x="3862522" y="613563"/>
          <a:ext cx="3436534" cy="185973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1 of Protocol 1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12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43.1.1º of the Irish Constitution </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3916992" y="668033"/>
        <a:ext cx="3327594" cy="17507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DA359-70A7-44DE-B24B-94ECCF45BB19}">
      <dsp:nvSpPr>
        <dsp:cNvPr id="0" name=""/>
        <dsp:cNvSpPr/>
      </dsp:nvSpPr>
      <dsp:spPr>
        <a:xfrm>
          <a:off x="110364" y="1390451"/>
          <a:ext cx="1737170" cy="1158693"/>
        </a:xfrm>
        <a:prstGeom prst="rect">
          <a:avLst/>
        </a:prstGeom>
        <a:solidFill>
          <a:schemeClr val="accent2">
            <a:lumMod val="40000"/>
            <a:lumOff val="60000"/>
          </a:scheme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en-IE" sz="2000" b="1" kern="1200" dirty="0" smtClean="0"/>
            <a:t>Equality</a:t>
          </a:r>
          <a:endParaRPr lang="en-IE" sz="2000" b="1" kern="1200" dirty="0"/>
        </a:p>
      </dsp:txBody>
      <dsp:txXfrm>
        <a:off x="388311" y="1390451"/>
        <a:ext cx="1459223" cy="1158693"/>
      </dsp:txXfrm>
    </dsp:sp>
    <dsp:sp modelId="{3570C2A0-0351-41D1-B6FB-66A99C2E3DF6}">
      <dsp:nvSpPr>
        <dsp:cNvPr id="0" name=""/>
        <dsp:cNvSpPr/>
      </dsp:nvSpPr>
      <dsp:spPr>
        <a:xfrm>
          <a:off x="3884264" y="1390451"/>
          <a:ext cx="1737170" cy="1158693"/>
        </a:xfrm>
        <a:prstGeom prst="rect">
          <a:avLst/>
        </a:prstGeom>
        <a:solidFill>
          <a:schemeClr val="accent2">
            <a:lumMod val="40000"/>
            <a:lumOff val="60000"/>
            <a:alpha val="90000"/>
          </a:scheme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en-IE" sz="2000" b="1" kern="1200" dirty="0" smtClean="0"/>
            <a:t>Autonomy</a:t>
          </a:r>
          <a:endParaRPr lang="en-IE" sz="2000" b="1" kern="1200" dirty="0"/>
        </a:p>
      </dsp:txBody>
      <dsp:txXfrm>
        <a:off x="4162211" y="1390451"/>
        <a:ext cx="1459223" cy="1158693"/>
      </dsp:txXfrm>
    </dsp:sp>
    <dsp:sp modelId="{DB89FF29-639A-416D-8FE4-7583F6AD89B9}">
      <dsp:nvSpPr>
        <dsp:cNvPr id="0" name=""/>
        <dsp:cNvSpPr/>
      </dsp:nvSpPr>
      <dsp:spPr>
        <a:xfrm>
          <a:off x="2006736" y="0"/>
          <a:ext cx="1893794" cy="103841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IE" sz="2400" b="1" kern="1200" dirty="0" smtClean="0"/>
            <a:t>Fairness</a:t>
          </a:r>
          <a:endParaRPr lang="en-IE" sz="2400" b="1" kern="1200" dirty="0"/>
        </a:p>
      </dsp:txBody>
      <dsp:txXfrm>
        <a:off x="2284076" y="152072"/>
        <a:ext cx="1339114" cy="734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51FA1-D140-4DA7-B0B8-4E308AA36D4B}">
      <dsp:nvSpPr>
        <dsp:cNvPr id="0" name=""/>
        <dsp:cNvSpPr/>
      </dsp:nvSpPr>
      <dsp:spPr>
        <a:xfrm>
          <a:off x="3361791" y="2021680"/>
          <a:ext cx="1577319" cy="15958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Health and Social Care Settings</a:t>
          </a:r>
          <a:endParaRPr lang="en-IE" sz="1800" b="1" kern="1200" dirty="0"/>
        </a:p>
      </dsp:txBody>
      <dsp:txXfrm>
        <a:off x="3592784" y="2255387"/>
        <a:ext cx="1115333" cy="1128435"/>
      </dsp:txXfrm>
    </dsp:sp>
    <dsp:sp modelId="{22BCFB97-6690-4B87-9D00-84AA1EA1C930}">
      <dsp:nvSpPr>
        <dsp:cNvPr id="0" name=""/>
        <dsp:cNvSpPr/>
      </dsp:nvSpPr>
      <dsp:spPr>
        <a:xfrm rot="15770296">
          <a:off x="3617847" y="1633084"/>
          <a:ext cx="770260" cy="25681"/>
        </a:xfrm>
        <a:custGeom>
          <a:avLst/>
          <a:gdLst/>
          <a:ahLst/>
          <a:cxnLst/>
          <a:rect l="0" t="0" r="0" b="0"/>
          <a:pathLst>
            <a:path>
              <a:moveTo>
                <a:pt x="0" y="12840"/>
              </a:moveTo>
              <a:lnTo>
                <a:pt x="770260"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0800000">
        <a:off x="3983721" y="1626668"/>
        <a:ext cx="38513" cy="38513"/>
      </dsp:txXfrm>
    </dsp:sp>
    <dsp:sp modelId="{7DF06B1D-82E4-4662-96A4-85B0FA9B662C}">
      <dsp:nvSpPr>
        <dsp:cNvPr id="0" name=""/>
        <dsp:cNvSpPr/>
      </dsp:nvSpPr>
      <dsp:spPr>
        <a:xfrm>
          <a:off x="3126765" y="-105713"/>
          <a:ext cx="1484892" cy="137411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Right to life (Article 2)</a:t>
          </a:r>
          <a:endParaRPr lang="en-IE" sz="1600" b="1" kern="1200" dirty="0"/>
        </a:p>
      </dsp:txBody>
      <dsp:txXfrm>
        <a:off x="3344222" y="95521"/>
        <a:ext cx="1049978" cy="971643"/>
      </dsp:txXfrm>
    </dsp:sp>
    <dsp:sp modelId="{044FA8A7-E393-45A1-B772-D3A530A8F996}">
      <dsp:nvSpPr>
        <dsp:cNvPr id="0" name=""/>
        <dsp:cNvSpPr/>
      </dsp:nvSpPr>
      <dsp:spPr>
        <a:xfrm rot="18704712">
          <a:off x="4469679" y="1747255"/>
          <a:ext cx="1252521" cy="25681"/>
        </a:xfrm>
        <a:custGeom>
          <a:avLst/>
          <a:gdLst/>
          <a:ahLst/>
          <a:cxnLst/>
          <a:rect l="0" t="0" r="0" b="0"/>
          <a:pathLst>
            <a:path>
              <a:moveTo>
                <a:pt x="0" y="12840"/>
              </a:moveTo>
              <a:lnTo>
                <a:pt x="1252521"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5064627" y="1728782"/>
        <a:ext cx="62626" cy="62626"/>
      </dsp:txXfrm>
    </dsp:sp>
    <dsp:sp modelId="{45A7E221-86DF-4593-BAEB-773B099A522A}">
      <dsp:nvSpPr>
        <dsp:cNvPr id="0" name=""/>
        <dsp:cNvSpPr/>
      </dsp:nvSpPr>
      <dsp:spPr>
        <a:xfrm>
          <a:off x="5126076" y="127786"/>
          <a:ext cx="1719901" cy="12697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Prohibition of torture (Article 3)</a:t>
          </a:r>
          <a:endParaRPr lang="en-IE" sz="1600" b="1" kern="1200" dirty="0"/>
        </a:p>
      </dsp:txBody>
      <dsp:txXfrm>
        <a:off x="5377950" y="313739"/>
        <a:ext cx="1216153" cy="897860"/>
      </dsp:txXfrm>
    </dsp:sp>
    <dsp:sp modelId="{35187039-AE5C-4F0F-8FB8-DC60FF02E7AE}">
      <dsp:nvSpPr>
        <dsp:cNvPr id="0" name=""/>
        <dsp:cNvSpPr/>
      </dsp:nvSpPr>
      <dsp:spPr>
        <a:xfrm rot="20702940">
          <a:off x="4892222" y="2444808"/>
          <a:ext cx="1227405" cy="25681"/>
        </a:xfrm>
        <a:custGeom>
          <a:avLst/>
          <a:gdLst/>
          <a:ahLst/>
          <a:cxnLst/>
          <a:rect l="0" t="0" r="0" b="0"/>
          <a:pathLst>
            <a:path>
              <a:moveTo>
                <a:pt x="0" y="12840"/>
              </a:moveTo>
              <a:lnTo>
                <a:pt x="1227405"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5475240" y="2426963"/>
        <a:ext cx="61370" cy="61370"/>
      </dsp:txXfrm>
    </dsp:sp>
    <dsp:sp modelId="{C6D02958-4DDC-46B5-A749-C70302FBDED9}">
      <dsp:nvSpPr>
        <dsp:cNvPr id="0" name=""/>
        <dsp:cNvSpPr/>
      </dsp:nvSpPr>
      <dsp:spPr>
        <a:xfrm>
          <a:off x="6047885" y="1477181"/>
          <a:ext cx="1676017" cy="12239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Right to liberty and security (Article 5)</a:t>
          </a:r>
          <a:endParaRPr lang="en-IE" sz="1600" b="1" kern="1200" dirty="0"/>
        </a:p>
      </dsp:txBody>
      <dsp:txXfrm>
        <a:off x="6293332" y="1656423"/>
        <a:ext cx="1185123" cy="865457"/>
      </dsp:txXfrm>
    </dsp:sp>
    <dsp:sp modelId="{CDCDE55E-BAA7-4D63-A415-A84A03C6D0D0}">
      <dsp:nvSpPr>
        <dsp:cNvPr id="0" name=""/>
        <dsp:cNvSpPr/>
      </dsp:nvSpPr>
      <dsp:spPr>
        <a:xfrm rot="1005924">
          <a:off x="4876444" y="3237176"/>
          <a:ext cx="1405439" cy="25681"/>
        </a:xfrm>
        <a:custGeom>
          <a:avLst/>
          <a:gdLst/>
          <a:ahLst/>
          <a:cxnLst/>
          <a:rect l="0" t="0" r="0" b="0"/>
          <a:pathLst>
            <a:path>
              <a:moveTo>
                <a:pt x="0" y="12840"/>
              </a:moveTo>
              <a:lnTo>
                <a:pt x="1405439"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5544028" y="3214881"/>
        <a:ext cx="70271" cy="70271"/>
      </dsp:txXfrm>
    </dsp:sp>
    <dsp:sp modelId="{0D43F2AC-D60F-48F5-B566-1592C9AE030F}">
      <dsp:nvSpPr>
        <dsp:cNvPr id="0" name=""/>
        <dsp:cNvSpPr/>
      </dsp:nvSpPr>
      <dsp:spPr>
        <a:xfrm>
          <a:off x="6196084" y="3082931"/>
          <a:ext cx="1562977" cy="117673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Right to a fair trial (Article 6)</a:t>
          </a:r>
          <a:endParaRPr lang="en-IE" sz="1600" b="1" kern="1200" dirty="0"/>
        </a:p>
      </dsp:txBody>
      <dsp:txXfrm>
        <a:off x="6424977" y="3255260"/>
        <a:ext cx="1105191" cy="832081"/>
      </dsp:txXfrm>
    </dsp:sp>
    <dsp:sp modelId="{F846E143-8164-482D-ABBE-DC589656224A}">
      <dsp:nvSpPr>
        <dsp:cNvPr id="0" name=""/>
        <dsp:cNvSpPr/>
      </dsp:nvSpPr>
      <dsp:spPr>
        <a:xfrm rot="3090144">
          <a:off x="4484356" y="3761203"/>
          <a:ext cx="850450" cy="25681"/>
        </a:xfrm>
        <a:custGeom>
          <a:avLst/>
          <a:gdLst/>
          <a:ahLst/>
          <a:cxnLst/>
          <a:rect l="0" t="0" r="0" b="0"/>
          <a:pathLst>
            <a:path>
              <a:moveTo>
                <a:pt x="0" y="12840"/>
              </a:moveTo>
              <a:lnTo>
                <a:pt x="850450"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4888320" y="3752782"/>
        <a:ext cx="42522" cy="42522"/>
      </dsp:txXfrm>
    </dsp:sp>
    <dsp:sp modelId="{164D4190-CFBE-479A-A418-77BD910F14F8}">
      <dsp:nvSpPr>
        <dsp:cNvPr id="0" name=""/>
        <dsp:cNvSpPr/>
      </dsp:nvSpPr>
      <dsp:spPr>
        <a:xfrm>
          <a:off x="4779659" y="3981135"/>
          <a:ext cx="1775809" cy="149181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Right to respect for private and family life (Article 8)</a:t>
          </a:r>
          <a:endParaRPr lang="en-IE" sz="1600" b="1" kern="1200" dirty="0"/>
        </a:p>
      </dsp:txBody>
      <dsp:txXfrm>
        <a:off x="5039720" y="4199606"/>
        <a:ext cx="1255687" cy="1054868"/>
      </dsp:txXfrm>
    </dsp:sp>
    <dsp:sp modelId="{C0732BA7-B067-4160-9B92-3DE0EC2275E8}">
      <dsp:nvSpPr>
        <dsp:cNvPr id="0" name=""/>
        <dsp:cNvSpPr/>
      </dsp:nvSpPr>
      <dsp:spPr>
        <a:xfrm rot="7158408">
          <a:off x="3292808" y="3774689"/>
          <a:ext cx="628634" cy="25681"/>
        </a:xfrm>
        <a:custGeom>
          <a:avLst/>
          <a:gdLst/>
          <a:ahLst/>
          <a:cxnLst/>
          <a:rect l="0" t="0" r="0" b="0"/>
          <a:pathLst>
            <a:path>
              <a:moveTo>
                <a:pt x="0" y="12840"/>
              </a:moveTo>
              <a:lnTo>
                <a:pt x="628634"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0800000">
        <a:off x="3591410" y="3771814"/>
        <a:ext cx="31431" cy="31431"/>
      </dsp:txXfrm>
    </dsp:sp>
    <dsp:sp modelId="{5D432BCE-947C-4E1F-BC9E-4AF60A85325B}">
      <dsp:nvSpPr>
        <dsp:cNvPr id="0" name=""/>
        <dsp:cNvSpPr/>
      </dsp:nvSpPr>
      <dsp:spPr>
        <a:xfrm>
          <a:off x="1931029" y="4014389"/>
          <a:ext cx="2256192" cy="14987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Freedom of thought, conscience and religion (Article 9)</a:t>
          </a:r>
          <a:endParaRPr lang="en-IE" sz="1600" b="1" kern="1200" dirty="0"/>
        </a:p>
      </dsp:txBody>
      <dsp:txXfrm>
        <a:off x="2261441" y="4233881"/>
        <a:ext cx="1595368" cy="1059802"/>
      </dsp:txXfrm>
    </dsp:sp>
    <dsp:sp modelId="{DFD13642-AE04-4BAC-98C9-3966AD0F163A}">
      <dsp:nvSpPr>
        <dsp:cNvPr id="0" name=""/>
        <dsp:cNvSpPr/>
      </dsp:nvSpPr>
      <dsp:spPr>
        <a:xfrm rot="9245976">
          <a:off x="1712284" y="3549183"/>
          <a:ext cx="1818485" cy="25681"/>
        </a:xfrm>
        <a:custGeom>
          <a:avLst/>
          <a:gdLst/>
          <a:ahLst/>
          <a:cxnLst/>
          <a:rect l="0" t="0" r="0" b="0"/>
          <a:pathLst>
            <a:path>
              <a:moveTo>
                <a:pt x="0" y="12840"/>
              </a:moveTo>
              <a:lnTo>
                <a:pt x="1818485"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IE" sz="600" kern="1200" dirty="0"/>
        </a:p>
      </dsp:txBody>
      <dsp:txXfrm rot="10800000">
        <a:off x="2576065" y="3516561"/>
        <a:ext cx="90924" cy="90924"/>
      </dsp:txXfrm>
    </dsp:sp>
    <dsp:sp modelId="{6B553DBE-E3E9-49A2-8ED9-346F606BB5C3}">
      <dsp:nvSpPr>
        <dsp:cNvPr id="0" name=""/>
        <dsp:cNvSpPr/>
      </dsp:nvSpPr>
      <dsp:spPr>
        <a:xfrm>
          <a:off x="312056" y="3663500"/>
          <a:ext cx="1613838" cy="125627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Freedom of expression (Article 10)</a:t>
          </a:r>
          <a:endParaRPr lang="en-IE" sz="1600" b="1" kern="1200" dirty="0"/>
        </a:p>
      </dsp:txBody>
      <dsp:txXfrm>
        <a:off x="548397" y="3847477"/>
        <a:ext cx="1141156" cy="888317"/>
      </dsp:txXfrm>
    </dsp:sp>
    <dsp:sp modelId="{3BC8F8F7-5C92-4C3F-A697-AAFF210ECC40}">
      <dsp:nvSpPr>
        <dsp:cNvPr id="0" name=""/>
        <dsp:cNvSpPr/>
      </dsp:nvSpPr>
      <dsp:spPr>
        <a:xfrm rot="11008500">
          <a:off x="1995602" y="2717473"/>
          <a:ext cx="1368864" cy="25681"/>
        </a:xfrm>
        <a:custGeom>
          <a:avLst/>
          <a:gdLst/>
          <a:ahLst/>
          <a:cxnLst/>
          <a:rect l="0" t="0" r="0" b="0"/>
          <a:pathLst>
            <a:path>
              <a:moveTo>
                <a:pt x="0" y="12840"/>
              </a:moveTo>
              <a:lnTo>
                <a:pt x="1368864"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0800000">
        <a:off x="2645813" y="2696092"/>
        <a:ext cx="68443" cy="68443"/>
      </dsp:txXfrm>
    </dsp:sp>
    <dsp:sp modelId="{A18F9C92-FE36-48C8-A550-D101385AB459}">
      <dsp:nvSpPr>
        <dsp:cNvPr id="0" name=""/>
        <dsp:cNvSpPr/>
      </dsp:nvSpPr>
      <dsp:spPr>
        <a:xfrm>
          <a:off x="213972" y="1943440"/>
          <a:ext cx="1785621" cy="13826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Prohibition of discrimination (Article 14)</a:t>
          </a:r>
          <a:endParaRPr lang="en-IE" sz="1600" b="1" kern="1200" dirty="0"/>
        </a:p>
      </dsp:txBody>
      <dsp:txXfrm>
        <a:off x="475470" y="2145928"/>
        <a:ext cx="1262625" cy="977700"/>
      </dsp:txXfrm>
    </dsp:sp>
    <dsp:sp modelId="{67B1F9E1-9D1C-4FF0-8E06-98751ABDCE64}">
      <dsp:nvSpPr>
        <dsp:cNvPr id="0" name=""/>
        <dsp:cNvSpPr/>
      </dsp:nvSpPr>
      <dsp:spPr>
        <a:xfrm rot="13092840">
          <a:off x="2424875" y="1934573"/>
          <a:ext cx="1235551" cy="25681"/>
        </a:xfrm>
        <a:custGeom>
          <a:avLst/>
          <a:gdLst/>
          <a:ahLst/>
          <a:cxnLst/>
          <a:rect l="0" t="0" r="0" b="0"/>
          <a:pathLst>
            <a:path>
              <a:moveTo>
                <a:pt x="0" y="12840"/>
              </a:moveTo>
              <a:lnTo>
                <a:pt x="1235551" y="128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0800000">
        <a:off x="3011762" y="1916525"/>
        <a:ext cx="61777" cy="61777"/>
      </dsp:txXfrm>
    </dsp:sp>
    <dsp:sp modelId="{5F3811FF-9DB8-4803-8550-1F22B77B878A}">
      <dsp:nvSpPr>
        <dsp:cNvPr id="0" name=""/>
        <dsp:cNvSpPr/>
      </dsp:nvSpPr>
      <dsp:spPr>
        <a:xfrm>
          <a:off x="940169" y="395663"/>
          <a:ext cx="1954910" cy="133199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Protection of property (Article 1, Protocol 1)</a:t>
          </a:r>
          <a:endParaRPr lang="en-IE" sz="1600" b="1" kern="1200" dirty="0"/>
        </a:p>
      </dsp:txBody>
      <dsp:txXfrm>
        <a:off x="1226459" y="590729"/>
        <a:ext cx="1382330" cy="941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51FA1-D140-4DA7-B0B8-4E308AA36D4B}">
      <dsp:nvSpPr>
        <dsp:cNvPr id="0" name=""/>
        <dsp:cNvSpPr/>
      </dsp:nvSpPr>
      <dsp:spPr>
        <a:xfrm>
          <a:off x="3312024" y="2217079"/>
          <a:ext cx="1513180" cy="139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IE" sz="1800" b="1" kern="1200" dirty="0"/>
        </a:p>
      </dsp:txBody>
      <dsp:txXfrm>
        <a:off x="3533624" y="2421186"/>
        <a:ext cx="1069980" cy="985519"/>
      </dsp:txXfrm>
    </dsp:sp>
    <dsp:sp modelId="{22BCFB97-6690-4B87-9D00-84AA1EA1C930}">
      <dsp:nvSpPr>
        <dsp:cNvPr id="0" name=""/>
        <dsp:cNvSpPr/>
      </dsp:nvSpPr>
      <dsp:spPr>
        <a:xfrm rot="16500632">
          <a:off x="3565788" y="1595123"/>
          <a:ext cx="1235343" cy="17811"/>
        </a:xfrm>
        <a:custGeom>
          <a:avLst/>
          <a:gdLst/>
          <a:ahLst/>
          <a:cxnLst/>
          <a:rect l="0" t="0" r="0" b="0"/>
          <a:pathLst>
            <a:path>
              <a:moveTo>
                <a:pt x="0" y="8905"/>
              </a:moveTo>
              <a:lnTo>
                <a:pt x="1235343"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4152576" y="1573145"/>
        <a:ext cx="61767" cy="61767"/>
      </dsp:txXfrm>
    </dsp:sp>
    <dsp:sp modelId="{7DF06B1D-82E4-4662-96A4-85B0FA9B662C}">
      <dsp:nvSpPr>
        <dsp:cNvPr id="0" name=""/>
        <dsp:cNvSpPr/>
      </dsp:nvSpPr>
      <dsp:spPr>
        <a:xfrm>
          <a:off x="3538790" y="139910"/>
          <a:ext cx="1471603" cy="84935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Health (Article 25)</a:t>
          </a:r>
          <a:endParaRPr lang="en-IE" sz="1600" b="1" kern="1200" dirty="0"/>
        </a:p>
      </dsp:txBody>
      <dsp:txXfrm>
        <a:off x="3754301" y="264294"/>
        <a:ext cx="1040581" cy="600582"/>
      </dsp:txXfrm>
    </dsp:sp>
    <dsp:sp modelId="{044FA8A7-E393-45A1-B772-D3A530A8F996}">
      <dsp:nvSpPr>
        <dsp:cNvPr id="0" name=""/>
        <dsp:cNvSpPr/>
      </dsp:nvSpPr>
      <dsp:spPr>
        <a:xfrm rot="18452618">
          <a:off x="4238139" y="1793081"/>
          <a:ext cx="1370115" cy="17811"/>
        </a:xfrm>
        <a:custGeom>
          <a:avLst/>
          <a:gdLst/>
          <a:ahLst/>
          <a:cxnLst/>
          <a:rect l="0" t="0" r="0" b="0"/>
          <a:pathLst>
            <a:path>
              <a:moveTo>
                <a:pt x="0" y="8905"/>
              </a:moveTo>
              <a:lnTo>
                <a:pt x="1370115"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4888944" y="1767733"/>
        <a:ext cx="68505" cy="68505"/>
      </dsp:txXfrm>
    </dsp:sp>
    <dsp:sp modelId="{45A7E221-86DF-4593-BAEB-773B099A522A}">
      <dsp:nvSpPr>
        <dsp:cNvPr id="0" name=""/>
        <dsp:cNvSpPr/>
      </dsp:nvSpPr>
      <dsp:spPr>
        <a:xfrm>
          <a:off x="5053559" y="-36566"/>
          <a:ext cx="1456425" cy="14427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Respect for home and the family (Article 23)</a:t>
          </a:r>
          <a:endParaRPr lang="en-IE" sz="1600" b="1" kern="1200" dirty="0"/>
        </a:p>
      </dsp:txBody>
      <dsp:txXfrm>
        <a:off x="5266848" y="174727"/>
        <a:ext cx="1029847" cy="1020213"/>
      </dsp:txXfrm>
    </dsp:sp>
    <dsp:sp modelId="{35187039-AE5C-4F0F-8FB8-DC60FF02E7AE}">
      <dsp:nvSpPr>
        <dsp:cNvPr id="0" name=""/>
        <dsp:cNvSpPr/>
      </dsp:nvSpPr>
      <dsp:spPr>
        <a:xfrm rot="19538477">
          <a:off x="4457676" y="1783057"/>
          <a:ext cx="2504179" cy="17811"/>
        </a:xfrm>
        <a:custGeom>
          <a:avLst/>
          <a:gdLst/>
          <a:ahLst/>
          <a:cxnLst/>
          <a:rect l="0" t="0" r="0" b="0"/>
          <a:pathLst>
            <a:path>
              <a:moveTo>
                <a:pt x="0" y="8905"/>
              </a:moveTo>
              <a:lnTo>
                <a:pt x="2504179"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IE" sz="800" kern="1200" dirty="0"/>
        </a:p>
      </dsp:txBody>
      <dsp:txXfrm>
        <a:off x="5647161" y="1729358"/>
        <a:ext cx="125208" cy="125208"/>
      </dsp:txXfrm>
    </dsp:sp>
    <dsp:sp modelId="{C6D02958-4DDC-46B5-A749-C70302FBDED9}">
      <dsp:nvSpPr>
        <dsp:cNvPr id="0" name=""/>
        <dsp:cNvSpPr/>
      </dsp:nvSpPr>
      <dsp:spPr>
        <a:xfrm>
          <a:off x="6535030" y="97310"/>
          <a:ext cx="1582741" cy="11788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Respect for privacy (Article 22)</a:t>
          </a:r>
          <a:endParaRPr lang="en-IE" sz="1600" b="1" kern="1200" dirty="0"/>
        </a:p>
      </dsp:txBody>
      <dsp:txXfrm>
        <a:off x="6766817" y="269950"/>
        <a:ext cx="1119167" cy="833579"/>
      </dsp:txXfrm>
    </dsp:sp>
    <dsp:sp modelId="{CDCDE55E-BAA7-4D63-A415-A84A03C6D0D0}">
      <dsp:nvSpPr>
        <dsp:cNvPr id="0" name=""/>
        <dsp:cNvSpPr/>
      </dsp:nvSpPr>
      <dsp:spPr>
        <a:xfrm rot="20702856">
          <a:off x="4763858" y="2471570"/>
          <a:ext cx="1855765" cy="17811"/>
        </a:xfrm>
        <a:custGeom>
          <a:avLst/>
          <a:gdLst/>
          <a:ahLst/>
          <a:cxnLst/>
          <a:rect l="0" t="0" r="0" b="0"/>
          <a:pathLst>
            <a:path>
              <a:moveTo>
                <a:pt x="0" y="8905"/>
              </a:moveTo>
              <a:lnTo>
                <a:pt x="1855765"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IE" sz="600" kern="1200" dirty="0"/>
        </a:p>
      </dsp:txBody>
      <dsp:txXfrm>
        <a:off x="5645347" y="2434082"/>
        <a:ext cx="92788" cy="92788"/>
      </dsp:txXfrm>
    </dsp:sp>
    <dsp:sp modelId="{0D43F2AC-D60F-48F5-B566-1592C9AE030F}">
      <dsp:nvSpPr>
        <dsp:cNvPr id="0" name=""/>
        <dsp:cNvSpPr/>
      </dsp:nvSpPr>
      <dsp:spPr>
        <a:xfrm>
          <a:off x="6507612" y="1314257"/>
          <a:ext cx="2090718" cy="133832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Freedom of expression and opinion, and access to information (Article 21)</a:t>
          </a:r>
          <a:endParaRPr lang="en-IE" sz="1400" b="1" kern="1200" dirty="0"/>
        </a:p>
      </dsp:txBody>
      <dsp:txXfrm>
        <a:off x="6813791" y="1510250"/>
        <a:ext cx="1478360" cy="946335"/>
      </dsp:txXfrm>
    </dsp:sp>
    <dsp:sp modelId="{F846E143-8164-482D-ABBE-DC589656224A}">
      <dsp:nvSpPr>
        <dsp:cNvPr id="0" name=""/>
        <dsp:cNvSpPr/>
      </dsp:nvSpPr>
      <dsp:spPr>
        <a:xfrm rot="390735">
          <a:off x="4815223" y="3065232"/>
          <a:ext cx="1313426" cy="17811"/>
        </a:xfrm>
        <a:custGeom>
          <a:avLst/>
          <a:gdLst/>
          <a:ahLst/>
          <a:cxnLst/>
          <a:rect l="0" t="0" r="0" b="0"/>
          <a:pathLst>
            <a:path>
              <a:moveTo>
                <a:pt x="0" y="8905"/>
              </a:moveTo>
              <a:lnTo>
                <a:pt x="1313426"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5439100" y="3041302"/>
        <a:ext cx="65671" cy="65671"/>
      </dsp:txXfrm>
    </dsp:sp>
    <dsp:sp modelId="{164D4190-CFBE-479A-A418-77BD910F14F8}">
      <dsp:nvSpPr>
        <dsp:cNvPr id="0" name=""/>
        <dsp:cNvSpPr/>
      </dsp:nvSpPr>
      <dsp:spPr>
        <a:xfrm>
          <a:off x="6086970" y="2730542"/>
          <a:ext cx="2453852" cy="11077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Living independently and being included in the community </a:t>
          </a:r>
        </a:p>
        <a:p>
          <a:pPr lvl="0" algn="ctr" defTabSz="622300">
            <a:lnSpc>
              <a:spcPct val="90000"/>
            </a:lnSpc>
            <a:spcBef>
              <a:spcPct val="0"/>
            </a:spcBef>
            <a:spcAft>
              <a:spcPct val="35000"/>
            </a:spcAft>
          </a:pPr>
          <a:r>
            <a:rPr lang="en-US" sz="1400" b="1" kern="1200" dirty="0" smtClean="0"/>
            <a:t>(Article 19)</a:t>
          </a:r>
          <a:endParaRPr lang="en-IE" sz="1400" b="1" kern="1200" dirty="0"/>
        </a:p>
      </dsp:txBody>
      <dsp:txXfrm>
        <a:off x="6446328" y="2892764"/>
        <a:ext cx="1735136" cy="783275"/>
      </dsp:txXfrm>
    </dsp:sp>
    <dsp:sp modelId="{C0732BA7-B067-4160-9B92-3DE0EC2275E8}">
      <dsp:nvSpPr>
        <dsp:cNvPr id="0" name=""/>
        <dsp:cNvSpPr/>
      </dsp:nvSpPr>
      <dsp:spPr>
        <a:xfrm rot="1742822">
          <a:off x="4628633" y="3604186"/>
          <a:ext cx="1397669" cy="17811"/>
        </a:xfrm>
        <a:custGeom>
          <a:avLst/>
          <a:gdLst/>
          <a:ahLst/>
          <a:cxnLst/>
          <a:rect l="0" t="0" r="0" b="0"/>
          <a:pathLst>
            <a:path>
              <a:moveTo>
                <a:pt x="0" y="8905"/>
              </a:moveTo>
              <a:lnTo>
                <a:pt x="1397669"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5292526" y="3578150"/>
        <a:ext cx="69883" cy="69883"/>
      </dsp:txXfrm>
    </dsp:sp>
    <dsp:sp modelId="{5D432BCE-947C-4E1F-BC9E-4AF60A85325B}">
      <dsp:nvSpPr>
        <dsp:cNvPr id="0" name=""/>
        <dsp:cNvSpPr/>
      </dsp:nvSpPr>
      <dsp:spPr>
        <a:xfrm>
          <a:off x="5617179" y="3797952"/>
          <a:ext cx="2086010" cy="11106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Protecting the integrity of the person       (Article 17)</a:t>
          </a:r>
          <a:endParaRPr lang="en-IE" sz="1600" b="1" kern="1200" dirty="0"/>
        </a:p>
      </dsp:txBody>
      <dsp:txXfrm>
        <a:off x="5922668" y="3960598"/>
        <a:ext cx="1475032" cy="785322"/>
      </dsp:txXfrm>
    </dsp:sp>
    <dsp:sp modelId="{DFD13642-AE04-4BAC-98C9-3966AD0F163A}">
      <dsp:nvSpPr>
        <dsp:cNvPr id="0" name=""/>
        <dsp:cNvSpPr/>
      </dsp:nvSpPr>
      <dsp:spPr>
        <a:xfrm rot="3636800">
          <a:off x="4066643" y="4123020"/>
          <a:ext cx="1375787" cy="17811"/>
        </a:xfrm>
        <a:custGeom>
          <a:avLst/>
          <a:gdLst/>
          <a:ahLst/>
          <a:cxnLst/>
          <a:rect l="0" t="0" r="0" b="0"/>
          <a:pathLst>
            <a:path>
              <a:moveTo>
                <a:pt x="0" y="8905"/>
              </a:moveTo>
              <a:lnTo>
                <a:pt x="1375787"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4720143" y="4097531"/>
        <a:ext cx="68789" cy="68789"/>
      </dsp:txXfrm>
    </dsp:sp>
    <dsp:sp modelId="{6B553DBE-E3E9-49A2-8ED9-346F606BB5C3}">
      <dsp:nvSpPr>
        <dsp:cNvPr id="0" name=""/>
        <dsp:cNvSpPr/>
      </dsp:nvSpPr>
      <dsp:spPr>
        <a:xfrm>
          <a:off x="4349802" y="4695933"/>
          <a:ext cx="2190906" cy="13249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Freedom from exploitation, violence and abuse (Article 16)</a:t>
          </a:r>
          <a:endParaRPr lang="en-IE" sz="1600" b="1" kern="1200" dirty="0"/>
        </a:p>
      </dsp:txBody>
      <dsp:txXfrm>
        <a:off x="4670653" y="4889971"/>
        <a:ext cx="1549204" cy="936898"/>
      </dsp:txXfrm>
    </dsp:sp>
    <dsp:sp modelId="{3BC8F8F7-5C92-4C3F-A697-AAFF210ECC40}">
      <dsp:nvSpPr>
        <dsp:cNvPr id="0" name=""/>
        <dsp:cNvSpPr/>
      </dsp:nvSpPr>
      <dsp:spPr>
        <a:xfrm rot="6389531">
          <a:off x="3364185" y="3954796"/>
          <a:ext cx="787266" cy="17811"/>
        </a:xfrm>
        <a:custGeom>
          <a:avLst/>
          <a:gdLst/>
          <a:ahLst/>
          <a:cxnLst/>
          <a:rect l="0" t="0" r="0" b="0"/>
          <a:pathLst>
            <a:path>
              <a:moveTo>
                <a:pt x="0" y="8905"/>
              </a:moveTo>
              <a:lnTo>
                <a:pt x="787266"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0800000">
        <a:off x="3738137" y="3944020"/>
        <a:ext cx="39363" cy="39363"/>
      </dsp:txXfrm>
    </dsp:sp>
    <dsp:sp modelId="{A18F9C92-FE36-48C8-A550-D101385AB459}">
      <dsp:nvSpPr>
        <dsp:cNvPr id="0" name=""/>
        <dsp:cNvSpPr/>
      </dsp:nvSpPr>
      <dsp:spPr>
        <a:xfrm>
          <a:off x="2471147" y="4318114"/>
          <a:ext cx="1895581" cy="158040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Freedom from torture or cruel, inhuman or degrading treatment or punishment (Article 15)</a:t>
          </a:r>
          <a:endParaRPr lang="en-IE" sz="1300" b="1" kern="1200" dirty="0"/>
        </a:p>
      </dsp:txBody>
      <dsp:txXfrm>
        <a:off x="2748748" y="4549559"/>
        <a:ext cx="1340379" cy="1117515"/>
      </dsp:txXfrm>
    </dsp:sp>
    <dsp:sp modelId="{67B1F9E1-9D1C-4FF0-8E06-98751ABDCE64}">
      <dsp:nvSpPr>
        <dsp:cNvPr id="0" name=""/>
        <dsp:cNvSpPr/>
      </dsp:nvSpPr>
      <dsp:spPr>
        <a:xfrm rot="8101103">
          <a:off x="1816127" y="4137759"/>
          <a:ext cx="2037955" cy="17811"/>
        </a:xfrm>
        <a:custGeom>
          <a:avLst/>
          <a:gdLst/>
          <a:ahLst/>
          <a:cxnLst/>
          <a:rect l="0" t="0" r="0" b="0"/>
          <a:pathLst>
            <a:path>
              <a:moveTo>
                <a:pt x="0" y="8905"/>
              </a:moveTo>
              <a:lnTo>
                <a:pt x="2037955"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IE" sz="700" kern="1200" dirty="0"/>
        </a:p>
      </dsp:txBody>
      <dsp:txXfrm rot="10800000">
        <a:off x="2784156" y="4095716"/>
        <a:ext cx="101897" cy="101897"/>
      </dsp:txXfrm>
    </dsp:sp>
    <dsp:sp modelId="{5F3811FF-9DB8-4803-8550-1F22B77B878A}">
      <dsp:nvSpPr>
        <dsp:cNvPr id="0" name=""/>
        <dsp:cNvSpPr/>
      </dsp:nvSpPr>
      <dsp:spPr>
        <a:xfrm>
          <a:off x="763996" y="4751102"/>
          <a:ext cx="1704219" cy="122755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Liberty and security of the person (Article 14)</a:t>
          </a:r>
          <a:endParaRPr lang="en-IE" sz="1600" b="1" kern="1200" dirty="0"/>
        </a:p>
      </dsp:txBody>
      <dsp:txXfrm>
        <a:off x="1013573" y="4930874"/>
        <a:ext cx="1205065" cy="868014"/>
      </dsp:txXfrm>
    </dsp:sp>
    <dsp:sp modelId="{FCE46926-9BCC-4E83-A237-9F7D1079E66D}">
      <dsp:nvSpPr>
        <dsp:cNvPr id="0" name=""/>
        <dsp:cNvSpPr/>
      </dsp:nvSpPr>
      <dsp:spPr>
        <a:xfrm rot="9331853">
          <a:off x="1188760" y="3691105"/>
          <a:ext cx="2305054" cy="17811"/>
        </a:xfrm>
        <a:custGeom>
          <a:avLst/>
          <a:gdLst/>
          <a:ahLst/>
          <a:cxnLst/>
          <a:rect l="0" t="0" r="0" b="0"/>
          <a:pathLst>
            <a:path>
              <a:moveTo>
                <a:pt x="0" y="8905"/>
              </a:moveTo>
              <a:lnTo>
                <a:pt x="2305054"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IE" sz="800" kern="1200" dirty="0"/>
        </a:p>
      </dsp:txBody>
      <dsp:txXfrm rot="10800000">
        <a:off x="2283661" y="3642384"/>
        <a:ext cx="115252" cy="115252"/>
      </dsp:txXfrm>
    </dsp:sp>
    <dsp:sp modelId="{62A19014-3630-4209-B8D5-8C1E76DEA6D0}">
      <dsp:nvSpPr>
        <dsp:cNvPr id="0" name=""/>
        <dsp:cNvSpPr/>
      </dsp:nvSpPr>
      <dsp:spPr>
        <a:xfrm>
          <a:off x="0" y="3929994"/>
          <a:ext cx="1395041" cy="10361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Access to justice (Article 13)</a:t>
          </a:r>
          <a:endParaRPr lang="en-IE" sz="1600" b="1" kern="1200" dirty="0"/>
        </a:p>
      </dsp:txBody>
      <dsp:txXfrm>
        <a:off x="204299" y="4081729"/>
        <a:ext cx="986443" cy="732639"/>
      </dsp:txXfrm>
    </dsp:sp>
    <dsp:sp modelId="{E9C105EF-DAA8-479B-BF77-8B9C6A05D265}">
      <dsp:nvSpPr>
        <dsp:cNvPr id="0" name=""/>
        <dsp:cNvSpPr/>
      </dsp:nvSpPr>
      <dsp:spPr>
        <a:xfrm rot="10351326">
          <a:off x="1916320" y="3095061"/>
          <a:ext cx="1409264" cy="17811"/>
        </a:xfrm>
        <a:custGeom>
          <a:avLst/>
          <a:gdLst/>
          <a:ahLst/>
          <a:cxnLst/>
          <a:rect l="0" t="0" r="0" b="0"/>
          <a:pathLst>
            <a:path>
              <a:moveTo>
                <a:pt x="0" y="8905"/>
              </a:moveTo>
              <a:lnTo>
                <a:pt x="1409264"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0800000">
        <a:off x="2585721" y="3068735"/>
        <a:ext cx="70463" cy="70463"/>
      </dsp:txXfrm>
    </dsp:sp>
    <dsp:sp modelId="{29E43657-2FFD-47A2-BEE2-B26AFE584CEC}">
      <dsp:nvSpPr>
        <dsp:cNvPr id="0" name=""/>
        <dsp:cNvSpPr/>
      </dsp:nvSpPr>
      <dsp:spPr>
        <a:xfrm>
          <a:off x="0" y="2688792"/>
          <a:ext cx="1941473" cy="12635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Equal recognition before the law (Article 12)</a:t>
          </a:r>
          <a:endParaRPr lang="en-IE" sz="1600" b="1" kern="1200" dirty="0"/>
        </a:p>
      </dsp:txBody>
      <dsp:txXfrm>
        <a:off x="284322" y="2873837"/>
        <a:ext cx="1372829" cy="893474"/>
      </dsp:txXfrm>
    </dsp:sp>
    <dsp:sp modelId="{E61B9C71-E1E7-49C1-8BCA-45B4A8B178CB}">
      <dsp:nvSpPr>
        <dsp:cNvPr id="0" name=""/>
        <dsp:cNvSpPr/>
      </dsp:nvSpPr>
      <dsp:spPr>
        <a:xfrm rot="11591506">
          <a:off x="1562975" y="2528229"/>
          <a:ext cx="1796117" cy="17811"/>
        </a:xfrm>
        <a:custGeom>
          <a:avLst/>
          <a:gdLst/>
          <a:ahLst/>
          <a:cxnLst/>
          <a:rect l="0" t="0" r="0" b="0"/>
          <a:pathLst>
            <a:path>
              <a:moveTo>
                <a:pt x="0" y="8905"/>
              </a:moveTo>
              <a:lnTo>
                <a:pt x="1796117"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IE" sz="600" kern="1200" dirty="0"/>
        </a:p>
      </dsp:txBody>
      <dsp:txXfrm rot="10800000">
        <a:off x="2416131" y="2492232"/>
        <a:ext cx="89805" cy="89805"/>
      </dsp:txXfrm>
    </dsp:sp>
    <dsp:sp modelId="{BF257022-5D7F-49C5-8807-CCFAC86D2240}">
      <dsp:nvSpPr>
        <dsp:cNvPr id="0" name=""/>
        <dsp:cNvSpPr/>
      </dsp:nvSpPr>
      <dsp:spPr>
        <a:xfrm>
          <a:off x="0" y="1660731"/>
          <a:ext cx="1643166" cy="98424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Right to life (Article 10)</a:t>
          </a:r>
          <a:endParaRPr lang="en-IE" sz="1600" b="1" kern="1200" dirty="0"/>
        </a:p>
      </dsp:txBody>
      <dsp:txXfrm>
        <a:off x="240636" y="1804870"/>
        <a:ext cx="1161894" cy="695967"/>
      </dsp:txXfrm>
    </dsp:sp>
    <dsp:sp modelId="{F085B545-1FDF-4886-A23E-E58C37CB73EC}">
      <dsp:nvSpPr>
        <dsp:cNvPr id="0" name=""/>
        <dsp:cNvSpPr/>
      </dsp:nvSpPr>
      <dsp:spPr>
        <a:xfrm rot="12806747">
          <a:off x="1696448" y="1970937"/>
          <a:ext cx="1915967" cy="17811"/>
        </a:xfrm>
        <a:custGeom>
          <a:avLst/>
          <a:gdLst/>
          <a:ahLst/>
          <a:cxnLst/>
          <a:rect l="0" t="0" r="0" b="0"/>
          <a:pathLst>
            <a:path>
              <a:moveTo>
                <a:pt x="0" y="8905"/>
              </a:moveTo>
              <a:lnTo>
                <a:pt x="1915967"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IE" sz="600" kern="1200" dirty="0"/>
        </a:p>
      </dsp:txBody>
      <dsp:txXfrm rot="10800000">
        <a:off x="2606533" y="1931943"/>
        <a:ext cx="95798" cy="95798"/>
      </dsp:txXfrm>
    </dsp:sp>
    <dsp:sp modelId="{EC4F8D87-40D6-49B6-A5BB-EED3F2B2433B}">
      <dsp:nvSpPr>
        <dsp:cNvPr id="0" name=""/>
        <dsp:cNvSpPr/>
      </dsp:nvSpPr>
      <dsp:spPr>
        <a:xfrm>
          <a:off x="290234" y="321534"/>
          <a:ext cx="1779587" cy="13688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Equality and non-discrimination (Article 5)</a:t>
          </a:r>
          <a:endParaRPr lang="en-IE" sz="1600" b="1" kern="1200" dirty="0"/>
        </a:p>
      </dsp:txBody>
      <dsp:txXfrm>
        <a:off x="550848" y="521998"/>
        <a:ext cx="1258359" cy="967924"/>
      </dsp:txXfrm>
    </dsp:sp>
    <dsp:sp modelId="{1AF2BDCD-7261-4906-9126-71C329128D44}">
      <dsp:nvSpPr>
        <dsp:cNvPr id="0" name=""/>
        <dsp:cNvSpPr/>
      </dsp:nvSpPr>
      <dsp:spPr>
        <a:xfrm rot="14309209">
          <a:off x="2740399" y="1762904"/>
          <a:ext cx="1255902" cy="17811"/>
        </a:xfrm>
        <a:custGeom>
          <a:avLst/>
          <a:gdLst/>
          <a:ahLst/>
          <a:cxnLst/>
          <a:rect l="0" t="0" r="0" b="0"/>
          <a:pathLst>
            <a:path>
              <a:moveTo>
                <a:pt x="0" y="8905"/>
              </a:moveTo>
              <a:lnTo>
                <a:pt x="1255902" y="890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0800000">
        <a:off x="3336953" y="1740412"/>
        <a:ext cx="62795" cy="62795"/>
      </dsp:txXfrm>
    </dsp:sp>
    <dsp:sp modelId="{57408AF1-BEE9-4C57-930B-2642CF32C91C}">
      <dsp:nvSpPr>
        <dsp:cNvPr id="0" name=""/>
        <dsp:cNvSpPr/>
      </dsp:nvSpPr>
      <dsp:spPr>
        <a:xfrm>
          <a:off x="2041433" y="112042"/>
          <a:ext cx="1352392" cy="11968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General principles (Article 3)</a:t>
          </a:r>
          <a:endParaRPr lang="en-IE" sz="1600" b="1" kern="1200" dirty="0"/>
        </a:p>
      </dsp:txBody>
      <dsp:txXfrm>
        <a:off x="2239486" y="287320"/>
        <a:ext cx="956286" cy="846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1353" y="677651"/>
          <a:ext cx="2885933" cy="173155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Right to life</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2069" y="728367"/>
        <a:ext cx="2784501" cy="1630127"/>
      </dsp:txXfrm>
    </dsp:sp>
    <dsp:sp modelId="{78B886A9-43AD-4102-B639-0C4D2BB9DA4D}">
      <dsp:nvSpPr>
        <dsp:cNvPr id="0" name=""/>
        <dsp:cNvSpPr/>
      </dsp:nvSpPr>
      <dsp:spPr>
        <a:xfrm>
          <a:off x="3175879" y="1185575"/>
          <a:ext cx="611817" cy="7157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IE" sz="3100" kern="1200" dirty="0">
            <a:latin typeface="Tahoma" panose="020B0604030504040204" pitchFamily="34" charset="0"/>
            <a:ea typeface="Tahoma" panose="020B0604030504040204" pitchFamily="34" charset="0"/>
            <a:cs typeface="Tahoma" panose="020B0604030504040204" pitchFamily="34" charset="0"/>
          </a:endParaRPr>
        </a:p>
      </dsp:txBody>
      <dsp:txXfrm>
        <a:off x="3175879" y="1328717"/>
        <a:ext cx="428272" cy="429427"/>
      </dsp:txXfrm>
    </dsp:sp>
    <dsp:sp modelId="{8C826D81-4823-4E0C-BD91-437820D0C29D}">
      <dsp:nvSpPr>
        <dsp:cNvPr id="0" name=""/>
        <dsp:cNvSpPr/>
      </dsp:nvSpPr>
      <dsp:spPr>
        <a:xfrm>
          <a:off x="4041659" y="677651"/>
          <a:ext cx="2885933" cy="173155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2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10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40 of the Irish Constitution </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4092375" y="728367"/>
        <a:ext cx="2784501" cy="1630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1353" y="596484"/>
          <a:ext cx="2885933" cy="1893893"/>
        </a:xfrm>
        <a:prstGeom prst="roundRect">
          <a:avLst>
            <a:gd name="adj" fmla="val 10000"/>
          </a:avLst>
        </a:prstGeom>
        <a:solidFill>
          <a:srgbClr val="499C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Prohibition of torture</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6823" y="651954"/>
        <a:ext cx="2774993" cy="1782953"/>
      </dsp:txXfrm>
    </dsp:sp>
    <dsp:sp modelId="{78B886A9-43AD-4102-B639-0C4D2BB9DA4D}">
      <dsp:nvSpPr>
        <dsp:cNvPr id="0" name=""/>
        <dsp:cNvSpPr/>
      </dsp:nvSpPr>
      <dsp:spPr>
        <a:xfrm>
          <a:off x="3175879" y="1185575"/>
          <a:ext cx="611817" cy="715711"/>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IE" sz="3100" kern="1200" dirty="0">
            <a:latin typeface="Tahoma" panose="020B0604030504040204" pitchFamily="34" charset="0"/>
            <a:ea typeface="Tahoma" panose="020B0604030504040204" pitchFamily="34" charset="0"/>
            <a:cs typeface="Tahoma" panose="020B0604030504040204" pitchFamily="34" charset="0"/>
          </a:endParaRPr>
        </a:p>
      </dsp:txBody>
      <dsp:txXfrm>
        <a:off x="3175879" y="1328717"/>
        <a:ext cx="428272" cy="429427"/>
      </dsp:txXfrm>
    </dsp:sp>
    <dsp:sp modelId="{8C826D81-4823-4E0C-BD91-437820D0C29D}">
      <dsp:nvSpPr>
        <dsp:cNvPr id="0" name=""/>
        <dsp:cNvSpPr/>
      </dsp:nvSpPr>
      <dsp:spPr>
        <a:xfrm>
          <a:off x="4041659" y="596484"/>
          <a:ext cx="2885933" cy="1893893"/>
        </a:xfrm>
        <a:prstGeom prst="roundRect">
          <a:avLst>
            <a:gd name="adj" fmla="val 10000"/>
          </a:avLst>
        </a:prstGeom>
        <a:solidFill>
          <a:srgbClr val="499C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3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Articles 15 &amp; 16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40.3 of the Irish Constitution</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4097129" y="651954"/>
        <a:ext cx="2774993" cy="1782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4609" y="759865"/>
          <a:ext cx="2609337" cy="1567132"/>
        </a:xfrm>
        <a:prstGeom prst="roundRect">
          <a:avLst>
            <a:gd name="adj" fmla="val 1000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Right to liberty and security</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0509" y="805765"/>
        <a:ext cx="2517537" cy="1475332"/>
      </dsp:txXfrm>
    </dsp:sp>
    <dsp:sp modelId="{78B886A9-43AD-4102-B639-0C4D2BB9DA4D}">
      <dsp:nvSpPr>
        <dsp:cNvPr id="0" name=""/>
        <dsp:cNvSpPr/>
      </dsp:nvSpPr>
      <dsp:spPr>
        <a:xfrm>
          <a:off x="2874880" y="1219873"/>
          <a:ext cx="553179" cy="64711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IE" sz="2800" kern="1200" dirty="0">
            <a:latin typeface="Tahoma" panose="020B0604030504040204" pitchFamily="34" charset="0"/>
            <a:ea typeface="Tahoma" panose="020B0604030504040204" pitchFamily="34" charset="0"/>
            <a:cs typeface="Tahoma" panose="020B0604030504040204" pitchFamily="34" charset="0"/>
          </a:endParaRPr>
        </a:p>
      </dsp:txBody>
      <dsp:txXfrm>
        <a:off x="2874880" y="1349296"/>
        <a:ext cx="387225" cy="388269"/>
      </dsp:txXfrm>
    </dsp:sp>
    <dsp:sp modelId="{8C826D81-4823-4E0C-BD91-437820D0C29D}">
      <dsp:nvSpPr>
        <dsp:cNvPr id="0" name=""/>
        <dsp:cNvSpPr/>
      </dsp:nvSpPr>
      <dsp:spPr>
        <a:xfrm>
          <a:off x="3657681" y="759865"/>
          <a:ext cx="3266655" cy="1567132"/>
        </a:xfrm>
        <a:prstGeom prst="roundRect">
          <a:avLst>
            <a:gd name="adj" fmla="val 1000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5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14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40.4.1º of the Irish Constitution</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3703581" y="805765"/>
        <a:ext cx="3174855" cy="14753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1353" y="677651"/>
          <a:ext cx="2885933" cy="1731559"/>
        </a:xfrm>
        <a:prstGeom prst="roundRect">
          <a:avLst>
            <a:gd name="adj" fmla="val 10000"/>
          </a:avLst>
        </a:prstGeom>
        <a:solidFill>
          <a:srgbClr val="B3A2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Right to a fair trial and access to justice</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2069" y="728367"/>
        <a:ext cx="2784501" cy="1630127"/>
      </dsp:txXfrm>
    </dsp:sp>
    <dsp:sp modelId="{78B886A9-43AD-4102-B639-0C4D2BB9DA4D}">
      <dsp:nvSpPr>
        <dsp:cNvPr id="0" name=""/>
        <dsp:cNvSpPr/>
      </dsp:nvSpPr>
      <dsp:spPr>
        <a:xfrm>
          <a:off x="3175879" y="1185575"/>
          <a:ext cx="611817" cy="715711"/>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IE" sz="3100" kern="1200" dirty="0">
            <a:latin typeface="Tahoma" panose="020B0604030504040204" pitchFamily="34" charset="0"/>
            <a:ea typeface="Tahoma" panose="020B0604030504040204" pitchFamily="34" charset="0"/>
            <a:cs typeface="Tahoma" panose="020B0604030504040204" pitchFamily="34" charset="0"/>
          </a:endParaRPr>
        </a:p>
      </dsp:txBody>
      <dsp:txXfrm>
        <a:off x="3175879" y="1328717"/>
        <a:ext cx="428272" cy="429427"/>
      </dsp:txXfrm>
    </dsp:sp>
    <dsp:sp modelId="{8C826D81-4823-4E0C-BD91-437820D0C29D}">
      <dsp:nvSpPr>
        <dsp:cNvPr id="0" name=""/>
        <dsp:cNvSpPr/>
      </dsp:nvSpPr>
      <dsp:spPr>
        <a:xfrm>
          <a:off x="4041659" y="677651"/>
          <a:ext cx="2885933" cy="1731559"/>
        </a:xfrm>
        <a:prstGeom prst="roundRect">
          <a:avLst>
            <a:gd name="adj" fmla="val 10000"/>
          </a:avLst>
        </a:prstGeom>
        <a:solidFill>
          <a:srgbClr val="B3A2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6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13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38.1 of the Irish Constitution</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4092375" y="728367"/>
        <a:ext cx="2784501" cy="16301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1353" y="596484"/>
          <a:ext cx="2885933" cy="1893893"/>
        </a:xfrm>
        <a:prstGeom prst="roundRect">
          <a:avLst>
            <a:gd name="adj" fmla="val 1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Right to respect for private and family life</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6823" y="651954"/>
        <a:ext cx="2774993" cy="1782953"/>
      </dsp:txXfrm>
    </dsp:sp>
    <dsp:sp modelId="{78B886A9-43AD-4102-B639-0C4D2BB9DA4D}">
      <dsp:nvSpPr>
        <dsp:cNvPr id="0" name=""/>
        <dsp:cNvSpPr/>
      </dsp:nvSpPr>
      <dsp:spPr>
        <a:xfrm>
          <a:off x="3175879" y="1185575"/>
          <a:ext cx="611817" cy="715711"/>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IE" sz="3100" kern="1200" dirty="0">
            <a:latin typeface="Tahoma" panose="020B0604030504040204" pitchFamily="34" charset="0"/>
            <a:ea typeface="Tahoma" panose="020B0604030504040204" pitchFamily="34" charset="0"/>
            <a:cs typeface="Tahoma" panose="020B0604030504040204" pitchFamily="34" charset="0"/>
          </a:endParaRPr>
        </a:p>
      </dsp:txBody>
      <dsp:txXfrm>
        <a:off x="3175879" y="1328717"/>
        <a:ext cx="428272" cy="429427"/>
      </dsp:txXfrm>
    </dsp:sp>
    <dsp:sp modelId="{8C826D81-4823-4E0C-BD91-437820D0C29D}">
      <dsp:nvSpPr>
        <dsp:cNvPr id="0" name=""/>
        <dsp:cNvSpPr/>
      </dsp:nvSpPr>
      <dsp:spPr>
        <a:xfrm>
          <a:off x="4041659" y="596484"/>
          <a:ext cx="2885933" cy="1893893"/>
        </a:xfrm>
        <a:prstGeom prst="roundRect">
          <a:avLst>
            <a:gd name="adj" fmla="val 1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8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Articles 19, 22 &amp; 23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40.3 of the Irish Constitution</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4097129" y="651954"/>
        <a:ext cx="2774993" cy="17829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F416-7CF3-41A6-88EE-9CA5A035C8E3}">
      <dsp:nvSpPr>
        <dsp:cNvPr id="0" name=""/>
        <dsp:cNvSpPr/>
      </dsp:nvSpPr>
      <dsp:spPr>
        <a:xfrm>
          <a:off x="0" y="482587"/>
          <a:ext cx="2946574" cy="1881336"/>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pPr>
          <a:endParaRPr lang="en-IE" sz="2000" b="1" kern="1200" dirty="0" smtClean="0">
            <a:latin typeface="Tahoma" panose="020B0604030504040204" pitchFamily="34" charset="0"/>
            <a:ea typeface="Tahoma" panose="020B0604030504040204" pitchFamily="34" charset="0"/>
            <a:cs typeface="Tahoma" panose="020B0604030504040204" pitchFamily="34" charset="0"/>
          </a:endParaRPr>
        </a:p>
        <a:p>
          <a:pPr marL="0"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Freedom of thought, conscience and religion </a:t>
          </a:r>
        </a:p>
        <a:p>
          <a:pPr lvl="0" algn="ctr" defTabSz="889000">
            <a:lnSpc>
              <a:spcPct val="90000"/>
            </a:lnSpc>
            <a:spcBef>
              <a:spcPct val="0"/>
            </a:spcBef>
            <a:spcAft>
              <a:spcPct val="35000"/>
            </a:spcAft>
          </a:pPr>
          <a:r>
            <a:rPr lang="en-IE" sz="2000" b="1" kern="1200" dirty="0" smtClean="0">
              <a:latin typeface="Tahoma" panose="020B0604030504040204" pitchFamily="34" charset="0"/>
              <a:ea typeface="Tahoma" panose="020B0604030504040204" pitchFamily="34" charset="0"/>
              <a:cs typeface="Tahoma" panose="020B0604030504040204" pitchFamily="34" charset="0"/>
            </a:rPr>
            <a:t> </a:t>
          </a:r>
          <a:endParaRPr lang="en-IE" sz="2000" b="1" kern="1200" dirty="0">
            <a:latin typeface="Tahoma" panose="020B0604030504040204" pitchFamily="34" charset="0"/>
            <a:ea typeface="Tahoma" panose="020B0604030504040204" pitchFamily="34" charset="0"/>
            <a:cs typeface="Tahoma" panose="020B0604030504040204" pitchFamily="34" charset="0"/>
          </a:endParaRPr>
        </a:p>
      </dsp:txBody>
      <dsp:txXfrm>
        <a:off x="55102" y="537689"/>
        <a:ext cx="2836370" cy="1771132"/>
      </dsp:txXfrm>
    </dsp:sp>
    <dsp:sp modelId="{78B886A9-43AD-4102-B639-0C4D2BB9DA4D}">
      <dsp:nvSpPr>
        <dsp:cNvPr id="0" name=""/>
        <dsp:cNvSpPr/>
      </dsp:nvSpPr>
      <dsp:spPr>
        <a:xfrm rot="20015">
          <a:off x="3235010" y="1079664"/>
          <a:ext cx="611504" cy="711255"/>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IE" sz="3000" kern="1200" dirty="0">
            <a:latin typeface="Tahoma" panose="020B0604030504040204" pitchFamily="34" charset="0"/>
            <a:ea typeface="Tahoma" panose="020B0604030504040204" pitchFamily="34" charset="0"/>
            <a:cs typeface="Tahoma" panose="020B0604030504040204" pitchFamily="34" charset="0"/>
          </a:endParaRPr>
        </a:p>
      </dsp:txBody>
      <dsp:txXfrm>
        <a:off x="3235012" y="1221381"/>
        <a:ext cx="428053" cy="426753"/>
      </dsp:txXfrm>
    </dsp:sp>
    <dsp:sp modelId="{8C826D81-4823-4E0C-BD91-437820D0C29D}">
      <dsp:nvSpPr>
        <dsp:cNvPr id="0" name=""/>
        <dsp:cNvSpPr/>
      </dsp:nvSpPr>
      <dsp:spPr>
        <a:xfrm>
          <a:off x="4100336" y="487952"/>
          <a:ext cx="3186996" cy="1919750"/>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9 of ECHR</a:t>
          </a:r>
        </a:p>
        <a:p>
          <a:pPr lvl="0" algn="l" defTabSz="889000">
            <a:lnSpc>
              <a:spcPct val="90000"/>
            </a:lnSpc>
            <a:spcBef>
              <a:spcPct val="0"/>
            </a:spcBef>
            <a:spcAft>
              <a:spcPct val="35000"/>
            </a:spcAft>
          </a:pPr>
          <a:r>
            <a:rPr lang="en-IE" sz="2000" kern="1200" dirty="0" smtClean="0">
              <a:latin typeface="Tahoma" panose="020B0604030504040204" pitchFamily="34" charset="0"/>
              <a:ea typeface="Tahoma" panose="020B0604030504040204" pitchFamily="34" charset="0"/>
              <a:cs typeface="Tahoma" panose="020B0604030504040204" pitchFamily="34" charset="0"/>
            </a:rPr>
            <a:t>Article 3 of UNCRPD</a:t>
          </a:r>
        </a:p>
        <a:p>
          <a:pPr lvl="0" algn="l"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Article 44.2.1º of the Irish Constitution </a:t>
          </a:r>
          <a:endParaRPr lang="en-IE" sz="2000" kern="1200" dirty="0">
            <a:latin typeface="Tahoma" panose="020B0604030504040204" pitchFamily="34" charset="0"/>
            <a:ea typeface="Tahoma" panose="020B0604030504040204" pitchFamily="34" charset="0"/>
            <a:cs typeface="Tahoma" panose="020B0604030504040204" pitchFamily="34" charset="0"/>
          </a:endParaRPr>
        </a:p>
      </dsp:txBody>
      <dsp:txXfrm>
        <a:off x="4156564" y="544180"/>
        <a:ext cx="3074540" cy="180729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690A8CF2-080C-43A6-B258-949617750FAA}" type="datetimeFigureOut">
              <a:rPr lang="en-IE" smtClean="0"/>
              <a:t>16/04/2025</a:t>
            </a:fld>
            <a:endParaRPr lang="en-IE"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D7B5224-44C6-491E-8C28-3806B84E18B3}" type="slidenum">
              <a:rPr lang="en-IE" smtClean="0"/>
              <a:t>‹#›</a:t>
            </a:fld>
            <a:endParaRPr lang="en-IE" dirty="0"/>
          </a:p>
        </p:txBody>
      </p:sp>
    </p:spTree>
    <p:extLst>
      <p:ext uri="{BB962C8B-B14F-4D97-AF65-F5344CB8AC3E}">
        <p14:creationId xmlns:p14="http://schemas.microsoft.com/office/powerpoint/2010/main" val="2338391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978131" y="0"/>
            <a:ext cx="3043344" cy="465455"/>
          </a:xfrm>
          <a:prstGeom prst="rect">
            <a:avLst/>
          </a:prstGeom>
        </p:spPr>
        <p:txBody>
          <a:bodyPr vert="horz" lIns="91440" tIns="45720" rIns="91440" bIns="45720" rtlCol="0"/>
          <a:lstStyle>
            <a:lvl1pPr algn="r">
              <a:defRPr sz="1200"/>
            </a:lvl1pPr>
          </a:lstStyle>
          <a:p>
            <a:fld id="{F12E8412-ED2B-45FE-BD0F-A022D35D23EF}" type="datetimeFigureOut">
              <a:rPr lang="en-IE" smtClean="0"/>
              <a:t>16/04/2025</a:t>
            </a:fld>
            <a:endParaRPr lang="en-IE"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842030"/>
            <a:ext cx="3043344" cy="465455"/>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1440" tIns="45720" rIns="91440" bIns="45720" rtlCol="0" anchor="b"/>
          <a:lstStyle>
            <a:lvl1pPr algn="r">
              <a:defRPr sz="1200"/>
            </a:lvl1pPr>
          </a:lstStyle>
          <a:p>
            <a:fld id="{3B68FE9F-422B-49C7-A59D-F2A124DA8AB0}" type="slidenum">
              <a:rPr lang="en-IE" smtClean="0"/>
              <a:t>‹#›</a:t>
            </a:fld>
            <a:endParaRPr lang="en-IE" dirty="0"/>
          </a:p>
        </p:txBody>
      </p:sp>
    </p:spTree>
    <p:extLst>
      <p:ext uri="{BB962C8B-B14F-4D97-AF65-F5344CB8AC3E}">
        <p14:creationId xmlns:p14="http://schemas.microsoft.com/office/powerpoint/2010/main" val="100669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a:t>
            </a:fld>
            <a:endParaRPr lang="en-IE" dirty="0"/>
          </a:p>
        </p:txBody>
      </p:sp>
    </p:spTree>
    <p:extLst>
      <p:ext uri="{BB962C8B-B14F-4D97-AF65-F5344CB8AC3E}">
        <p14:creationId xmlns:p14="http://schemas.microsoft.com/office/powerpoint/2010/main" val="72025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60D1D5-3056-43D1-8E55-981F8D64B333}" type="slidenum">
              <a:rPr lang="en-IE" smtClean="0"/>
              <a:pPr/>
              <a:t>10</a:t>
            </a:fld>
            <a:endParaRPr lang="en-IE" dirty="0"/>
          </a:p>
        </p:txBody>
      </p:sp>
    </p:spTree>
    <p:extLst>
      <p:ext uri="{BB962C8B-B14F-4D97-AF65-F5344CB8AC3E}">
        <p14:creationId xmlns:p14="http://schemas.microsoft.com/office/powerpoint/2010/main" val="28996529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questions</a:t>
            </a:r>
            <a:r>
              <a:rPr lang="en-US" baseline="0" dirty="0" smtClean="0"/>
              <a:t> will support self-reflection by students and staff.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students to think about their own work placement experiences and apply the questions to situations that they may have participated in or may have observed while on their placements.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staff to use these questions to reflect on their practice and identify areas for improvement in relation to a human rights-based approach to their day-to-day work.</a:t>
            </a: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100</a:t>
            </a:fld>
            <a:endParaRPr lang="en-IE" dirty="0"/>
          </a:p>
        </p:txBody>
      </p:sp>
    </p:spTree>
    <p:extLst>
      <p:ext uri="{BB962C8B-B14F-4D97-AF65-F5344CB8AC3E}">
        <p14:creationId xmlns:p14="http://schemas.microsoft.com/office/powerpoint/2010/main" val="10268296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101</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Dignity is central to the idea of human rights and all human rights are connected to human dignity.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When human dignity is upheld in health and social care settings, it supports people using services to feel safe and improves their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It also improves working relationships and can result in positive outcomes for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Lack of dignity is a common theme in examples of abuse and neglect in health and social care settings, including malnutrition and dehydration; physical, psychological or sexual abuse; ignoring calls for help; unchanged bed sheets; not feeding people properly; pressure ulcers; poor personal care; being made to wear incontinence wear when unnecessary; restrictive practices; and bullying, patronising and condescending attitudes.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A lack of dignity can result in feelings of insecurity, guilt, shame, worthlessness, anger, frustration, lack of confidence, inadequacy and reduced motivation. It can also result in reduced quality of care and support and decreased satisfaction among staff. </a:t>
            </a:r>
          </a:p>
          <a:p>
            <a:pPr lvl="0"/>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102</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Meeting basic needs</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people using the service have their basic needs met, for example food, clothing, personal care (including assisting with oral and dental care), and</a:t>
            </a:r>
            <a:r>
              <a:rPr lang="en-IE" sz="1200" kern="1200" baseline="0" dirty="0" smtClean="0">
                <a:solidFill>
                  <a:schemeClr val="tx1"/>
                </a:solidFill>
                <a:effectLst/>
                <a:latin typeface="+mn-lt"/>
                <a:ea typeface="+mn-ea"/>
                <a:cs typeface="+mn-cs"/>
              </a:rPr>
              <a:t> that they</a:t>
            </a:r>
            <a:r>
              <a:rPr lang="en-IE" sz="1200" kern="1200" dirty="0" smtClean="0">
                <a:solidFill>
                  <a:schemeClr val="tx1"/>
                </a:solidFill>
                <a:effectLst/>
                <a:latin typeface="+mn-lt"/>
                <a:ea typeface="+mn-ea"/>
                <a:cs typeface="+mn-cs"/>
              </a:rPr>
              <a:t> feel safe, comfortable, valued and respected.</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they have access to appropriate food and hydration so that they do not suffer from malnutrition or dehydration. Ensure that food and drink is always within a person’s reach and offer assistance if support is required to eat or drink.</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people are not neglected or treated in any way that is likely to cause harm. For example, make sure that no one is left in a soiled state.</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103</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Maintaining privacy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to respect the privacy of people when supporting them to undress, bathe and dress.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Discuss a person’s health and care in a private setting or, in a situation where there is no private space available, make all efforts to ensure their privacy, for example lower your voice or move closer to the person so as not to be overheard by others.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to properly cover a person during a physical examination or when you are assisting them with their intimate care.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Avoid rushing a task so</a:t>
            </a:r>
            <a:r>
              <a:rPr lang="en-IE" sz="1200" kern="1200" baseline="0" dirty="0" smtClean="0">
                <a:solidFill>
                  <a:schemeClr val="tx1"/>
                </a:solidFill>
                <a:effectLst/>
                <a:latin typeface="+mn-lt"/>
                <a:ea typeface="+mn-ea"/>
                <a:cs typeface="+mn-cs"/>
              </a:rPr>
              <a:t> as not to</a:t>
            </a:r>
            <a:r>
              <a:rPr lang="en-IE" sz="1200" kern="1200" dirty="0" smtClean="0">
                <a:solidFill>
                  <a:schemeClr val="tx1"/>
                </a:solidFill>
                <a:effectLst/>
                <a:latin typeface="+mn-lt"/>
                <a:ea typeface="+mn-ea"/>
                <a:cs typeface="+mn-cs"/>
              </a:rPr>
              <a:t> impact their privacy and dignity.</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104</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Communicating sensitively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Address and refer to people who use the service by their preferred name and gender pronoun.</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Communicate with people in a way that acknowledges and respects their individuality, dignity and personal identity. If a person is unable to communicate verbally,</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work with the person and with others who know them, as well as with other team members, to understand the best way to communicate with them. Strive to make sure that they understand</a:t>
            </a:r>
            <a:r>
              <a:rPr lang="en-IE" sz="1200" kern="1200" baseline="0" dirty="0" smtClean="0">
                <a:solidFill>
                  <a:schemeClr val="tx1"/>
                </a:solidFill>
                <a:effectLst/>
                <a:latin typeface="+mn-lt"/>
                <a:ea typeface="+mn-ea"/>
                <a:cs typeface="+mn-cs"/>
              </a:rPr>
              <a:t> you</a:t>
            </a:r>
            <a:r>
              <a:rPr lang="en-IE" sz="1200" kern="1200" dirty="0" smtClean="0">
                <a:solidFill>
                  <a:schemeClr val="tx1"/>
                </a:solidFill>
                <a:effectLst/>
                <a:latin typeface="+mn-lt"/>
                <a:ea typeface="+mn-ea"/>
                <a:cs typeface="+mn-cs"/>
              </a:rPr>
              <a:t> and that</a:t>
            </a:r>
            <a:r>
              <a:rPr lang="en-IE" sz="1200" kern="1200" baseline="0" dirty="0" smtClean="0">
                <a:solidFill>
                  <a:schemeClr val="tx1"/>
                </a:solidFill>
                <a:effectLst/>
                <a:latin typeface="+mn-lt"/>
                <a:ea typeface="+mn-ea"/>
                <a:cs typeface="+mn-cs"/>
              </a:rPr>
              <a:t> you</a:t>
            </a:r>
            <a:r>
              <a:rPr lang="en-IE" sz="1200" kern="1200" dirty="0" smtClean="0">
                <a:solidFill>
                  <a:schemeClr val="tx1"/>
                </a:solidFill>
                <a:effectLst/>
                <a:latin typeface="+mn-lt"/>
                <a:ea typeface="+mn-ea"/>
                <a:cs typeface="+mn-cs"/>
              </a:rPr>
              <a:t> understand them.</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Take care not to patronise or be condescending towards a person regardless of their age or any other status.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a person’s dignity is maintained at all times even if they are unconscious, and unable to communicate.</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105</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a person’s preferred lifestyle</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Always enquire about a person’s preferred lifestyle, including routines, pets, personal care, clothing preferences, religious and cultural preferences, and facilitate their lifestyle as much as possible. This can be something as simple as providing preferred options during meal times.  Where a person’s preferred lifestyle is not easily known, consult with others who know them to ascertain their past and present preferences.</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106</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Minimising restrictive practices</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a person is supported to move around freely. For example, ensure that a person is not confined to a bed or chair when this is unnecessary.</a:t>
            </a:r>
          </a:p>
          <a:p>
            <a:r>
              <a:rPr lang="en-IE" sz="1200" b="1"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107</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108</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109</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11200"/>
            <a:ext cx="4654550" cy="3490913"/>
          </a:xfrm>
        </p:spPr>
      </p:sp>
      <p:sp>
        <p:nvSpPr>
          <p:cNvPr id="3" name="Notes Placeholder 2"/>
          <p:cNvSpPr>
            <a:spLocks noGrp="1"/>
          </p:cNvSpPr>
          <p:nvPr>
            <p:ph type="body" idx="1"/>
          </p:nvPr>
        </p:nvSpPr>
        <p:spPr/>
        <p:txBody>
          <a:bodyPr/>
          <a:lstStyle/>
          <a:p>
            <a:pPr lvl="0"/>
            <a:r>
              <a:rPr lang="en-US" sz="1200" dirty="0" smtClean="0">
                <a:solidFill>
                  <a:schemeClr val="tx1"/>
                </a:solidFill>
                <a:latin typeface="+mn-lt"/>
              </a:rPr>
              <a:t>Section</a:t>
            </a:r>
            <a:r>
              <a:rPr lang="en-US" sz="1200" baseline="0" dirty="0" smtClean="0">
                <a:solidFill>
                  <a:schemeClr val="tx1"/>
                </a:solidFill>
                <a:latin typeface="+mn-lt"/>
              </a:rPr>
              <a:t> 7 of the Health Act 2007 outlines HIQA’s role in promoting safety and quality in the provision of health and social services for the benefit of the health and welfare of the public.</a:t>
            </a:r>
          </a:p>
          <a:p>
            <a:pPr lvl="0"/>
            <a:endParaRPr lang="en-US" sz="1200" baseline="0" dirty="0" smtClean="0">
              <a:solidFill>
                <a:schemeClr val="tx1"/>
              </a:solidFill>
              <a:latin typeface="+mn-lt"/>
            </a:endParaRPr>
          </a:p>
          <a:p>
            <a:pPr lvl="0"/>
            <a:r>
              <a:rPr lang="en-US" sz="1200" baseline="0" dirty="0" smtClean="0">
                <a:solidFill>
                  <a:schemeClr val="tx1"/>
                </a:solidFill>
                <a:latin typeface="+mn-lt"/>
              </a:rPr>
              <a:t>Among its many functions, HIQA has a statutory responsibility for developing national standards for health and social care services in Ireland. The national standards developed by HIQA aim to help drive improvements in the quality and safety of health and social care services. </a:t>
            </a:r>
          </a:p>
          <a:p>
            <a:pPr lvl="0"/>
            <a:endParaRPr lang="en-US" sz="1200" baseline="0" dirty="0" smtClean="0">
              <a:solidFill>
                <a:schemeClr val="tx1"/>
              </a:solidFill>
              <a:latin typeface="+mn-lt"/>
            </a:endParaRPr>
          </a:p>
          <a:p>
            <a:pPr lvl="0"/>
            <a:r>
              <a:rPr lang="en-US" sz="1200" baseline="0" dirty="0" smtClean="0">
                <a:solidFill>
                  <a:schemeClr val="tx1"/>
                </a:solidFill>
                <a:latin typeface="+mn-lt"/>
              </a:rPr>
              <a:t>National standards help the people who provide services and people who use services to understand what a high-quality, safe service looks like. </a:t>
            </a:r>
            <a:endParaRPr lang="en-US" sz="120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a:t>
            </a:fld>
            <a:endParaRPr lang="en-IE" dirty="0"/>
          </a:p>
        </p:txBody>
      </p:sp>
    </p:spTree>
    <p:extLst>
      <p:ext uri="{BB962C8B-B14F-4D97-AF65-F5344CB8AC3E}">
        <p14:creationId xmlns:p14="http://schemas.microsoft.com/office/powerpoint/2010/main" val="4924825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staff to use these questions to reflect on their practice and identify areas for improvement in relation to a human rights-based approach to their day-to-day work.</a:t>
            </a: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110</a:t>
            </a:fld>
            <a:endParaRPr lang="en-IE" dirty="0"/>
          </a:p>
        </p:txBody>
      </p:sp>
    </p:spTree>
    <p:extLst>
      <p:ext uri="{BB962C8B-B14F-4D97-AF65-F5344CB8AC3E}">
        <p14:creationId xmlns:p14="http://schemas.microsoft.com/office/powerpoint/2010/main" val="90175026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111</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In a health and social care setting, people may require different levels of support to assert their autonomy and make their own decisions. This means staff have a key role in this process. The ability to be autonomous, and make decisions, can and must be supported and developed. Respecting and supporting autonomy is important in health and social care as it is a fundamental aspect of person-centred care and support.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Respecting a person’s autonomy in health and social care involves meaningful communication. It is important to recognise that it can also involve negotiation and compromise when a person’s will and preferences impact on the rights, care and safety of others. A person’s autonomy may also be impacted when there is a legal basis for it not to be upheld.</a:t>
            </a:r>
          </a:p>
          <a:p>
            <a:pPr lvl="0"/>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112</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Seeking consent</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you communicate clearly and effectively with the person using the service. Use language or other means of communication that they can understand and do not use medical or social care jargon. Always support the person in their decision-making process in relation to their care and support.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the person is provided with adequate and relevant information about their care and support options, including the advantages and disadvantages of each option, to ensure they can make a fully-informed decision.</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113</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Understanding and respecting a person’s will and preferences</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you understand and regularly review the will and preferences of a person to ensure that you can promote and support their autonomy when assisting in or supporting their decision-making process.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In order to make sure a person’s autonomy is upheld, support their choice in relation to care and support, regardless of whether or not you believe it is the right decision. Understand</a:t>
            </a:r>
            <a:r>
              <a:rPr lang="en-IE" sz="1200" kern="1200" baseline="0" dirty="0" smtClean="0">
                <a:solidFill>
                  <a:schemeClr val="tx1"/>
                </a:solidFill>
                <a:effectLst/>
                <a:latin typeface="+mn-lt"/>
                <a:ea typeface="+mn-ea"/>
                <a:cs typeface="+mn-cs"/>
              </a:rPr>
              <a:t> that</a:t>
            </a:r>
            <a:r>
              <a:rPr lang="en-IE" sz="1200" kern="1200" dirty="0" smtClean="0">
                <a:solidFill>
                  <a:schemeClr val="tx1"/>
                </a:solidFill>
                <a:effectLst/>
                <a:latin typeface="+mn-lt"/>
                <a:ea typeface="+mn-ea"/>
                <a:cs typeface="+mn-cs"/>
              </a:rPr>
              <a:t> a person has a right to make a decision that appears to you to be unwise.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Ask for advice or support if you observe or are concerned about undue influence on a person’s decision-making.</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114</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decision-making</a:t>
            </a:r>
            <a:r>
              <a:rPr lang="en-IE" sz="1200" b="1" kern="1200" baseline="0" dirty="0" smtClean="0">
                <a:solidFill>
                  <a:schemeClr val="tx1"/>
                </a:solidFill>
                <a:effectLst/>
                <a:latin typeface="+mn-lt"/>
                <a:ea typeface="+mn-ea"/>
                <a:cs typeface="+mn-cs"/>
              </a:rPr>
              <a:t> </a:t>
            </a:r>
            <a:r>
              <a:rPr lang="en-IE" sz="1200" b="1" kern="1200" dirty="0" smtClean="0">
                <a:solidFill>
                  <a:schemeClr val="tx1"/>
                </a:solidFill>
                <a:effectLst/>
                <a:latin typeface="+mn-lt"/>
                <a:ea typeface="+mn-ea"/>
                <a:cs typeface="+mn-cs"/>
              </a:rPr>
              <a:t>capacity and responding accordingly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Always presume a person has capacity and work to fully support them to make a decision for themselves.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you cannot presume that a person lacks capacity in relation to a certain matter or decision on the basis that the decision they make seems unwise to you.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If a person has been assessed as lacking capacity under the Assisted Decision-Making (Capacity)</a:t>
            </a:r>
            <a:r>
              <a:rPr lang="en-IE" sz="1200" kern="1200" baseline="0" dirty="0" smtClean="0">
                <a:solidFill>
                  <a:schemeClr val="tx1"/>
                </a:solidFill>
                <a:effectLst/>
                <a:latin typeface="+mn-lt"/>
                <a:ea typeface="+mn-ea"/>
                <a:cs typeface="+mn-cs"/>
              </a:rPr>
              <a:t> 2015 in relation to a certain matter or decision </a:t>
            </a:r>
            <a:r>
              <a:rPr lang="en-IE" sz="1200" kern="1200" dirty="0" smtClean="0">
                <a:solidFill>
                  <a:schemeClr val="tx1"/>
                </a:solidFill>
                <a:effectLst/>
                <a:latin typeface="+mn-lt"/>
                <a:ea typeface="+mn-ea"/>
                <a:cs typeface="+mn-cs"/>
              </a:rPr>
              <a:t>and if an intervention is urgent and it is unlikely that the person will recover capacity to make a decision in the short-term, ensure that any action taken is proportionate to the seriousness of the issue at hand and minimises any restrictions to their human rights. In addition, you</a:t>
            </a:r>
            <a:r>
              <a:rPr lang="en-IE" sz="1200" kern="1200" baseline="0" dirty="0" smtClean="0">
                <a:solidFill>
                  <a:schemeClr val="tx1"/>
                </a:solidFill>
                <a:effectLst/>
                <a:latin typeface="+mn-lt"/>
                <a:ea typeface="+mn-ea"/>
                <a:cs typeface="+mn-cs"/>
              </a:rPr>
              <a:t> should</a:t>
            </a:r>
            <a:r>
              <a:rPr lang="en-IE" sz="1200" kern="1200" dirty="0" smtClean="0">
                <a:solidFill>
                  <a:schemeClr val="tx1"/>
                </a:solidFill>
                <a:effectLst/>
                <a:latin typeface="+mn-lt"/>
                <a:ea typeface="+mn-ea"/>
                <a:cs typeface="+mn-cs"/>
              </a:rPr>
              <a:t> make every effort possible to ensure that their past and present will and</a:t>
            </a:r>
            <a:r>
              <a:rPr lang="en-IE" sz="1200" i="1" kern="120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preferences have been determined. This includes considering the views of any person named by the person themselves, whether a family member, a friend, or independent advocate, and consider any written documentation or any other record (such as an advance healthcare directive) and ensure that any decision made takes these into account. </a:t>
            </a:r>
          </a:p>
          <a:p>
            <a:pPr marL="628650" lvl="1" indent="-171450">
              <a:buFont typeface="Wingdings" panose="05000000000000000000" pitchFamily="2" charset="2"/>
              <a:buChar char="§"/>
            </a:pPr>
            <a:r>
              <a:rPr lang="en-IE" sz="1200" b="1" kern="1200" dirty="0" smtClean="0">
                <a:solidFill>
                  <a:schemeClr val="tx1"/>
                </a:solidFill>
                <a:effectLst/>
                <a:latin typeface="+mn-lt"/>
                <a:ea typeface="+mn-ea"/>
                <a:cs typeface="+mn-cs"/>
              </a:rPr>
              <a:t>In</a:t>
            </a:r>
            <a:r>
              <a:rPr lang="en-IE" sz="1200" b="1" kern="1200" baseline="0" dirty="0" smtClean="0">
                <a:solidFill>
                  <a:schemeClr val="tx1"/>
                </a:solidFill>
                <a:effectLst/>
                <a:latin typeface="+mn-lt"/>
                <a:ea typeface="+mn-ea"/>
                <a:cs typeface="+mn-cs"/>
              </a:rPr>
              <a:t> addition, t</a:t>
            </a:r>
            <a:r>
              <a:rPr lang="en-IE" sz="1200" b="1" kern="1200" dirty="0" smtClean="0">
                <a:solidFill>
                  <a:schemeClr val="tx1"/>
                </a:solidFill>
                <a:effectLst/>
                <a:latin typeface="+mn-lt"/>
                <a:ea typeface="+mn-ea"/>
                <a:cs typeface="+mn-cs"/>
              </a:rPr>
              <a:t>he Decision Support Service should</a:t>
            </a:r>
            <a:r>
              <a:rPr lang="en-IE" sz="1200" b="1" kern="1200" baseline="0" dirty="0" smtClean="0">
                <a:solidFill>
                  <a:schemeClr val="tx1"/>
                </a:solidFill>
                <a:effectLst/>
                <a:latin typeface="+mn-lt"/>
                <a:ea typeface="+mn-ea"/>
                <a:cs typeface="+mn-cs"/>
              </a:rPr>
              <a:t> be contacted.  This service</a:t>
            </a:r>
            <a:r>
              <a:rPr lang="en-IE" sz="1200" b="1" kern="1200" dirty="0" smtClean="0">
                <a:solidFill>
                  <a:schemeClr val="tx1"/>
                </a:solidFill>
                <a:effectLst/>
                <a:latin typeface="+mn-lt"/>
                <a:ea typeface="+mn-ea"/>
                <a:cs typeface="+mn-cs"/>
              </a:rPr>
              <a:t> was established under the Assisted Decision-Making (Capacity)</a:t>
            </a:r>
            <a:r>
              <a:rPr lang="en-IE" sz="1200" b="1" kern="1200" baseline="0" dirty="0" smtClean="0">
                <a:solidFill>
                  <a:schemeClr val="tx1"/>
                </a:solidFill>
                <a:effectLst/>
                <a:latin typeface="+mn-lt"/>
                <a:ea typeface="+mn-ea"/>
                <a:cs typeface="+mn-cs"/>
              </a:rPr>
              <a:t> Act 2015 and provides support for people who face difficulties and need support exercising their decision-making capacity.  The Service, as part of its role, regulates and registers decision support arrangements and supervises the actions of decision supporters.</a:t>
            </a:r>
            <a:endParaRPr lang="en-IE"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capacity is time and issue specific. Although a person might have been assessed as not having capacity to make a decision at a particular moment in time, understand that when it is relevant and possible</a:t>
            </a:r>
            <a:r>
              <a:rPr lang="en-IE" sz="1200" kern="1200" baseline="0" dirty="0" smtClean="0">
                <a:solidFill>
                  <a:schemeClr val="tx1"/>
                </a:solidFill>
                <a:effectLst/>
                <a:latin typeface="+mn-lt"/>
                <a:ea typeface="+mn-ea"/>
                <a:cs typeface="+mn-cs"/>
              </a:rPr>
              <a:t> for you</a:t>
            </a:r>
            <a:r>
              <a:rPr lang="en-IE" sz="1200" kern="1200" dirty="0" smtClean="0">
                <a:solidFill>
                  <a:schemeClr val="tx1"/>
                </a:solidFill>
                <a:effectLst/>
                <a:latin typeface="+mn-lt"/>
                <a:ea typeface="+mn-ea"/>
                <a:cs typeface="+mn-cs"/>
              </a:rPr>
              <a:t> to do so, you should make sure that their capacity is reviewed and that changes are made accordingly.</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where capacity is assessed as limited that the person should be supported to increase capacity to make an informed decision or reduce a restriction through skills development, in line with their preferences.</a:t>
            </a:r>
          </a:p>
        </p:txBody>
      </p:sp>
      <p:sp>
        <p:nvSpPr>
          <p:cNvPr id="4" name="Slide Number Placeholder 3"/>
          <p:cNvSpPr>
            <a:spLocks noGrp="1"/>
          </p:cNvSpPr>
          <p:nvPr>
            <p:ph type="sldNum" sz="quarter" idx="10"/>
          </p:nvPr>
        </p:nvSpPr>
        <p:spPr/>
        <p:txBody>
          <a:bodyPr/>
          <a:lstStyle/>
          <a:p>
            <a:fld id="{3B68FE9F-422B-49C7-A59D-F2A124DA8AB0}" type="slidenum">
              <a:rPr lang="en-IE" smtClean="0"/>
              <a:t>115</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decision-making capacity and responding accordingly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Always presume a person has capacity and work to fully support them to make a decision for themselves.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you cannot presume that a person lacks capacity in relation to a certain matter or decision on the basis that the decision they make seems unwise to you.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If a person has been assessed as lacking capacity under the Assisted Decision-Making (Capacity) Act 2015 in relation to a certain matter or decision and if an intervention is urgent and it is unlikely that the person will recover capacity to make a decision in the short term, ensure that any action you take is proportionate to the seriousness of the issue at hand and minimises any restrictions to their human rights. In addition, you</a:t>
            </a:r>
            <a:r>
              <a:rPr lang="en-IE" sz="1200" kern="1200" baseline="0" dirty="0" smtClean="0">
                <a:solidFill>
                  <a:schemeClr val="tx1"/>
                </a:solidFill>
                <a:effectLst/>
                <a:latin typeface="+mn-lt"/>
                <a:ea typeface="+mn-ea"/>
                <a:cs typeface="+mn-cs"/>
              </a:rPr>
              <a:t> should</a:t>
            </a:r>
            <a:r>
              <a:rPr lang="en-IE" sz="1200" kern="1200" dirty="0" smtClean="0">
                <a:solidFill>
                  <a:schemeClr val="tx1"/>
                </a:solidFill>
                <a:effectLst/>
                <a:latin typeface="+mn-lt"/>
                <a:ea typeface="+mn-ea"/>
                <a:cs typeface="+mn-cs"/>
              </a:rPr>
              <a:t> make every effort possible to ensure that their past and present will and</a:t>
            </a:r>
            <a:r>
              <a:rPr lang="en-IE" sz="1200" i="1" kern="120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preferences have been determined. This includes considering the views of any person named by the person themselves, whether a family member, a friend, or independent advocate, and consider any written documentation or any other record (such as an advance healthcare directive) and ensure that any decision made takes these into account. </a:t>
            </a:r>
          </a:p>
          <a:p>
            <a:pPr marL="628650" lvl="1" indent="-171450">
              <a:buFont typeface="Wingdings" panose="05000000000000000000" pitchFamily="2" charset="2"/>
              <a:buChar char="§"/>
            </a:pPr>
            <a:r>
              <a:rPr lang="en-IE" sz="1200" b="1" kern="1200" dirty="0" smtClean="0">
                <a:solidFill>
                  <a:schemeClr val="tx1"/>
                </a:solidFill>
                <a:effectLst/>
                <a:latin typeface="+mn-lt"/>
                <a:ea typeface="+mn-ea"/>
                <a:cs typeface="+mn-cs"/>
              </a:rPr>
              <a:t>Liaise</a:t>
            </a:r>
            <a:r>
              <a:rPr lang="en-IE" sz="1200" b="1" kern="1200" baseline="0" dirty="0" smtClean="0">
                <a:solidFill>
                  <a:schemeClr val="tx1"/>
                </a:solidFill>
                <a:effectLst/>
                <a:latin typeface="+mn-lt"/>
                <a:ea typeface="+mn-ea"/>
                <a:cs typeface="+mn-cs"/>
              </a:rPr>
              <a:t> with the</a:t>
            </a:r>
            <a:r>
              <a:rPr lang="en-IE" sz="1200" b="1" kern="1200" dirty="0" smtClean="0">
                <a:solidFill>
                  <a:schemeClr val="tx1"/>
                </a:solidFill>
                <a:effectLst/>
                <a:latin typeface="+mn-lt"/>
                <a:ea typeface="+mn-ea"/>
                <a:cs typeface="+mn-cs"/>
              </a:rPr>
              <a:t> Decision Support Service</a:t>
            </a:r>
            <a:r>
              <a:rPr lang="en-IE" sz="1200" b="1" kern="1200" baseline="0" dirty="0" smtClean="0">
                <a:solidFill>
                  <a:schemeClr val="tx1"/>
                </a:solidFill>
                <a:effectLst/>
                <a:latin typeface="+mn-lt"/>
                <a:ea typeface="+mn-ea"/>
                <a:cs typeface="+mn-cs"/>
              </a:rPr>
              <a:t>.  This service</a:t>
            </a:r>
            <a:r>
              <a:rPr lang="en-IE" sz="1200" b="1" kern="1200" dirty="0" smtClean="0">
                <a:solidFill>
                  <a:schemeClr val="tx1"/>
                </a:solidFill>
                <a:effectLst/>
                <a:latin typeface="+mn-lt"/>
                <a:ea typeface="+mn-ea"/>
                <a:cs typeface="+mn-cs"/>
              </a:rPr>
              <a:t> was established under the Assisted Decision-Making (Capacity)</a:t>
            </a:r>
            <a:r>
              <a:rPr lang="en-IE" sz="1200" b="1" kern="1200" baseline="0" dirty="0" smtClean="0">
                <a:solidFill>
                  <a:schemeClr val="tx1"/>
                </a:solidFill>
                <a:effectLst/>
                <a:latin typeface="+mn-lt"/>
                <a:ea typeface="+mn-ea"/>
                <a:cs typeface="+mn-cs"/>
              </a:rPr>
              <a:t> Act 2015 and provides support for people who face difficulties and need support exercising their decision-making capacity.  The Service, as part of its role, regulates and registers decision support arrangements and supervises the actions of decision supporters.</a:t>
            </a:r>
            <a:endParaRPr lang="en-IE"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capacity is time and issue specific. Although a person might have been assessed as not having capacity to make a decision at a particular moment in time, understand that when it is relevant and possible for you to do so, you should make sure that their capacity is reviewed and that changes are made accordingly.</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where capacity is assessed as limited that the person should be supported to increase capacity to make an informed decision or reduce a restriction through skills development, in line with their preferences.</a:t>
            </a:r>
          </a:p>
          <a:p>
            <a:pPr marL="171450" indent="-171450">
              <a:buFont typeface="Wingdings" panose="05000000000000000000" pitchFamily="2" charset="2"/>
              <a:buChar char="§"/>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116</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Minimising restrictive practices</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Always explore options other than restrictive practices when a person displays behaviour that challenges, or behaviour that is disruptive. Ensure that when a restrictive practice is used, it is proportionate to the behaviour it is being used to restrict; is the least restrictive option; is applied for the shortest possible time; and is subject to a timely review. You</a:t>
            </a:r>
            <a:r>
              <a:rPr lang="en-IE" sz="1200" kern="1200" baseline="0" dirty="0" smtClean="0">
                <a:solidFill>
                  <a:schemeClr val="tx1"/>
                </a:solidFill>
                <a:effectLst/>
                <a:latin typeface="+mn-lt"/>
                <a:ea typeface="+mn-ea"/>
                <a:cs typeface="+mn-cs"/>
              </a:rPr>
              <a:t> should</a:t>
            </a:r>
            <a:r>
              <a:rPr lang="en-IE" sz="1200" kern="1200" dirty="0" smtClean="0">
                <a:solidFill>
                  <a:schemeClr val="tx1"/>
                </a:solidFill>
                <a:effectLst/>
                <a:latin typeface="+mn-lt"/>
                <a:ea typeface="+mn-ea"/>
                <a:cs typeface="+mn-cs"/>
              </a:rPr>
              <a:t> understand that reviews</a:t>
            </a:r>
            <a:r>
              <a:rPr lang="en-IE" sz="1200" kern="1200" baseline="0" dirty="0" smtClean="0">
                <a:solidFill>
                  <a:schemeClr val="tx1"/>
                </a:solidFill>
                <a:effectLst/>
                <a:latin typeface="+mn-lt"/>
                <a:ea typeface="+mn-ea"/>
                <a:cs typeface="+mn-cs"/>
              </a:rPr>
              <a:t> are</a:t>
            </a:r>
            <a:r>
              <a:rPr lang="en-IE" sz="1200" kern="1200" dirty="0" smtClean="0">
                <a:solidFill>
                  <a:schemeClr val="tx1"/>
                </a:solidFill>
                <a:effectLst/>
                <a:latin typeface="+mn-lt"/>
                <a:ea typeface="+mn-ea"/>
                <a:cs typeface="+mn-cs"/>
              </a:rPr>
              <a:t> also an opportunity to trial alternatives that are less restrictive and or for a shorter period of time. </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117</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participation</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Encourage the participation of people in the assessment, planning, delivery and evaluation of their care and support as much as possible and as much as the person wishes. Recognise that a person’s wishes to engage may change over time and where a person chooses not to engage, regularly review their interest to re-engage.</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118</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independent living</a:t>
            </a:r>
            <a:endParaRPr lang="en-IE" sz="1200" kern="1200" dirty="0" smtClean="0">
              <a:solidFill>
                <a:schemeClr val="tx1"/>
              </a:solidFill>
              <a:effectLst/>
              <a:latin typeface="+mn-lt"/>
              <a:ea typeface="+mn-ea"/>
              <a:cs typeface="+mn-cs"/>
            </a:endParaRPr>
          </a:p>
          <a:p>
            <a:pPr marL="685800" lvl="1" indent="-228600">
              <a:buFont typeface="Wingdings" panose="05000000000000000000" pitchFamily="2" charset="2"/>
              <a:buChar char="§"/>
            </a:pPr>
            <a:r>
              <a:rPr lang="en-IE" sz="1200" kern="1200" dirty="0" smtClean="0">
                <a:solidFill>
                  <a:schemeClr val="tx1"/>
                </a:solidFill>
                <a:effectLst/>
                <a:latin typeface="+mn-lt"/>
                <a:ea typeface="+mn-ea"/>
                <a:cs typeface="+mn-cs"/>
              </a:rPr>
              <a:t>Ensure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that you support people as much as possible to maintain or develop their ability to live independently and develop the skills necessary for community living. </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119</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11200"/>
            <a:ext cx="4654550" cy="3490913"/>
          </a:xfrm>
        </p:spPr>
      </p:sp>
      <p:sp>
        <p:nvSpPr>
          <p:cNvPr id="3" name="Notes Placeholder 2"/>
          <p:cNvSpPr>
            <a:spLocks noGrp="1"/>
          </p:cNvSpPr>
          <p:nvPr>
            <p:ph type="body" idx="1"/>
          </p:nvPr>
        </p:nvSpPr>
        <p:spPr/>
        <p:txBody>
          <a:bodyPr/>
          <a:lstStyle/>
          <a:p>
            <a:r>
              <a:rPr lang="en-US" sz="1200" baseline="0" dirty="0" smtClean="0">
                <a:solidFill>
                  <a:schemeClr val="tx1"/>
                </a:solidFill>
                <a:latin typeface="+mn-lt"/>
                <a:ea typeface="Tahoma" panose="020B0604030504040204" pitchFamily="34" charset="0"/>
                <a:cs typeface="Tahoma" panose="020B0604030504040204" pitchFamily="34" charset="0"/>
              </a:rPr>
              <a:t>Setting high quality standards is an important driver to improve the quality and safety of health and social care. National standards promote best practice that is evidence-based, timely, effective and consistent. </a:t>
            </a:r>
          </a:p>
          <a:p>
            <a:endParaRPr lang="en-US" sz="1200" baseline="0" dirty="0" smtClean="0">
              <a:solidFill>
                <a:schemeClr val="tx1"/>
              </a:solidFill>
              <a:latin typeface="+mn-lt"/>
              <a:ea typeface="Tahoma" panose="020B0604030504040204" pitchFamily="34" charset="0"/>
              <a:cs typeface="Tahoma" panose="020B0604030504040204" pitchFamily="34" charset="0"/>
            </a:endParaRPr>
          </a:p>
          <a:p>
            <a:r>
              <a:rPr lang="en-US" sz="1200" baseline="0" dirty="0" smtClean="0">
                <a:solidFill>
                  <a:schemeClr val="tx1"/>
                </a:solidFill>
                <a:latin typeface="+mn-lt"/>
                <a:ea typeface="Tahoma" panose="020B0604030504040204" pitchFamily="34" charset="0"/>
                <a:cs typeface="Tahoma" panose="020B0604030504040204" pitchFamily="34" charset="0"/>
              </a:rPr>
              <a:t>Standards help service providers to identify their strengths within the service they are providing and also to identify areas that may need improvement. </a:t>
            </a:r>
          </a:p>
          <a:p>
            <a:endParaRPr lang="en-US" sz="1200" baseline="0" dirty="0" smtClean="0">
              <a:solidFill>
                <a:schemeClr val="tx1"/>
              </a:solidFill>
              <a:latin typeface="+mn-lt"/>
              <a:ea typeface="Tahoma" panose="020B0604030504040204" pitchFamily="34" charset="0"/>
              <a:cs typeface="Tahoma" panose="020B0604030504040204" pitchFamily="34" charset="0"/>
            </a:endParaRPr>
          </a:p>
          <a:p>
            <a:r>
              <a:rPr lang="en-US" sz="1200" baseline="0" dirty="0" smtClean="0">
                <a:solidFill>
                  <a:schemeClr val="tx1"/>
                </a:solidFill>
                <a:latin typeface="+mn-lt"/>
                <a:ea typeface="Tahoma" panose="020B0604030504040204" pitchFamily="34" charset="0"/>
                <a:cs typeface="Tahoma" panose="020B0604030504040204" pitchFamily="34" charset="0"/>
              </a:rPr>
              <a:t>HIQA supports implementation of the national standards by developing guidance and other resources to support staff to understand how the standards relate to their own everyday work and to help services to make improvements in particular areas. </a:t>
            </a:r>
          </a:p>
        </p:txBody>
      </p:sp>
      <p:sp>
        <p:nvSpPr>
          <p:cNvPr id="4" name="Slide Number Placeholder 3"/>
          <p:cNvSpPr>
            <a:spLocks noGrp="1"/>
          </p:cNvSpPr>
          <p:nvPr>
            <p:ph type="sldNum" sz="quarter" idx="10"/>
          </p:nvPr>
        </p:nvSpPr>
        <p:spPr/>
        <p:txBody>
          <a:bodyPr/>
          <a:lstStyle/>
          <a:p>
            <a:fld id="{3B68FE9F-422B-49C7-A59D-F2A124DA8AB0}" type="slidenum">
              <a:rPr lang="en-IE" smtClean="0"/>
              <a:t>12</a:t>
            </a:fld>
            <a:endParaRPr lang="en-IE" dirty="0"/>
          </a:p>
        </p:txBody>
      </p:sp>
    </p:spTree>
    <p:extLst>
      <p:ext uri="{BB962C8B-B14F-4D97-AF65-F5344CB8AC3E}">
        <p14:creationId xmlns:p14="http://schemas.microsoft.com/office/powerpoint/2010/main" val="33212616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120</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121</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Ask staff to use these questions to reflect on their practice and identify areas for improvement in relation to a human rights-based approach to their day-to-day work.</a:t>
            </a: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122</a:t>
            </a:fld>
            <a:endParaRPr lang="en-IE" dirty="0"/>
          </a:p>
        </p:txBody>
      </p:sp>
    </p:spTree>
    <p:extLst>
      <p:ext uri="{BB962C8B-B14F-4D97-AF65-F5344CB8AC3E}">
        <p14:creationId xmlns:p14="http://schemas.microsoft.com/office/powerpoint/2010/main" val="296703087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section provides</a:t>
            </a:r>
            <a:r>
              <a:rPr lang="en-IE" sz="1200" kern="1200" baseline="0" dirty="0" smtClean="0">
                <a:solidFill>
                  <a:schemeClr val="tx1"/>
                </a:solidFill>
                <a:effectLst/>
                <a:latin typeface="+mn-lt"/>
                <a:ea typeface="+mn-ea"/>
                <a:cs typeface="+mn-cs"/>
              </a:rPr>
              <a:t> a number of</a:t>
            </a:r>
            <a:r>
              <a:rPr lang="en-IE" sz="1200" kern="1200" dirty="0" smtClean="0">
                <a:solidFill>
                  <a:schemeClr val="tx1"/>
                </a:solidFill>
                <a:effectLst/>
                <a:latin typeface="+mn-lt"/>
                <a:ea typeface="+mn-ea"/>
                <a:cs typeface="+mn-cs"/>
              </a:rPr>
              <a:t> extended case studies</a:t>
            </a:r>
            <a:r>
              <a:rPr lang="en-IE" sz="1200" kern="1200" baseline="0" dirty="0" smtClean="0">
                <a:solidFill>
                  <a:schemeClr val="tx1"/>
                </a:solidFill>
                <a:effectLst/>
                <a:latin typeface="+mn-lt"/>
                <a:ea typeface="+mn-ea"/>
                <a:cs typeface="+mn-cs"/>
              </a:rPr>
              <a:t> which depict examples of all five FREDA principles in practice across different health and social care settings. A list of additional resources and a list of key pieces of legislation which may be useful for students or for staff working in health and social care settings are also included at the end of this section.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123</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This</a:t>
            </a:r>
            <a:r>
              <a:rPr lang="en-IE" sz="1200" kern="1200" baseline="0" dirty="0" smtClean="0">
                <a:solidFill>
                  <a:schemeClr val="tx1"/>
                </a:solidFill>
                <a:effectLst/>
                <a:latin typeface="+mn-lt"/>
                <a:ea typeface="+mn-ea"/>
                <a:cs typeface="+mn-cs"/>
              </a:rPr>
              <a:t> section includes three extended case studies that set out in different health and social care settings the five FREDA principles being upheld or not upheld in practice. The first case study is about Jim, who has dementia and lives in a residential centre for older people.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124</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125</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extended case study is about Claudia. Claudia has a physical disability and lives in a residential care centre.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126</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127</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a:t>
            </a:r>
            <a:r>
              <a:rPr lang="en-US" dirty="0" smtClean="0"/>
              <a:t> extended case study is about Mark.</a:t>
            </a:r>
            <a:r>
              <a:rPr lang="en-US" baseline="0" dirty="0" smtClean="0"/>
              <a:t> Mark is an 80-year-old adult who has hearing loss and is living in a nursing home.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128</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129</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This section</a:t>
            </a:r>
            <a:r>
              <a:rPr lang="en-IE" sz="1200" kern="1200" baseline="0" dirty="0" smtClean="0">
                <a:solidFill>
                  <a:schemeClr val="tx1"/>
                </a:solidFill>
                <a:effectLst/>
                <a:latin typeface="+mn-lt"/>
                <a:ea typeface="+mn-ea"/>
                <a:cs typeface="+mn-cs"/>
              </a:rPr>
              <a:t> provides a brief background on human rights and outlines different categories of human rights. An overview of two key international human rights instruments (Universal Declaration of Human Rights 1948 and the European Convention on Human Rights 1950) is also provided in this section.</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a:t>
            </a:fld>
            <a:endParaRPr lang="en-IE" dirty="0"/>
          </a:p>
        </p:txBody>
      </p:sp>
    </p:spTree>
    <p:extLst>
      <p:ext uri="{BB962C8B-B14F-4D97-AF65-F5344CB8AC3E}">
        <p14:creationId xmlns:p14="http://schemas.microsoft.com/office/powerpoint/2010/main" val="33675628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US" baseline="0" dirty="0" smtClean="0">
                <a:solidFill>
                  <a:schemeClr val="tx1">
                    <a:lumMod val="95000"/>
                    <a:lumOff val="5000"/>
                  </a:schemeClr>
                </a:solidFill>
              </a:rPr>
              <a:t>HIQA has published some support tools to further aid understanding and support staff to implement a rights-based approach in their work, including</a:t>
            </a:r>
            <a:r>
              <a:rPr lang="en-US" u="none" baseline="0" dirty="0" smtClean="0">
                <a:solidFill>
                  <a:schemeClr val="tx1">
                    <a:lumMod val="95000"/>
                    <a:lumOff val="5000"/>
                  </a:schemeClr>
                </a:solidFill>
              </a:rPr>
              <a:t> two decision-making aids that use a human rights-based approach. As demonstrated in the practical exercise, these decision-making aids are helpful tools for staff when making decisions in relation to a person’s care, particularly when faced with a decision that might restrict the rights of a person using a service. These flow charts are available to download from the HIQA website. </a:t>
            </a:r>
          </a:p>
          <a:p>
            <a:endParaRPr lang="en-US" u="none" baseline="0" dirty="0" smtClean="0">
              <a:solidFill>
                <a:srgbClr val="FF0000"/>
              </a:solidFill>
            </a:endParaRPr>
          </a:p>
          <a:p>
            <a:endParaRPr lang="en-IE"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130</a:t>
            </a:fld>
            <a:endParaRPr lang="en-IE" dirty="0"/>
          </a:p>
        </p:txBody>
      </p:sp>
    </p:spTree>
    <p:extLst>
      <p:ext uri="{BB962C8B-B14F-4D97-AF65-F5344CB8AC3E}">
        <p14:creationId xmlns:p14="http://schemas.microsoft.com/office/powerpoint/2010/main" val="12495853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sz="1200" b="0" i="0" kern="1200" dirty="0" smtClean="0">
                <a:solidFill>
                  <a:schemeClr val="tx1"/>
                </a:solidFill>
                <a:effectLst/>
                <a:latin typeface="+mn-lt"/>
                <a:ea typeface="+mn-ea"/>
                <a:cs typeface="+mn-cs"/>
              </a:rPr>
              <a:t>Advocacy is a key part of the role of all health and social care staff in Ireland. Advocacy is about supporting and empowering people to communicate their will and preference, securing their human rights, or representing their interests.</a:t>
            </a:r>
          </a:p>
          <a:p>
            <a:endParaRPr lang="en-IE" sz="1200" b="0" i="0" u="none" kern="1200" baseline="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Advocacy is about ensuring person-centred care by placing the person at the centre of any decision-making about their lives and their care, which is central to the FREDA principles, especially autonomy. There are times when it is necessary to involve an independent advocate to support a person, staff should support people to access these services when required.  HIQA developed an online learning course, booklet and educational video on The Fundamentals of Advocacy in health and social care. Advocacy is a key element in all national standards published by HIQA. </a:t>
            </a:r>
            <a:endParaRPr lang="en-US" b="0" u="none" baseline="0" dirty="0" smtClean="0">
              <a:solidFill>
                <a:srgbClr val="FF0000"/>
              </a:solidFill>
            </a:endParaRPr>
          </a:p>
          <a:p>
            <a:endParaRPr lang="en-IE" b="1"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131</a:t>
            </a:fld>
            <a:endParaRPr lang="en-IE" dirty="0"/>
          </a:p>
        </p:txBody>
      </p:sp>
    </p:spTree>
    <p:extLst>
      <p:ext uri="{BB962C8B-B14F-4D97-AF65-F5344CB8AC3E}">
        <p14:creationId xmlns:p14="http://schemas.microsoft.com/office/powerpoint/2010/main" val="147365230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lumMod val="95000"/>
                    <a:lumOff val="5000"/>
                  </a:schemeClr>
                </a:solidFill>
              </a:rPr>
              <a:t>The following three slides provide a practical exercise that may be useful for students or staff undertaking training. A case study is presented on the following slide whereby decisions are made regarding the support received by a person using services. After considering the case study, ask students or staff to work their way through the decision-making flow chart that is also included in this section.  The decision-making flow chart will help students or staff determine whether or not a human rights-based approach was implemented in the decisions that were made in the case study.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132</a:t>
            </a:fld>
            <a:endParaRPr lang="en-IE" dirty="0"/>
          </a:p>
        </p:txBody>
      </p:sp>
    </p:spTree>
    <p:extLst>
      <p:ext uri="{BB962C8B-B14F-4D97-AF65-F5344CB8AC3E}">
        <p14:creationId xmlns:p14="http://schemas.microsoft.com/office/powerpoint/2010/main" val="39947360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133</a:t>
            </a:fld>
            <a:endParaRPr lang="en-IE" dirty="0"/>
          </a:p>
        </p:txBody>
      </p:sp>
    </p:spTree>
    <p:extLst>
      <p:ext uri="{BB962C8B-B14F-4D97-AF65-F5344CB8AC3E}">
        <p14:creationId xmlns:p14="http://schemas.microsoft.com/office/powerpoint/2010/main" val="8057816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US" u="none" baseline="0" dirty="0" smtClean="0">
                <a:solidFill>
                  <a:schemeClr val="tx1">
                    <a:lumMod val="95000"/>
                    <a:lumOff val="5000"/>
                  </a:schemeClr>
                </a:solidFill>
              </a:rPr>
              <a:t>Ask the students or staff to work through Jack’s case study using the above decision-making flow chart. This flow chart will help students and staff determine whether or not a human rights-based approach was implemented in Jack’s situation. The flow-chart is divided over this slide and the next slide. </a:t>
            </a:r>
          </a:p>
          <a:p>
            <a:endParaRPr lang="en-US" u="none" dirty="0" smtClean="0">
              <a:solidFill>
                <a:srgbClr val="FF0000"/>
              </a:solidFill>
            </a:endParaRPr>
          </a:p>
          <a:p>
            <a:endParaRPr lang="en-IE"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134</a:t>
            </a:fld>
            <a:endParaRPr lang="en-IE" dirty="0"/>
          </a:p>
        </p:txBody>
      </p:sp>
    </p:spTree>
    <p:extLst>
      <p:ext uri="{BB962C8B-B14F-4D97-AF65-F5344CB8AC3E}">
        <p14:creationId xmlns:p14="http://schemas.microsoft.com/office/powerpoint/2010/main" val="37835265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endParaRPr lang="en-IE"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135</a:t>
            </a:fld>
            <a:endParaRPr lang="en-IE" dirty="0"/>
          </a:p>
        </p:txBody>
      </p:sp>
    </p:spTree>
    <p:extLst>
      <p:ext uri="{BB962C8B-B14F-4D97-AF65-F5344CB8AC3E}">
        <p14:creationId xmlns:p14="http://schemas.microsoft.com/office/powerpoint/2010/main" val="9840186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dirty="0" smtClean="0">
                <a:solidFill>
                  <a:schemeClr val="tx1">
                    <a:lumMod val="95000"/>
                    <a:lumOff val="5000"/>
                  </a:schemeClr>
                </a:solidFill>
              </a:rPr>
              <a:t>IHREC provides a ‘Your</a:t>
            </a:r>
            <a:r>
              <a:rPr lang="en-IE" u="none" baseline="0" dirty="0" smtClean="0">
                <a:solidFill>
                  <a:schemeClr val="tx1">
                    <a:lumMod val="95000"/>
                    <a:lumOff val="5000"/>
                  </a:schemeClr>
                </a:solidFill>
              </a:rPr>
              <a:t> Rights’ service which provides individuals with information on their rights and the remedies available to them under equality and human rights law in Ireland. This includes information on:</a:t>
            </a:r>
          </a:p>
          <a:p>
            <a:pPr marL="171450" indent="-171450">
              <a:buFont typeface="Wingdings" panose="05000000000000000000" pitchFamily="2" charset="2"/>
              <a:buChar char="§"/>
            </a:pPr>
            <a:r>
              <a:rPr lang="en-IE" u="none" baseline="0" dirty="0" smtClean="0">
                <a:solidFill>
                  <a:schemeClr val="tx1">
                    <a:lumMod val="95000"/>
                    <a:lumOff val="5000"/>
                  </a:schemeClr>
                </a:solidFill>
              </a:rPr>
              <a:t>Work-related discrimination</a:t>
            </a:r>
          </a:p>
          <a:p>
            <a:pPr marL="171450" indent="-171450">
              <a:buFont typeface="Wingdings" panose="05000000000000000000" pitchFamily="2" charset="2"/>
              <a:buChar char="§"/>
            </a:pPr>
            <a:r>
              <a:rPr lang="en-IE" u="none" baseline="0" dirty="0" smtClean="0">
                <a:solidFill>
                  <a:schemeClr val="tx1">
                    <a:lumMod val="95000"/>
                    <a:lumOff val="5000"/>
                  </a:schemeClr>
                </a:solidFill>
              </a:rPr>
              <a:t>Discrimination in relation to goods and services</a:t>
            </a:r>
          </a:p>
          <a:p>
            <a:pPr marL="171450" indent="-171450">
              <a:buFont typeface="Wingdings" panose="05000000000000000000" pitchFamily="2" charset="2"/>
              <a:buChar char="§"/>
            </a:pPr>
            <a:r>
              <a:rPr lang="en-IE" u="none" baseline="0" dirty="0" smtClean="0">
                <a:solidFill>
                  <a:schemeClr val="tx1">
                    <a:lumMod val="95000"/>
                    <a:lumOff val="5000"/>
                  </a:schemeClr>
                </a:solidFill>
              </a:rPr>
              <a:t>Discrimination in relation to education</a:t>
            </a:r>
          </a:p>
          <a:p>
            <a:pPr marL="171450" indent="-171450">
              <a:buFont typeface="Wingdings" panose="05000000000000000000" pitchFamily="2" charset="2"/>
              <a:buChar char="§"/>
            </a:pPr>
            <a:r>
              <a:rPr lang="en-IE" u="none" baseline="0" dirty="0" smtClean="0">
                <a:solidFill>
                  <a:schemeClr val="tx1">
                    <a:lumMod val="95000"/>
                    <a:lumOff val="5000"/>
                  </a:schemeClr>
                </a:solidFill>
              </a:rPr>
              <a:t>Human rights protections under Irish law</a:t>
            </a:r>
            <a:endParaRPr lang="en-IE" u="non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136</a:t>
            </a:fld>
            <a:endParaRPr lang="en-IE" dirty="0"/>
          </a:p>
        </p:txBody>
      </p:sp>
    </p:spTree>
    <p:extLst>
      <p:ext uri="{BB962C8B-B14F-4D97-AF65-F5344CB8AC3E}">
        <p14:creationId xmlns:p14="http://schemas.microsoft.com/office/powerpoint/2010/main" val="26712547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solidFill>
                  <a:schemeClr val="tx1">
                    <a:lumMod val="95000"/>
                    <a:lumOff val="5000"/>
                  </a:schemeClr>
                </a:solidFill>
              </a:rPr>
              <a:t>In addition to the </a:t>
            </a:r>
            <a:r>
              <a:rPr lang="en-IE" i="1" baseline="0" dirty="0" smtClean="0">
                <a:solidFill>
                  <a:schemeClr val="tx1">
                    <a:lumMod val="95000"/>
                    <a:lumOff val="5000"/>
                  </a:schemeClr>
                </a:solidFill>
              </a:rPr>
              <a:t>Guidance on a Human Rights-based Approach in Health and Social Care Services</a:t>
            </a:r>
            <a:r>
              <a:rPr lang="en-IE" baseline="0" dirty="0" smtClean="0">
                <a:solidFill>
                  <a:schemeClr val="tx1">
                    <a:lumMod val="95000"/>
                    <a:lumOff val="5000"/>
                  </a:schemeClr>
                </a:solidFill>
              </a:rPr>
              <a:t>, HIQA has published a number of resources to aid understanding and support implementation of the guidance. These resources include:</a:t>
            </a:r>
          </a:p>
          <a:p>
            <a:pPr marL="171450" indent="-171450">
              <a:buFont typeface="Wingdings" panose="05000000000000000000" pitchFamily="2" charset="2"/>
              <a:buChar char="§"/>
            </a:pPr>
            <a:r>
              <a:rPr lang="en-IE" baseline="0" dirty="0" smtClean="0">
                <a:solidFill>
                  <a:schemeClr val="tx1">
                    <a:lumMod val="95000"/>
                    <a:lumOff val="5000"/>
                  </a:schemeClr>
                </a:solidFill>
              </a:rPr>
              <a:t>Frequently asked questions about the Guidance on a Human Rights-based Approach in Health and Social Care Services. </a:t>
            </a:r>
          </a:p>
          <a:p>
            <a:pPr marL="171450" indent="-171450">
              <a:buFont typeface="Wingdings" panose="05000000000000000000" pitchFamily="2" charset="2"/>
              <a:buChar char="§"/>
            </a:pPr>
            <a:r>
              <a:rPr lang="en-IE" baseline="0" dirty="0" smtClean="0">
                <a:solidFill>
                  <a:schemeClr val="tx1">
                    <a:lumMod val="95000"/>
                    <a:lumOff val="5000"/>
                  </a:schemeClr>
                </a:solidFill>
              </a:rPr>
              <a:t>An overview of the legal framework which underpins a human rights-based approach to care and support in Ireland.</a:t>
            </a:r>
          </a:p>
          <a:p>
            <a:pPr marL="171450" indent="-171450">
              <a:buFont typeface="Wingdings" panose="05000000000000000000" pitchFamily="2" charset="2"/>
              <a:buChar char="§"/>
            </a:pPr>
            <a:r>
              <a:rPr lang="en-IE" baseline="0" dirty="0" smtClean="0">
                <a:solidFill>
                  <a:schemeClr val="tx1">
                    <a:lumMod val="95000"/>
                    <a:lumOff val="5000"/>
                  </a:schemeClr>
                </a:solidFill>
              </a:rPr>
              <a:t>Decision-making flow chart that uses a human rights-based approach to care and support and which is a helpful tool for staff when making decisions in relation to a person’s care. </a:t>
            </a:r>
          </a:p>
          <a:p>
            <a:pPr marL="171450" indent="-171450">
              <a:buFont typeface="Wingdings" panose="05000000000000000000" pitchFamily="2" charset="2"/>
              <a:buChar char="§"/>
            </a:pPr>
            <a:r>
              <a:rPr lang="en-IE" baseline="0" dirty="0" smtClean="0">
                <a:solidFill>
                  <a:schemeClr val="tx1">
                    <a:lumMod val="95000"/>
                    <a:lumOff val="5000"/>
                  </a:schemeClr>
                </a:solidFill>
              </a:rPr>
              <a:t>FAIR Approach to decision making in health and social care which was developed by the Scottish Human Rights Commission to help staff consider their actions when faced with a decision that may restrict the rights of a person using a service.</a:t>
            </a:r>
          </a:p>
          <a:p>
            <a:pPr marL="171450" indent="-171450">
              <a:buFont typeface="Wingdings" panose="05000000000000000000" pitchFamily="2" charset="2"/>
              <a:buChar char="§"/>
            </a:pPr>
            <a:r>
              <a:rPr lang="en-US" baseline="0" dirty="0" smtClean="0">
                <a:solidFill>
                  <a:schemeClr val="tx1">
                    <a:lumMod val="95000"/>
                    <a:lumOff val="5000"/>
                  </a:schemeClr>
                </a:solidFill>
              </a:rPr>
              <a:t>A document linking the National Standards developed by HIQA to human rights set out in the ECHR Act 2003 and the UNCRPD 2006.</a:t>
            </a:r>
            <a:endParaRPr lang="en-IE" baseline="0" dirty="0" smtClean="0">
              <a:solidFill>
                <a:schemeClr val="tx1">
                  <a:lumMod val="95000"/>
                  <a:lumOff val="5000"/>
                </a:schemeClr>
              </a:solidFill>
            </a:endParaRPr>
          </a:p>
          <a:p>
            <a:pPr marL="171450" indent="-171450">
              <a:buFont typeface="Wingdings" panose="05000000000000000000" pitchFamily="2" charset="2"/>
              <a:buChar char="§"/>
            </a:pPr>
            <a:r>
              <a:rPr lang="en-IE" baseline="0" dirty="0" smtClean="0">
                <a:solidFill>
                  <a:schemeClr val="tx1">
                    <a:lumMod val="95000"/>
                    <a:lumOff val="5000"/>
                  </a:schemeClr>
                </a:solidFill>
              </a:rPr>
              <a:t>The Background document </a:t>
            </a:r>
            <a:r>
              <a:rPr lang="en-IE" sz="1200" kern="1200" dirty="0" smtClean="0">
                <a:solidFill>
                  <a:schemeClr val="tx1">
                    <a:lumMod val="95000"/>
                    <a:lumOff val="5000"/>
                  </a:schemeClr>
                </a:solidFill>
                <a:effectLst/>
                <a:latin typeface="+mn-lt"/>
                <a:ea typeface="+mn-ea"/>
                <a:cs typeface="+mn-cs"/>
              </a:rPr>
              <a:t>detailing the international and national evidence that was used to inform the development of the guidance.</a:t>
            </a:r>
            <a:r>
              <a:rPr lang="en-IE" sz="1200" kern="1200" baseline="0" dirty="0" smtClean="0">
                <a:solidFill>
                  <a:schemeClr val="tx1">
                    <a:lumMod val="95000"/>
                    <a:lumOff val="5000"/>
                  </a:schemeClr>
                </a:solidFill>
                <a:effectLst/>
                <a:latin typeface="+mn-lt"/>
                <a:ea typeface="+mn-ea"/>
                <a:cs typeface="+mn-cs"/>
              </a:rPr>
              <a:t> </a:t>
            </a:r>
            <a:r>
              <a:rPr lang="en-IE" sz="1200" kern="1200" dirty="0" smtClean="0">
                <a:solidFill>
                  <a:schemeClr val="tx1">
                    <a:lumMod val="95000"/>
                    <a:lumOff val="5000"/>
                  </a:schemeClr>
                </a:solidFill>
                <a:effectLst/>
                <a:latin typeface="+mn-lt"/>
                <a:ea typeface="+mn-ea"/>
                <a:cs typeface="+mn-cs"/>
              </a:rPr>
              <a:t>In addition to reviewing national and international legislation on human rights, HIQA reviewed standards, guidelines and supporting tools and resources in other jurisdictions. </a:t>
            </a:r>
            <a:endParaRPr lang="en-IE" baseline="0" dirty="0" smtClean="0">
              <a:solidFill>
                <a:schemeClr val="tx1">
                  <a:lumMod val="95000"/>
                  <a:lumOff val="5000"/>
                </a:schemeClr>
              </a:solidFill>
            </a:endParaRPr>
          </a:p>
          <a:p>
            <a:pPr marL="171450" indent="-171450">
              <a:buFont typeface="Wingdings" panose="05000000000000000000" pitchFamily="2" charset="2"/>
              <a:buChar char="§"/>
            </a:pPr>
            <a:r>
              <a:rPr lang="en-IE" baseline="0" dirty="0" smtClean="0">
                <a:solidFill>
                  <a:schemeClr val="tx1">
                    <a:lumMod val="95000"/>
                    <a:lumOff val="5000"/>
                  </a:schemeClr>
                </a:solidFill>
              </a:rPr>
              <a:t>The Statement of Outcomes report </a:t>
            </a:r>
            <a:r>
              <a:rPr lang="en-IE" sz="1200" kern="1200" dirty="0" smtClean="0">
                <a:solidFill>
                  <a:schemeClr val="tx1">
                    <a:lumMod val="95000"/>
                    <a:lumOff val="5000"/>
                  </a:schemeClr>
                </a:solidFill>
                <a:effectLst/>
                <a:latin typeface="+mn-lt"/>
                <a:ea typeface="+mn-ea"/>
                <a:cs typeface="+mn-cs"/>
              </a:rPr>
              <a:t>which outlines the feedback that was received during focus group discussions and public consultations, and how this feedback informed the development of the guidance</a:t>
            </a:r>
            <a:r>
              <a:rPr lang="en-IE" baseline="0" dirty="0" smtClean="0">
                <a:solidFill>
                  <a:schemeClr val="tx1">
                    <a:lumMod val="95000"/>
                    <a:lumOff val="5000"/>
                  </a:schemeClr>
                </a:solidFill>
              </a:rPr>
              <a:t>.</a:t>
            </a:r>
          </a:p>
        </p:txBody>
      </p:sp>
      <p:sp>
        <p:nvSpPr>
          <p:cNvPr id="4" name="Slide Number Placeholder 3"/>
          <p:cNvSpPr>
            <a:spLocks noGrp="1"/>
          </p:cNvSpPr>
          <p:nvPr>
            <p:ph type="sldNum" sz="quarter" idx="10"/>
          </p:nvPr>
        </p:nvSpPr>
        <p:spPr/>
        <p:txBody>
          <a:bodyPr/>
          <a:lstStyle/>
          <a:p>
            <a:fld id="{3B68FE9F-422B-49C7-A59D-F2A124DA8AB0}" type="slidenum">
              <a:rPr lang="en-IE" smtClean="0"/>
              <a:t>137</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This is a</a:t>
            </a:r>
            <a:r>
              <a:rPr lang="en-IE" baseline="0" dirty="0" smtClean="0">
                <a:solidFill>
                  <a:schemeClr val="tx1">
                    <a:lumMod val="95000"/>
                    <a:lumOff val="5000"/>
                  </a:schemeClr>
                </a:solidFill>
              </a:rPr>
              <a:t> list of published resources that may be useful for students and for staff working in health and social care services. This list is not exhaustive and does not include all the resources that may be relevant to all staff. Staff should seek and identify the best available, and most current evidence relevant to their work.</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138</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This is a</a:t>
            </a:r>
            <a:r>
              <a:rPr lang="en-IE" baseline="0" dirty="0" smtClean="0">
                <a:solidFill>
                  <a:schemeClr val="tx1">
                    <a:lumMod val="95000"/>
                    <a:lumOff val="5000"/>
                  </a:schemeClr>
                </a:solidFill>
              </a:rPr>
              <a:t> list of key legislation that may be useful for students and for staff working in health and social care services. This list is not exhaustive and does not include all the legislation that may be relevant to all staff. </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139</a:t>
            </a:fld>
            <a:endParaRPr lang="en-IE" dirty="0"/>
          </a:p>
        </p:txBody>
      </p:sp>
    </p:spTree>
    <p:extLst>
      <p:ext uri="{BB962C8B-B14F-4D97-AF65-F5344CB8AC3E}">
        <p14:creationId xmlns:p14="http://schemas.microsoft.com/office/powerpoint/2010/main" val="2425455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11200"/>
            <a:ext cx="4654550" cy="3490913"/>
          </a:xfrm>
        </p:spPr>
      </p:sp>
      <p:sp>
        <p:nvSpPr>
          <p:cNvPr id="3" name="Notes Placeholder 2"/>
          <p:cNvSpPr>
            <a:spLocks noGrp="1"/>
          </p:cNvSpPr>
          <p:nvPr>
            <p:ph type="body" idx="1"/>
          </p:nvPr>
        </p:nvSpPr>
        <p:spPr/>
        <p:txBody>
          <a:bodyPr/>
          <a:lstStyle/>
          <a:p>
            <a:pPr lvl="0"/>
            <a:r>
              <a:rPr lang="en-IE" sz="1200" b="0" kern="1200" baseline="0" dirty="0" smtClean="0">
                <a:solidFill>
                  <a:schemeClr val="tx1"/>
                </a:solidFill>
                <a:effectLst/>
                <a:latin typeface="+mn-lt"/>
                <a:ea typeface="+mn-ea"/>
                <a:cs typeface="+mn-cs"/>
              </a:rPr>
              <a:t>Human rights are the basic rights and freedoms that all people should enjoy, including people using services and staff who provide services. Human rights are about people being treated with fairness, respect, equality and dignity, having a say over their lives and participating as fully as possible in decisions about their care and support. There is a duty on the State and on health and social care providers to uphold the human rights of people using services and staff who provide services. </a:t>
            </a:r>
          </a:p>
          <a:p>
            <a:pPr lvl="0"/>
            <a:endParaRPr lang="en-IE" sz="1200" b="0" kern="1200" baseline="0" dirty="0" smtClean="0">
              <a:solidFill>
                <a:schemeClr val="tx1"/>
              </a:solidFill>
              <a:effectLst/>
              <a:latin typeface="+mn-lt"/>
              <a:ea typeface="+mn-ea"/>
              <a:cs typeface="+mn-cs"/>
            </a:endParaRPr>
          </a:p>
          <a:p>
            <a:pPr lvl="0"/>
            <a:r>
              <a:rPr lang="en-IE" sz="1200" b="0" kern="1200" baseline="0" dirty="0" smtClean="0">
                <a:solidFill>
                  <a:schemeClr val="tx1"/>
                </a:solidFill>
                <a:effectLst/>
                <a:latin typeface="+mn-lt"/>
                <a:ea typeface="+mn-ea"/>
                <a:cs typeface="+mn-cs"/>
              </a:rPr>
              <a:t>Everyone is born with human rights regardless of who they are, where they are from or any other status or characteristic. Although individuals’ ability to exercise their rights can sometimes be limited or restricted when the law allows, rights cannot be taken away from people. It is important to recognise that some people using services, because of their needs or circumstances, require additional help and support in realising their human rights and achieving the best possible outcomes.</a:t>
            </a:r>
          </a:p>
          <a:p>
            <a:pPr lvl="0"/>
            <a:endParaRPr lang="en-IE" sz="1200" b="0" kern="1200" baseline="0" dirty="0" smtClean="0">
              <a:solidFill>
                <a:schemeClr val="tx1"/>
              </a:solidFill>
              <a:effectLst/>
              <a:latin typeface="+mn-lt"/>
              <a:ea typeface="+mn-ea"/>
              <a:cs typeface="+mn-cs"/>
            </a:endParaRPr>
          </a:p>
          <a:p>
            <a:pPr lvl="0"/>
            <a:r>
              <a:rPr lang="en-IE" sz="1200" b="0" kern="1200" baseline="0" dirty="0" smtClean="0">
                <a:solidFill>
                  <a:schemeClr val="tx1"/>
                </a:solidFill>
                <a:effectLst/>
                <a:latin typeface="+mn-lt"/>
                <a:ea typeface="+mn-ea"/>
                <a:cs typeface="+mn-cs"/>
              </a:rPr>
              <a:t>Human rights are found in international (mainly United Nations), regional (European) treaties, and in national constitutions and national legislation. </a:t>
            </a:r>
            <a:endParaRPr lang="en-IE"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14</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140</a:t>
            </a:fld>
            <a:endParaRPr lang="en-IE" dirty="0"/>
          </a:p>
        </p:txBody>
      </p:sp>
    </p:spTree>
    <p:extLst>
      <p:ext uri="{BB962C8B-B14F-4D97-AF65-F5344CB8AC3E}">
        <p14:creationId xmlns:p14="http://schemas.microsoft.com/office/powerpoint/2010/main" val="41618337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141</a:t>
            </a:fld>
            <a:endParaRPr lang="en-IE" dirty="0"/>
          </a:p>
        </p:txBody>
      </p:sp>
    </p:spTree>
    <p:extLst>
      <p:ext uri="{BB962C8B-B14F-4D97-AF65-F5344CB8AC3E}">
        <p14:creationId xmlns:p14="http://schemas.microsoft.com/office/powerpoint/2010/main" val="216775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b="0" kern="1200" dirty="0" smtClean="0">
                <a:solidFill>
                  <a:schemeClr val="tx1"/>
                </a:solidFill>
                <a:effectLst/>
                <a:latin typeface="+mn-lt"/>
                <a:ea typeface="+mn-ea"/>
                <a:cs typeface="+mn-cs"/>
              </a:rPr>
              <a:t>Human</a:t>
            </a:r>
            <a:r>
              <a:rPr lang="en-IE" sz="1200" b="0" kern="1200" baseline="0" dirty="0" smtClean="0">
                <a:solidFill>
                  <a:schemeClr val="tx1"/>
                </a:solidFill>
                <a:effectLst/>
                <a:latin typeface="+mn-lt"/>
                <a:ea typeface="+mn-ea"/>
                <a:cs typeface="+mn-cs"/>
              </a:rPr>
              <a:t> rights can fall into different categories. These are:</a:t>
            </a:r>
          </a:p>
          <a:p>
            <a:pPr lvl="0"/>
            <a:endParaRPr lang="en-IE" sz="1200" b="0" kern="1200" baseline="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IE" sz="1200" b="1" kern="1200" baseline="0" dirty="0" smtClean="0">
                <a:solidFill>
                  <a:schemeClr val="tx1"/>
                </a:solidFill>
                <a:effectLst/>
                <a:latin typeface="+mn-lt"/>
                <a:ea typeface="+mn-ea"/>
                <a:cs typeface="+mn-cs"/>
              </a:rPr>
              <a:t>Absolute rights</a:t>
            </a:r>
          </a:p>
          <a:p>
            <a:pPr marL="0" lvl="0" indent="0">
              <a:buNone/>
            </a:pPr>
            <a:r>
              <a:rPr lang="en-IE" sz="1200" b="0" kern="1200" baseline="0" dirty="0" smtClean="0">
                <a:solidFill>
                  <a:schemeClr val="tx1"/>
                </a:solidFill>
                <a:effectLst/>
                <a:latin typeface="+mn-lt"/>
                <a:ea typeface="+mn-ea"/>
                <a:cs typeface="+mn-cs"/>
              </a:rPr>
              <a:t>These are rights that cannot be restricted in any circumstance, including a national emergency. They also cannot be balanced against the interest of the general public or the rights of others.  An example of an absolute right is the right to freedom from torture.</a:t>
            </a:r>
          </a:p>
          <a:p>
            <a:pPr marL="0" lvl="0" indent="0">
              <a:buNone/>
            </a:pPr>
            <a:endParaRPr lang="en-IE" sz="1200" b="0" kern="1200" baseline="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IE" sz="1200" b="1" kern="1200" baseline="0" dirty="0" smtClean="0">
                <a:solidFill>
                  <a:schemeClr val="tx1"/>
                </a:solidFill>
                <a:effectLst/>
                <a:latin typeface="+mn-lt"/>
                <a:ea typeface="+mn-ea"/>
                <a:cs typeface="+mn-cs"/>
              </a:rPr>
              <a:t>Qualified rights</a:t>
            </a:r>
          </a:p>
          <a:p>
            <a:pPr marL="0" lvl="0" indent="0">
              <a:buNone/>
            </a:pPr>
            <a:r>
              <a:rPr lang="en-IE" sz="1200" b="0" kern="1200" baseline="0" dirty="0" smtClean="0">
                <a:solidFill>
                  <a:schemeClr val="tx1"/>
                </a:solidFill>
                <a:effectLst/>
                <a:latin typeface="+mn-lt"/>
                <a:ea typeface="+mn-ea"/>
                <a:cs typeface="+mn-cs"/>
              </a:rPr>
              <a:t>These are rights that can be restricted in certain circumstances, provided that in each case there are good reasons to justify this interference. Qualified rights may need to be balanced against the rights of the wider community to achieve a fair outcome. For example, qualified rights may be restricted for the protection of other people’s rights, national security, public safety and the protection of health. Travel restrictions imposed during the COVID-19 pandemic are an example of a qualified right (in this case the right to liberty) being restricted for the protection of the health of the wider community. </a:t>
            </a:r>
          </a:p>
          <a:p>
            <a:pPr marL="0" lvl="0" indent="0">
              <a:buNone/>
            </a:pPr>
            <a:endParaRPr lang="en-IE" sz="1200" b="0" kern="1200" baseline="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IE" sz="1200" b="1" kern="1200" baseline="0" dirty="0" smtClean="0">
                <a:solidFill>
                  <a:schemeClr val="tx1"/>
                </a:solidFill>
                <a:effectLst/>
                <a:latin typeface="+mn-lt"/>
                <a:ea typeface="+mn-ea"/>
                <a:cs typeface="+mn-cs"/>
              </a:rPr>
              <a:t>Limited rights</a:t>
            </a:r>
          </a:p>
          <a:p>
            <a:pPr marL="0" lvl="0" indent="0">
              <a:buNone/>
            </a:pPr>
            <a:r>
              <a:rPr lang="en-IE" sz="1200" b="0" kern="1200" baseline="0" dirty="0" smtClean="0">
                <a:solidFill>
                  <a:schemeClr val="tx1"/>
                </a:solidFill>
                <a:effectLst/>
                <a:latin typeface="+mn-lt"/>
                <a:ea typeface="+mn-ea"/>
                <a:cs typeface="+mn-cs"/>
              </a:rPr>
              <a:t>These are rights that can only be restricted in specific situations that are set out in law (for example, being arrested for committing a crime).</a:t>
            </a:r>
            <a:endParaRPr lang="en-IE"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15</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The 1948 Universal Declaration of Human Rights (UDHR) is considered to be a milestone document in the history of human rights. It set out, for the first time, fundamental human rights that should be universally protected. The UDHR is considered to be the foundation of international human rights law. While the Declaration is not legally binding, it contains a series of principles and rights that are based on human rights standards that became enshrined in other legally binding international treaties. The Declaration is an expression of fundamental values and agreed-upon standards and represents a strong commitment by each State to its implementation. The Declaration is a precursor to the European Convention on Human Rights (ECHR) which is directly derived from the UDHR. While the UDHR has had a profound influence on the development of international human rights law, conventions are stronger than Declarations because they are legally binding for governments that have signed them. </a:t>
            </a:r>
          </a:p>
          <a:p>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16</a:t>
            </a:fld>
            <a:endParaRPr lang="en-IE" dirty="0"/>
          </a:p>
        </p:txBody>
      </p:sp>
    </p:spTree>
    <p:extLst>
      <p:ext uri="{BB962C8B-B14F-4D97-AF65-F5344CB8AC3E}">
        <p14:creationId xmlns:p14="http://schemas.microsoft.com/office/powerpoint/2010/main" val="225364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The ECHR is directly derived from the UDHR and it forms the basis of the European human rights system. The ECHR was drafted by the Council of Europe* in 1950, after the Second World War, and has been in force since 1953. The ECHR was the first regional treaty designed to protect human rights, democracy and the rule of law. The rights set out in the ECHR are enforced by the European Court of Human Rights, which is located in Strasbourg. The main purpose of the ECHR was to limit a state’s interference with the rights of citizens. All 47 Council of Europe member states have signed the ECHR. </a:t>
            </a:r>
          </a:p>
          <a:p>
            <a:pPr marL="0" indent="0">
              <a:buFont typeface="Arial" charset="0"/>
              <a:buNone/>
            </a:pPr>
            <a:endParaRPr lang="en-IE" sz="1200" kern="1200" baseline="0" dirty="0" smtClean="0">
              <a:solidFill>
                <a:schemeClr val="tx1"/>
              </a:solidFill>
              <a:effectLst/>
              <a:latin typeface="+mn-lt"/>
              <a:ea typeface="+mn-ea"/>
              <a:cs typeface="+mn-cs"/>
            </a:endParaRPr>
          </a:p>
          <a:p>
            <a:pPr marL="0" indent="0">
              <a:buFont typeface="Arial" charset="0"/>
              <a:buNone/>
            </a:pPr>
            <a:r>
              <a:rPr lang="en-IE" sz="1200" kern="1200" baseline="0" dirty="0" smtClean="0">
                <a:solidFill>
                  <a:schemeClr val="tx1"/>
                </a:solidFill>
                <a:effectLst/>
                <a:latin typeface="+mn-lt"/>
                <a:ea typeface="+mn-ea"/>
                <a:cs typeface="+mn-cs"/>
              </a:rPr>
              <a:t>*The Council of Europe focuses on human rights and the rule of law across its 47 Member States, which account for almost the entire continent of Europe. Ireland joined the Council of Europe in 1949. The primary human rights text of the Council of Europe is the ECHR. The rights set out in the ECHR are enforced by the European Court of Human Rights, which is located in Strasbourg. </a:t>
            </a:r>
          </a:p>
          <a:p>
            <a:pPr marL="0" indent="0">
              <a:buFont typeface="Arial" charset="0"/>
              <a:buNone/>
            </a:pPr>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17</a:t>
            </a:fld>
            <a:endParaRPr lang="en-IE" dirty="0"/>
          </a:p>
        </p:txBody>
      </p:sp>
    </p:spTree>
    <p:extLst>
      <p:ext uri="{BB962C8B-B14F-4D97-AF65-F5344CB8AC3E}">
        <p14:creationId xmlns:p14="http://schemas.microsoft.com/office/powerpoint/2010/main" val="225364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200"/>
              </a:spcAft>
              <a:buClrTx/>
              <a:buSzTx/>
              <a:buFontTx/>
              <a:buNone/>
              <a:tabLst/>
              <a:defRPr/>
            </a:pPr>
            <a:r>
              <a:rPr lang="en-IE" sz="1200" kern="1200" baseline="0" dirty="0" smtClean="0">
                <a:solidFill>
                  <a:schemeClr val="tx1"/>
                </a:solidFill>
                <a:effectLst/>
                <a:latin typeface="+mn-lt"/>
                <a:ea typeface="+mn-ea"/>
                <a:cs typeface="+mn-cs"/>
              </a:rPr>
              <a:t>States which have signed up to the ECHR are bound by international law to secure for everyone within their jurisdiction the rights and freedoms set out in it. The human rights defined under the ECHR are:</a:t>
            </a:r>
          </a:p>
          <a:p>
            <a:pPr marL="0" marR="0" indent="0" algn="l" defTabSz="914400" rtl="0" eaLnBrk="1" fontAlgn="auto" latinLnBrk="0" hangingPunct="1">
              <a:lnSpc>
                <a:spcPct val="100000"/>
              </a:lnSpc>
              <a:spcBef>
                <a:spcPts val="0"/>
              </a:spcBef>
              <a:spcAft>
                <a:spcPts val="200"/>
              </a:spcAft>
              <a:buClrTx/>
              <a:buSzTx/>
              <a:buFontTx/>
              <a:buNone/>
              <a:tabLst/>
              <a:defRPr/>
            </a:pPr>
            <a:endParaRPr lang="en-IE"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 Obligation to respect human rights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2: Right to life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3: Prohibition of torture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4: Prohibition of slavery and forced labour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5: Right to liberty and security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6: Right to a fair trial</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7: No punishment without law</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8: Right to respect for private and family life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9: Freedom of thought, conscience and religion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10: Freedom of expression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11: Freedom of assembly and association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12: Right to marry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13: Right to an effective remedy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14: Prohibition of discrimination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baseline="0" dirty="0" smtClean="0">
                <a:solidFill>
                  <a:schemeClr val="tx1"/>
                </a:solidFill>
                <a:effectLst/>
                <a:latin typeface="+mn-lt"/>
                <a:ea typeface="+mn-ea"/>
                <a:cs typeface="+mn-cs"/>
              </a:rPr>
              <a:t>Article 8 has been identified as the most influential of the articles which directly affect the provision of healthcare. It has been interpreted as providing for a right to self-determination. This fundamentally shapes the nature of healthcare decision-making.</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18</a:t>
            </a:fld>
            <a:endParaRPr lang="en-IE" dirty="0"/>
          </a:p>
        </p:txBody>
      </p:sp>
    </p:spTree>
    <p:extLst>
      <p:ext uri="{BB962C8B-B14F-4D97-AF65-F5344CB8AC3E}">
        <p14:creationId xmlns:p14="http://schemas.microsoft.com/office/powerpoint/2010/main" val="225364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This section provides an overview of human rights within an international context. </a:t>
            </a:r>
          </a:p>
          <a:p>
            <a:r>
              <a:rPr lang="en-IE" sz="1200" kern="1200" baseline="0" dirty="0" smtClean="0">
                <a:solidFill>
                  <a:schemeClr val="tx1"/>
                </a:solidFill>
                <a:effectLst/>
                <a:latin typeface="+mn-lt"/>
                <a:ea typeface="+mn-ea"/>
                <a:cs typeface="+mn-cs"/>
              </a:rPr>
              <a:t>Details of the core international human rights instruments are included and the three main procedures for bringing complaints of breaches of human rights are also set out in this section. </a:t>
            </a:r>
          </a:p>
        </p:txBody>
      </p:sp>
      <p:sp>
        <p:nvSpPr>
          <p:cNvPr id="4" name="Slide Number Placeholder 3"/>
          <p:cNvSpPr>
            <a:spLocks noGrp="1"/>
          </p:cNvSpPr>
          <p:nvPr>
            <p:ph type="sldNum" sz="quarter" idx="10"/>
          </p:nvPr>
        </p:nvSpPr>
        <p:spPr/>
        <p:txBody>
          <a:bodyPr/>
          <a:lstStyle/>
          <a:p>
            <a:fld id="{3B68FE9F-422B-49C7-A59D-F2A124DA8AB0}" type="slidenum">
              <a:rPr lang="en-IE" smtClean="0"/>
              <a:t>19</a:t>
            </a:fld>
            <a:endParaRPr lang="en-IE" dirty="0"/>
          </a:p>
        </p:txBody>
      </p:sp>
    </p:spTree>
    <p:extLst>
      <p:ext uri="{BB962C8B-B14F-4D97-AF65-F5344CB8AC3E}">
        <p14:creationId xmlns:p14="http://schemas.microsoft.com/office/powerpoint/2010/main" val="225364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8025"/>
            <a:ext cx="4654550" cy="3490913"/>
          </a:xfrm>
        </p:spPr>
      </p:sp>
      <p:sp>
        <p:nvSpPr>
          <p:cNvPr id="3" name="Notes Placeholder 2"/>
          <p:cNvSpPr>
            <a:spLocks noGrp="1"/>
          </p:cNvSpPr>
          <p:nvPr>
            <p:ph type="body" idx="1"/>
          </p:nvPr>
        </p:nvSpPr>
        <p:spPr/>
        <p:txBody>
          <a:bodyPr/>
          <a:lstStyle/>
          <a:p>
            <a:pPr>
              <a:lnSpc>
                <a:spcPct val="114000"/>
              </a:lnSpc>
              <a:spcAft>
                <a:spcPts val="600"/>
              </a:spcAft>
              <a:buClr>
                <a:schemeClr val="accent6"/>
              </a:buClr>
              <a:defRPr/>
            </a:pPr>
            <a:r>
              <a:rPr lang="en-IE" sz="1200" b="1" dirty="0" smtClean="0">
                <a:solidFill>
                  <a:srgbClr val="0070C0"/>
                </a:solidFill>
                <a:latin typeface="+mn-lt"/>
                <a:ea typeface="Tahoma" panose="020B0604030504040204" pitchFamily="34" charset="0"/>
                <a:cs typeface="Tahoma" panose="020B0604030504040204" pitchFamily="34" charset="0"/>
              </a:rPr>
              <a:t>What is the purpose of this Slide Deck?</a:t>
            </a:r>
          </a:p>
          <a:p>
            <a:pPr>
              <a:lnSpc>
                <a:spcPct val="114000"/>
              </a:lnSpc>
              <a:spcAft>
                <a:spcPts val="1800"/>
              </a:spcAft>
              <a:buClr>
                <a:schemeClr val="accent6"/>
              </a:buClr>
              <a:defRPr/>
            </a:pPr>
            <a:r>
              <a:rPr lang="en-US" sz="1200" dirty="0" smtClean="0">
                <a:latin typeface="+mn-lt"/>
                <a:ea typeface="Tahoma" panose="020B0604030504040204" pitchFamily="34" charset="0"/>
                <a:cs typeface="Tahoma" panose="020B0604030504040204" pitchFamily="34" charset="0"/>
              </a:rPr>
              <a:t>This slide deck has been developed by the Health Information and Quality Authority (HIQA) to provide a teaching resource on a human rights-based approach to care and support in health and social care services. This slide</a:t>
            </a:r>
            <a:r>
              <a:rPr lang="en-US" sz="1200" baseline="0" dirty="0" smtClean="0">
                <a:latin typeface="+mn-lt"/>
                <a:ea typeface="Tahoma" panose="020B0604030504040204" pitchFamily="34" charset="0"/>
                <a:cs typeface="Tahoma" panose="020B0604030504040204" pitchFamily="34" charset="0"/>
              </a:rPr>
              <a:t> deck</a:t>
            </a:r>
            <a:r>
              <a:rPr lang="en-US" sz="1200" dirty="0" smtClean="0">
                <a:latin typeface="+mn-lt"/>
                <a:ea typeface="Tahoma" panose="020B0604030504040204" pitchFamily="34" charset="0"/>
                <a:cs typeface="Tahoma" panose="020B0604030504040204" pitchFamily="34" charset="0"/>
              </a:rPr>
              <a:t> is based on the</a:t>
            </a:r>
            <a:r>
              <a:rPr lang="en-US" sz="1200" baseline="0" dirty="0" smtClean="0">
                <a:latin typeface="+mn-lt"/>
                <a:ea typeface="Tahoma" panose="020B0604030504040204" pitchFamily="34" charset="0"/>
                <a:cs typeface="Tahoma" panose="020B0604030504040204" pitchFamily="34" charset="0"/>
              </a:rPr>
              <a:t> development of HIQA’s </a:t>
            </a:r>
            <a:r>
              <a:rPr lang="en-US" sz="1200" i="1" baseline="0" dirty="0" smtClean="0">
                <a:latin typeface="+mn-lt"/>
                <a:ea typeface="Tahoma" panose="020B0604030504040204" pitchFamily="34" charset="0"/>
                <a:cs typeface="Tahoma" panose="020B0604030504040204" pitchFamily="34" charset="0"/>
              </a:rPr>
              <a:t>Guidance on a Human Rights-based Approach in Health and Social Care Services</a:t>
            </a:r>
            <a:r>
              <a:rPr lang="en-US" sz="1200" baseline="0" dirty="0" smtClean="0">
                <a:latin typeface="+mn-lt"/>
                <a:ea typeface="Tahoma" panose="020B0604030504040204" pitchFamily="34" charset="0"/>
                <a:cs typeface="Tahoma" panose="020B0604030504040204" pitchFamily="34" charset="0"/>
              </a:rPr>
              <a:t>, published in 2019, and on the evidence review which informed that guidance. The guidance was developed in conjunction with Safeguarding Ireland, and was part-funded by a grant from the Irish Human Rights and Equality Commission. </a:t>
            </a:r>
          </a:p>
          <a:p>
            <a:pPr>
              <a:lnSpc>
                <a:spcPct val="114000"/>
              </a:lnSpc>
              <a:spcAft>
                <a:spcPts val="1800"/>
              </a:spcAft>
              <a:buClr>
                <a:schemeClr val="accent6"/>
              </a:buClr>
              <a:defRPr/>
            </a:pPr>
            <a:endParaRPr lang="en-IE" sz="1200" b="1" dirty="0" smtClean="0">
              <a:solidFill>
                <a:srgbClr val="0070C0"/>
              </a:solidFill>
              <a:latin typeface="+mn-lt"/>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IE" sz="1200" b="1" dirty="0" smtClean="0">
                <a:solidFill>
                  <a:srgbClr val="0070C0"/>
                </a:solidFill>
                <a:latin typeface="+mn-lt"/>
                <a:ea typeface="Tahoma" panose="020B0604030504040204" pitchFamily="34" charset="0"/>
                <a:cs typeface="Tahoma" panose="020B0604030504040204" pitchFamily="34" charset="0"/>
              </a:rPr>
              <a:t>Who is this Slide Deck for?</a:t>
            </a:r>
          </a:p>
          <a:p>
            <a:pPr>
              <a:lnSpc>
                <a:spcPct val="114000"/>
              </a:lnSpc>
              <a:spcAft>
                <a:spcPts val="1800"/>
              </a:spcAft>
              <a:buClr>
                <a:schemeClr val="accent6"/>
              </a:buClr>
              <a:defRPr/>
            </a:pPr>
            <a:r>
              <a:rPr lang="en-US" sz="1200" dirty="0" smtClean="0">
                <a:latin typeface="+mn-lt"/>
                <a:ea typeface="Tahoma" panose="020B0604030504040204" pitchFamily="34" charset="0"/>
                <a:cs typeface="Tahoma" panose="020B0604030504040204" pitchFamily="34" charset="0"/>
              </a:rPr>
              <a:t>The slide deck will be useful for those teaching health and social care students and those providing training and CPD for health and social care staff. </a:t>
            </a:r>
          </a:p>
          <a:p>
            <a:pPr>
              <a:lnSpc>
                <a:spcPct val="114000"/>
              </a:lnSpc>
              <a:spcAft>
                <a:spcPts val="1800"/>
              </a:spcAft>
              <a:buClr>
                <a:schemeClr val="accent6"/>
              </a:buClr>
              <a:defRPr/>
            </a:pPr>
            <a:r>
              <a:rPr lang="en-US" sz="1200" dirty="0" smtClean="0">
                <a:latin typeface="+mn-lt"/>
                <a:ea typeface="Tahoma" panose="020B0604030504040204" pitchFamily="34" charset="0"/>
                <a:cs typeface="Tahoma" panose="020B0604030504040204" pitchFamily="34" charset="0"/>
              </a:rPr>
              <a:t>M</a:t>
            </a:r>
            <a:r>
              <a:rPr lang="en-US" sz="1200" baseline="0" dirty="0" smtClean="0">
                <a:latin typeface="+mn-lt"/>
                <a:ea typeface="Tahoma" panose="020B0604030504040204" pitchFamily="34" charset="0"/>
                <a:cs typeface="Tahoma" panose="020B0604030504040204" pitchFamily="34" charset="0"/>
              </a:rPr>
              <a:t>anagers of health and social care services, policy makers, and others who have a personal or professional interest in human rights and or health and social care may also find this slide deck useful.</a:t>
            </a:r>
          </a:p>
          <a:p>
            <a:pPr>
              <a:lnSpc>
                <a:spcPct val="114000"/>
              </a:lnSpc>
              <a:spcAft>
                <a:spcPts val="1800"/>
              </a:spcAft>
              <a:buClr>
                <a:schemeClr val="accent6"/>
              </a:buClr>
              <a:defRPr/>
            </a:pPr>
            <a:endParaRPr lang="en-US" sz="1200" dirty="0" smtClean="0">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a:t>
            </a:fld>
            <a:endParaRPr lang="en-IE" dirty="0"/>
          </a:p>
        </p:txBody>
      </p:sp>
    </p:spTree>
    <p:extLst>
      <p:ext uri="{BB962C8B-B14F-4D97-AF65-F5344CB8AC3E}">
        <p14:creationId xmlns:p14="http://schemas.microsoft.com/office/powerpoint/2010/main" val="2722336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dirty="0" smtClean="0">
                <a:solidFill>
                  <a:schemeClr val="tx1"/>
                </a:solidFill>
              </a:rPr>
              <a:t>There are nine core international</a:t>
            </a:r>
            <a:r>
              <a:rPr lang="en-IE" u="none" baseline="0" dirty="0" smtClean="0">
                <a:solidFill>
                  <a:schemeClr val="tx1"/>
                </a:solidFill>
              </a:rPr>
              <a:t> human rights instruments. These core instruments along with their monitoring bodies are listed over the following two slides. </a:t>
            </a:r>
          </a:p>
          <a:p>
            <a:endParaRPr lang="en-IE" u="none" baseline="0" dirty="0" smtClean="0">
              <a:solidFill>
                <a:schemeClr val="tx1"/>
              </a:solidFill>
            </a:endParaRPr>
          </a:p>
          <a:p>
            <a:r>
              <a:rPr lang="en-IE" u="none" baseline="0" dirty="0" smtClean="0">
                <a:solidFill>
                  <a:schemeClr val="tx1"/>
                </a:solidFill>
              </a:rPr>
              <a:t>Each of the core instruments has established a committee of experts to monitor implementation of the treaty provisions by its States parties. These core instruments are Conventions, which are legally binding international treaties that may be ratified by a number of states.</a:t>
            </a:r>
          </a:p>
          <a:p>
            <a:endParaRPr lang="en-US" u="none" baseline="0" dirty="0" smtClean="0">
              <a:solidFill>
                <a:schemeClr val="tx1"/>
              </a:solidFill>
            </a:endParaRPr>
          </a:p>
          <a:p>
            <a:r>
              <a:rPr lang="en-US" u="none" baseline="0" dirty="0" smtClean="0">
                <a:solidFill>
                  <a:schemeClr val="tx1"/>
                </a:solidFill>
              </a:rPr>
              <a:t>Please note monitoring body abbreviations:</a:t>
            </a:r>
          </a:p>
          <a:p>
            <a:r>
              <a:rPr lang="en-US" u="none" baseline="0" dirty="0" smtClean="0">
                <a:solidFill>
                  <a:schemeClr val="tx1"/>
                </a:solidFill>
              </a:rPr>
              <a:t>CERD = Committee on the Elimination of Racial Discrimination</a:t>
            </a:r>
          </a:p>
          <a:p>
            <a:r>
              <a:rPr lang="en-US" u="none" baseline="0" dirty="0" smtClean="0">
                <a:solidFill>
                  <a:schemeClr val="tx1"/>
                </a:solidFill>
              </a:rPr>
              <a:t>CCPR = Committee on Civil and Political Rights </a:t>
            </a:r>
          </a:p>
          <a:p>
            <a:r>
              <a:rPr lang="en-US" u="none" baseline="0" dirty="0" smtClean="0">
                <a:solidFill>
                  <a:schemeClr val="tx1"/>
                </a:solidFill>
              </a:rPr>
              <a:t>CESCR = Committee on Economic, Social and Cultural Rights </a:t>
            </a:r>
          </a:p>
          <a:p>
            <a:r>
              <a:rPr lang="en-US" u="none" baseline="0" dirty="0" smtClean="0">
                <a:solidFill>
                  <a:schemeClr val="tx1"/>
                </a:solidFill>
              </a:rPr>
              <a:t>CEDAW = Committee on the Elimination of Discrimination Against Women</a:t>
            </a:r>
          </a:p>
          <a:p>
            <a:r>
              <a:rPr lang="en-US" u="none" baseline="0" dirty="0" smtClean="0">
                <a:solidFill>
                  <a:schemeClr val="tx1"/>
                </a:solidFill>
              </a:rPr>
              <a:t>CAT = Committee Against Torture </a:t>
            </a:r>
            <a:endParaRPr lang="en-IE" u="non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20</a:t>
            </a:fld>
            <a:endParaRPr lang="en-IE" dirty="0"/>
          </a:p>
        </p:txBody>
      </p:sp>
    </p:spTree>
    <p:extLst>
      <p:ext uri="{BB962C8B-B14F-4D97-AF65-F5344CB8AC3E}">
        <p14:creationId xmlns:p14="http://schemas.microsoft.com/office/powerpoint/2010/main" val="26712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solidFill>
                  <a:schemeClr val="tx1"/>
                </a:solidFill>
              </a:rPr>
              <a:t>Please note monitoring body abbreviations:</a:t>
            </a:r>
          </a:p>
          <a:p>
            <a:r>
              <a:rPr lang="en-US" u="none" dirty="0" smtClean="0">
                <a:solidFill>
                  <a:schemeClr val="tx1"/>
                </a:solidFill>
              </a:rPr>
              <a:t>CRC = Committee on the Rights of the Child </a:t>
            </a:r>
          </a:p>
          <a:p>
            <a:r>
              <a:rPr lang="en-US" u="none" dirty="0" smtClean="0">
                <a:solidFill>
                  <a:schemeClr val="tx1"/>
                </a:solidFill>
              </a:rPr>
              <a:t>CMW = Committee on Migrant Workers </a:t>
            </a:r>
          </a:p>
          <a:p>
            <a:r>
              <a:rPr lang="en-US" u="none" dirty="0" smtClean="0">
                <a:solidFill>
                  <a:schemeClr val="tx1"/>
                </a:solidFill>
              </a:rPr>
              <a:t>CPED = Committee on Enforced Disappearances</a:t>
            </a:r>
          </a:p>
          <a:p>
            <a:r>
              <a:rPr lang="en-US" u="none" dirty="0" smtClean="0">
                <a:solidFill>
                  <a:schemeClr val="tx1"/>
                </a:solidFill>
              </a:rPr>
              <a:t>CRPD</a:t>
            </a:r>
            <a:r>
              <a:rPr lang="en-US" u="none" baseline="0" dirty="0" smtClean="0">
                <a:solidFill>
                  <a:schemeClr val="tx1"/>
                </a:solidFill>
              </a:rPr>
              <a:t> = Committee on the Rights of Persons with Disabilities </a:t>
            </a:r>
            <a:endParaRPr lang="en-IE" u="non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21</a:t>
            </a:fld>
            <a:endParaRPr lang="en-IE" dirty="0"/>
          </a:p>
        </p:txBody>
      </p:sp>
    </p:spTree>
    <p:extLst>
      <p:ext uri="{BB962C8B-B14F-4D97-AF65-F5344CB8AC3E}">
        <p14:creationId xmlns:p14="http://schemas.microsoft.com/office/powerpoint/2010/main" val="26712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All of the rights of every individual living within the European Union have been collated into one single document, the Charter of Fundamental Rights of the European Union. The charter has been updated in light of changes in society, social progress and scientific and technological developments and became legally binding in December 2009. The charter brings together all of the personal, civic, political, economic and social rights enjoyed by people within the EU in one single document. </a:t>
            </a:r>
          </a:p>
          <a:p>
            <a:endParaRPr lang="en-IE" sz="1200" kern="1200" baseline="0" dirty="0" smtClean="0">
              <a:solidFill>
                <a:schemeClr val="tx1"/>
              </a:solidFill>
              <a:effectLst/>
              <a:latin typeface="+mn-lt"/>
              <a:ea typeface="+mn-ea"/>
              <a:cs typeface="+mn-cs"/>
            </a:endParaRPr>
          </a:p>
          <a:p>
            <a:pPr marL="0" indent="0">
              <a:buFont typeface="Wingdings" panose="05000000000000000000" pitchFamily="2" charset="2"/>
              <a:buNone/>
            </a:pPr>
            <a:r>
              <a:rPr lang="en-IE" sz="1200" kern="1200" baseline="0" dirty="0" smtClean="0">
                <a:solidFill>
                  <a:schemeClr val="tx1"/>
                </a:solidFill>
                <a:effectLst/>
                <a:latin typeface="+mn-lt"/>
                <a:ea typeface="+mn-ea"/>
                <a:cs typeface="+mn-cs"/>
              </a:rPr>
              <a:t>The charter covers:</a:t>
            </a:r>
          </a:p>
          <a:p>
            <a:pPr marL="171450" indent="-171450">
              <a:buFont typeface="Wingdings" panose="05000000000000000000" pitchFamily="2" charset="2"/>
              <a:buChar char="§"/>
            </a:pPr>
            <a:r>
              <a:rPr lang="en-IE" sz="1200" kern="1200" baseline="0" dirty="0" smtClean="0">
                <a:solidFill>
                  <a:schemeClr val="tx1"/>
                </a:solidFill>
                <a:effectLst/>
                <a:latin typeface="+mn-lt"/>
                <a:ea typeface="+mn-ea"/>
                <a:cs typeface="+mn-cs"/>
              </a:rPr>
              <a:t>All the rights found in the case law of the Court of Justice of the EU</a:t>
            </a:r>
          </a:p>
          <a:p>
            <a:pPr marL="171450" indent="-171450">
              <a:buFont typeface="Wingdings" panose="05000000000000000000" pitchFamily="2" charset="2"/>
              <a:buChar char="§"/>
            </a:pPr>
            <a:r>
              <a:rPr lang="en-IE" sz="1200" kern="1200" baseline="0" dirty="0" smtClean="0">
                <a:solidFill>
                  <a:schemeClr val="tx1"/>
                </a:solidFill>
                <a:effectLst/>
                <a:latin typeface="+mn-lt"/>
                <a:ea typeface="+mn-ea"/>
                <a:cs typeface="+mn-cs"/>
              </a:rPr>
              <a:t>The rights and freedoms enshrined in the ECHR</a:t>
            </a:r>
          </a:p>
          <a:p>
            <a:pPr marL="171450" indent="-171450">
              <a:buFont typeface="Wingdings" panose="05000000000000000000" pitchFamily="2" charset="2"/>
              <a:buChar char="§"/>
            </a:pPr>
            <a:r>
              <a:rPr lang="en-IE" sz="1200" kern="1200" baseline="0" dirty="0" smtClean="0">
                <a:solidFill>
                  <a:schemeClr val="tx1"/>
                </a:solidFill>
                <a:effectLst/>
                <a:latin typeface="+mn-lt"/>
                <a:ea typeface="+mn-ea"/>
                <a:cs typeface="+mn-cs"/>
              </a:rPr>
              <a:t>Other rights and principles resulting from the common constitutional traditions of EU countries and other international instruments, including the 9 core international conventions.</a:t>
            </a:r>
          </a:p>
          <a:p>
            <a:pPr marL="0" indent="0">
              <a:buFont typeface="Arial" panose="020B0604020202020204" pitchFamily="34" charset="0"/>
              <a:buNone/>
            </a:pPr>
            <a:endParaRPr lang="en-IE"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IE" sz="1200" kern="1200" baseline="0" dirty="0" smtClean="0">
                <a:solidFill>
                  <a:schemeClr val="tx1"/>
                </a:solidFill>
                <a:effectLst/>
                <a:latin typeface="+mn-lt"/>
                <a:ea typeface="+mn-ea"/>
                <a:cs typeface="+mn-cs"/>
              </a:rPr>
              <a:t>In the charter, rights and freedoms are included under 6 titles; dignity, freedoms, equality, solidarity, citizen’s rights and justice. In order to reflect modern society, the charter has also included ‘third generation’ fundamental rights, such as data protection, guarantees on bioethics and transparent administration. </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At a national level, the charter applies to EU Member States only when they are implementing EU law. If a situation does not relate to EU law, it is up to national authorities, including the courts, to enforce fundamental rights. Where the Charter does not apply, fundamental rights continue to be guaranteed at a national level according to the constitutional systems of the Member States. </a:t>
            </a:r>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22</a:t>
            </a:fld>
            <a:endParaRPr lang="en-IE" dirty="0"/>
          </a:p>
        </p:txBody>
      </p:sp>
    </p:spTree>
    <p:extLst>
      <p:ext uri="{BB962C8B-B14F-4D97-AF65-F5344CB8AC3E}">
        <p14:creationId xmlns:p14="http://schemas.microsoft.com/office/powerpoint/2010/main" val="2253649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The European Charter of Patients’ Rights was drafted in 2002 by Active Citizenship Network in collaboration with 12 citizens’ organisations from different EU countries. The charter aims to guarantee a high level of fundamental human health protection and to assure the high quality of services provided by different national health services in Europe. The charter is correlated with the duties and responsibilities that both service providers and people using services must assume. While the charter applies to all individuals, it acknowledges that characteristics such as age, gender, religion, socio-economic status etc. may influence individual health care needs.  Although the charter is considered to be a guide for good practice, it is not legally binding. </a:t>
            </a:r>
          </a:p>
        </p:txBody>
      </p:sp>
      <p:sp>
        <p:nvSpPr>
          <p:cNvPr id="4" name="Slide Number Placeholder 3"/>
          <p:cNvSpPr>
            <a:spLocks noGrp="1"/>
          </p:cNvSpPr>
          <p:nvPr>
            <p:ph type="sldNum" sz="quarter" idx="10"/>
          </p:nvPr>
        </p:nvSpPr>
        <p:spPr/>
        <p:txBody>
          <a:bodyPr/>
          <a:lstStyle/>
          <a:p>
            <a:fld id="{3B68FE9F-422B-49C7-A59D-F2A124DA8AB0}" type="slidenum">
              <a:rPr lang="en-IE" smtClean="0"/>
              <a:t>23</a:t>
            </a:fld>
            <a:endParaRPr lang="en-IE" dirty="0"/>
          </a:p>
        </p:txBody>
      </p:sp>
    </p:spTree>
    <p:extLst>
      <p:ext uri="{BB962C8B-B14F-4D97-AF65-F5344CB8AC3E}">
        <p14:creationId xmlns:p14="http://schemas.microsoft.com/office/powerpoint/2010/main" val="2253649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dirty="0" smtClean="0">
                <a:solidFill>
                  <a:schemeClr val="tx1"/>
                </a:solidFill>
              </a:rPr>
              <a:t>There are three main procedures for bringing</a:t>
            </a:r>
            <a:r>
              <a:rPr lang="en-IE" u="none" baseline="0" dirty="0" smtClean="0">
                <a:solidFill>
                  <a:schemeClr val="tx1"/>
                </a:solidFill>
              </a:rPr>
              <a:t> complaints of breaches of the provisions of human rights treaties to human rights treaty bodies:</a:t>
            </a:r>
          </a:p>
          <a:p>
            <a:endParaRPr lang="en-IE" u="none" baseline="0" dirty="0" smtClean="0">
              <a:solidFill>
                <a:schemeClr val="tx1"/>
              </a:solidFill>
            </a:endParaRPr>
          </a:p>
          <a:p>
            <a:pPr marL="228600" indent="-228600">
              <a:buAutoNum type="arabicPeriod"/>
            </a:pPr>
            <a:r>
              <a:rPr lang="en-IE" u="none" baseline="0" dirty="0" smtClean="0">
                <a:solidFill>
                  <a:schemeClr val="tx1"/>
                </a:solidFill>
              </a:rPr>
              <a:t>Individual Communications</a:t>
            </a:r>
          </a:p>
          <a:p>
            <a:pPr marL="0" indent="0">
              <a:buNone/>
            </a:pPr>
            <a:r>
              <a:rPr lang="en-IE" u="none" baseline="0" dirty="0" smtClean="0">
                <a:solidFill>
                  <a:schemeClr val="tx1"/>
                </a:solidFill>
              </a:rPr>
              <a:t>There are nine core international human rights treaties and each of these treaties has established a committee of experts to monitor implementation of the treaty provisions by its State parties. Under certain conditions, these committees (also known as treaty bodies) may consider individual complaints or communications from individuals. Complaints may also be brought by third parties on behalf of individuals, provided they have given their consent.</a:t>
            </a:r>
          </a:p>
          <a:p>
            <a:pPr marL="0" indent="0">
              <a:buNone/>
            </a:pPr>
            <a:endParaRPr lang="en-IE" u="none" baseline="0" dirty="0" smtClean="0">
              <a:solidFill>
                <a:schemeClr val="tx1"/>
              </a:solidFill>
            </a:endParaRPr>
          </a:p>
          <a:p>
            <a:pPr marL="0" indent="0">
              <a:buNone/>
            </a:pPr>
            <a:r>
              <a:rPr lang="en-IE" u="none" baseline="0" dirty="0" smtClean="0">
                <a:solidFill>
                  <a:schemeClr val="tx1"/>
                </a:solidFill>
              </a:rPr>
              <a:t>2. State-to-State Complaints</a:t>
            </a:r>
          </a:p>
          <a:p>
            <a:pPr marL="0" indent="0">
              <a:buNone/>
            </a:pPr>
            <a:r>
              <a:rPr lang="en-IE" u="none" baseline="0" dirty="0" smtClean="0">
                <a:solidFill>
                  <a:schemeClr val="tx1"/>
                </a:solidFill>
              </a:rPr>
              <a:t>Several human rights treaties contain provisions to allow for State parties to complain to the relevant Committee about alleged violations of the treaty by another State party.</a:t>
            </a:r>
          </a:p>
          <a:p>
            <a:pPr marL="0" indent="0">
              <a:buNone/>
            </a:pPr>
            <a:endParaRPr lang="en-IE" u="none" baseline="0" dirty="0" smtClean="0">
              <a:solidFill>
                <a:schemeClr val="tx1"/>
              </a:solidFill>
            </a:endParaRPr>
          </a:p>
          <a:p>
            <a:pPr marL="0" indent="0">
              <a:buNone/>
            </a:pPr>
            <a:r>
              <a:rPr lang="en-IE" u="none" baseline="0" dirty="0" smtClean="0">
                <a:solidFill>
                  <a:schemeClr val="tx1"/>
                </a:solidFill>
              </a:rPr>
              <a:t>3. Inquiries </a:t>
            </a:r>
          </a:p>
          <a:p>
            <a:pPr marL="0" indent="0">
              <a:buNone/>
            </a:pPr>
            <a:r>
              <a:rPr lang="en-IE" u="none" baseline="0" dirty="0" smtClean="0">
                <a:solidFill>
                  <a:schemeClr val="tx1"/>
                </a:solidFill>
              </a:rPr>
              <a:t>Several Committees may, on their own initiative, initiate inquiries if they have received reliable information containing well-founded indications of serious, grave or systematic violations by a State party of the conventions they monitor.</a:t>
            </a:r>
            <a:endParaRPr lang="en-IE" u="non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24</a:t>
            </a:fld>
            <a:endParaRPr lang="en-IE" dirty="0"/>
          </a:p>
        </p:txBody>
      </p:sp>
    </p:spTree>
    <p:extLst>
      <p:ext uri="{BB962C8B-B14F-4D97-AF65-F5344CB8AC3E}">
        <p14:creationId xmlns:p14="http://schemas.microsoft.com/office/powerpoint/2010/main" val="267125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chemeClr val="tx1"/>
                </a:solidFill>
              </a:rPr>
              <a:t>A Human</a:t>
            </a:r>
            <a:r>
              <a:rPr lang="en-IE" baseline="0" dirty="0" smtClean="0">
                <a:solidFill>
                  <a:schemeClr val="tx1"/>
                </a:solidFill>
              </a:rPr>
              <a:t> Rights-based Approach (HRBA) to care and support for adults in health and social care services is underpinned by a legal framework and human rights treaties which states have agreed to uphold. The legal framework places a responsibility on health and social care providers at an organisational and individual practitioner level to uphold the human rights of people using their services. The key legal sources of human rights and equality obligations in Ireland are outlined in this section. </a:t>
            </a:r>
            <a:r>
              <a:rPr lang="en-IE" sz="1200" kern="1200" dirty="0" smtClean="0">
                <a:solidFill>
                  <a:schemeClr val="tx1"/>
                </a:solidFill>
                <a:effectLst/>
                <a:latin typeface="+mn-lt"/>
                <a:ea typeface="+mn-ea"/>
                <a:cs typeface="+mn-cs"/>
              </a:rPr>
              <a:t>The functions of the Irish Human Rights and Equality Commission (IHREC) are set out and the key aspects of the legal</a:t>
            </a:r>
            <a:r>
              <a:rPr lang="en-IE" sz="1200" kern="1200" baseline="0" dirty="0" smtClean="0">
                <a:solidFill>
                  <a:schemeClr val="tx1"/>
                </a:solidFill>
                <a:effectLst/>
                <a:latin typeface="+mn-lt"/>
                <a:ea typeface="+mn-ea"/>
                <a:cs typeface="+mn-cs"/>
              </a:rPr>
              <a:t> framework</a:t>
            </a:r>
            <a:r>
              <a:rPr lang="en-IE" sz="1200" kern="1200" dirty="0" smtClean="0">
                <a:solidFill>
                  <a:schemeClr val="tx1"/>
                </a:solidFill>
                <a:effectLst/>
                <a:latin typeface="+mn-lt"/>
                <a:ea typeface="+mn-ea"/>
                <a:cs typeface="+mn-cs"/>
              </a:rPr>
              <a:t> relevant to health and social</a:t>
            </a:r>
            <a:r>
              <a:rPr lang="en-IE" sz="1200" kern="1200" baseline="0" dirty="0" smtClean="0">
                <a:solidFill>
                  <a:schemeClr val="tx1"/>
                </a:solidFill>
                <a:effectLst/>
                <a:latin typeface="+mn-lt"/>
                <a:ea typeface="+mn-ea"/>
                <a:cs typeface="+mn-cs"/>
              </a:rPr>
              <a:t> care services in </a:t>
            </a:r>
            <a:r>
              <a:rPr lang="en-IE" sz="1200" kern="1200" dirty="0" smtClean="0">
                <a:solidFill>
                  <a:schemeClr val="tx1"/>
                </a:solidFill>
                <a:effectLst/>
                <a:latin typeface="+mn-lt"/>
                <a:ea typeface="+mn-ea"/>
                <a:cs typeface="+mn-cs"/>
              </a:rPr>
              <a:t>Ireland are also described in</a:t>
            </a:r>
            <a:r>
              <a:rPr lang="en-IE" sz="1200" kern="1200" baseline="0" dirty="0" smtClean="0">
                <a:solidFill>
                  <a:schemeClr val="tx1"/>
                </a:solidFill>
                <a:effectLst/>
                <a:latin typeface="+mn-lt"/>
                <a:ea typeface="+mn-ea"/>
                <a:cs typeface="+mn-cs"/>
              </a:rPr>
              <a:t> this section</a:t>
            </a:r>
            <a:r>
              <a:rPr lang="en-IE" sz="1200" kern="1200" dirty="0" smtClean="0">
                <a:solidFill>
                  <a:schemeClr val="tx1"/>
                </a:solidFill>
                <a:effectLst/>
                <a:latin typeface="+mn-lt"/>
                <a:ea typeface="+mn-ea"/>
                <a:cs typeface="+mn-cs"/>
              </a:rPr>
              <a:t>. These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The Constitution 1937</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The Mental Health Act 2001</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European Convention on Human Rights (ECHR) Act 2003</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UN Convention on the Rights of Persons with Disabilities (UNCRPD) 2006</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Health Act 2007</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The IHREC Act 2014</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Public Sector Equality and Human Rights Duty 2014</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Equal Status Acts 2000-2015</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Assisted Decision-Making (Capacity) Act 2015</a:t>
            </a:r>
          </a:p>
          <a:p>
            <a:pPr marL="171450" indent="-171450">
              <a:buFont typeface="Wingdings" panose="05000000000000000000" pitchFamily="2" charset="2"/>
              <a:buChar char="§"/>
            </a:pPr>
            <a:endParaRPr lang="en-I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25</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baseline="0" dirty="0" smtClean="0">
                <a:solidFill>
                  <a:schemeClr val="tx1"/>
                </a:solidFill>
              </a:rPr>
              <a:t>In 2018, the Irish Human Rights and Equality Commission (IHREC) commissioned an </a:t>
            </a:r>
            <a:r>
              <a:rPr lang="en-US" sz="1200" dirty="0" smtClean="0">
                <a:solidFill>
                  <a:schemeClr val="tx1"/>
                </a:solidFill>
              </a:rPr>
              <a:t>Amárach</a:t>
            </a:r>
            <a:r>
              <a:rPr lang="en-IE" u="none" baseline="0" dirty="0" smtClean="0">
                <a:solidFill>
                  <a:schemeClr val="tx1"/>
                </a:solidFill>
              </a:rPr>
              <a:t> Research body to conduct an online survey to gain insight into the understanding and awareness of Human Rights and Equality among the Irish population. The survey achieved 1,200 responses from adults (aged </a:t>
            </a:r>
            <a:r>
              <a:rPr lang="en-IE" u="sng" baseline="0" dirty="0" smtClean="0">
                <a:solidFill>
                  <a:schemeClr val="tx1"/>
                </a:solidFill>
              </a:rPr>
              <a:t>&gt;</a:t>
            </a:r>
            <a:r>
              <a:rPr lang="en-IE" u="none" baseline="0" dirty="0" smtClean="0">
                <a:solidFill>
                  <a:schemeClr val="tx1"/>
                </a:solidFill>
              </a:rPr>
              <a:t>18 years) across the Republic of Ireland. </a:t>
            </a:r>
          </a:p>
          <a:p>
            <a:endParaRPr lang="en-IE" u="none" baseline="0" dirty="0" smtClean="0">
              <a:solidFill>
                <a:schemeClr val="tx1"/>
              </a:solidFill>
            </a:endParaRPr>
          </a:p>
          <a:p>
            <a:r>
              <a:rPr lang="en-IE" u="none" baseline="0" dirty="0" smtClean="0">
                <a:solidFill>
                  <a:schemeClr val="tx1"/>
                </a:solidFill>
              </a:rPr>
              <a:t>The pie chart displays the main response categories to one of the questions asked in the survey, ‘What do you think when you hear the term ‘human rights and equality’? </a:t>
            </a:r>
          </a:p>
          <a:p>
            <a:endParaRPr lang="en-IE" u="none" baseline="0" dirty="0" smtClean="0">
              <a:solidFill>
                <a:schemeClr val="tx1"/>
              </a:solidFill>
            </a:endParaRPr>
          </a:p>
          <a:p>
            <a:r>
              <a:rPr lang="en-IE" u="none" baseline="0" dirty="0" smtClean="0">
                <a:solidFill>
                  <a:schemeClr val="tx1"/>
                </a:solidFill>
              </a:rPr>
              <a:t>One of the main findings from the survey was that the Irish population perceive that human rights and equality should encapsulate equality for everyone regardless of race, gender, sexual orientation and ethnicity. </a:t>
            </a:r>
          </a:p>
        </p:txBody>
      </p:sp>
      <p:sp>
        <p:nvSpPr>
          <p:cNvPr id="4" name="Slide Number Placeholder 3"/>
          <p:cNvSpPr>
            <a:spLocks noGrp="1"/>
          </p:cNvSpPr>
          <p:nvPr>
            <p:ph type="sldNum" sz="quarter" idx="10"/>
          </p:nvPr>
        </p:nvSpPr>
        <p:spPr/>
        <p:txBody>
          <a:bodyPr/>
          <a:lstStyle/>
          <a:p>
            <a:fld id="{3B68FE9F-422B-49C7-A59D-F2A124DA8AB0}" type="slidenum">
              <a:rPr lang="en-IE" smtClean="0"/>
              <a:t>26</a:t>
            </a:fld>
            <a:endParaRPr lang="en-IE" dirty="0"/>
          </a:p>
        </p:txBody>
      </p:sp>
    </p:spTree>
    <p:extLst>
      <p:ext uri="{BB962C8B-B14F-4D97-AF65-F5344CB8AC3E}">
        <p14:creationId xmlns:p14="http://schemas.microsoft.com/office/powerpoint/2010/main" val="267125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solidFill>
                  <a:schemeClr val="tx1"/>
                </a:solidFill>
              </a:rPr>
              <a:t>The Irish Constitution is the fundamental legal document that sets out how Ireland should be governed and it also sets out the rights of Irish citizens. </a:t>
            </a:r>
          </a:p>
          <a:p>
            <a:endParaRPr lang="en-IE" baseline="0" dirty="0" smtClean="0">
              <a:solidFill>
                <a:schemeClr val="tx1"/>
              </a:solidFill>
            </a:endParaRPr>
          </a:p>
          <a:p>
            <a:r>
              <a:rPr lang="en-IE" baseline="0" dirty="0" smtClean="0">
                <a:solidFill>
                  <a:schemeClr val="tx1"/>
                </a:solidFill>
              </a:rPr>
              <a:t>The Constitution was signed into law in 1937. All legislation passed by the Irish Government must be compatible with the Constitution. The Constitution sets out a number of fundamental rights, including the right to life, equality before the law, the right to a fair trial, the right to liberty, the right to freedom of expression, assembly and association, and the right to protection of the family. The Constitution can only be changed by a referendum of the people. </a:t>
            </a:r>
          </a:p>
          <a:p>
            <a:endParaRPr lang="en-IE" baseline="0" dirty="0" smtClean="0">
              <a:solidFill>
                <a:schemeClr val="tx1"/>
              </a:solidFill>
            </a:endParaRPr>
          </a:p>
          <a:p>
            <a:r>
              <a:rPr lang="en-IE" baseline="0" dirty="0" smtClean="0">
                <a:solidFill>
                  <a:schemeClr val="tx1"/>
                </a:solidFill>
              </a:rPr>
              <a:t>Irish Courts have also interpreted the Constitution as including certain other human rights, which are referred to as unenumerated rights. These rights include the right to bodily integrity, the right to earn a livelihood and the right to privacy. It is important to note that these unenumerated rights are not specifically mentioned in the text of the Constitution. </a:t>
            </a:r>
          </a:p>
          <a:p>
            <a:endParaRPr lang="en-IE" baseline="0" dirty="0" smtClean="0">
              <a:solidFill>
                <a:schemeClr val="tx1"/>
              </a:solidFill>
            </a:endParaRPr>
          </a:p>
          <a:p>
            <a:endParaRPr lang="en-IE" baseline="0" dirty="0" smtClean="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27</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Mental</a:t>
            </a:r>
            <a:r>
              <a:rPr lang="en-IE" baseline="0" dirty="0" smtClean="0"/>
              <a:t> Health Act 2001 established the Mental Health Commission and its functions as the regulator of mental health services in Ireland. The Act addresses certain human rights issues in relation to individuals with mental disorders, primarily related to involuntary treatment and assuring standards across services. The legislation improves protection of the right to liberty among individuals with mental disorders and increases Ireland’s adherence to international human rights standards in areas of traditional concern in mental health care (involuntary admission and treatment).</a:t>
            </a:r>
          </a:p>
          <a:p>
            <a:pPr marL="0" indent="0">
              <a:buFont typeface="Arial" panose="020B0604020202020204" pitchFamily="34" charset="0"/>
              <a:buNone/>
            </a:pPr>
            <a:endParaRPr lang="en-IE" dirty="0" smtClean="0"/>
          </a:p>
          <a:p>
            <a:pPr marL="0" indent="0">
              <a:buFont typeface="Arial" panose="020B0604020202020204" pitchFamily="34" charset="0"/>
              <a:buNone/>
            </a:pPr>
            <a:r>
              <a:rPr lang="en-IE" dirty="0" smtClean="0"/>
              <a:t>People</a:t>
            </a:r>
            <a:r>
              <a:rPr lang="en-IE" baseline="0" dirty="0" smtClean="0"/>
              <a:t> with mental health disorders are sometimes admitted and  treated as involuntary patients. In these situations, the Act provides two methods for detaining a patient who has a mental health disorder:</a:t>
            </a:r>
          </a:p>
          <a:p>
            <a:pPr marL="171450" indent="-171450">
              <a:buFont typeface="Wingdings" panose="05000000000000000000" pitchFamily="2" charset="2"/>
              <a:buChar char="§"/>
            </a:pPr>
            <a:r>
              <a:rPr lang="en-IE" baseline="0" dirty="0" smtClean="0"/>
              <a:t>admission by a consultant psychiatrist on the recommendation of a registered medical practitioner.</a:t>
            </a:r>
          </a:p>
          <a:p>
            <a:pPr marL="171450" indent="-171450">
              <a:buFont typeface="Wingdings" panose="05000000000000000000" pitchFamily="2" charset="2"/>
              <a:buChar char="§"/>
            </a:pPr>
            <a:r>
              <a:rPr lang="en-IE" baseline="0" dirty="0" smtClean="0"/>
              <a:t>re-grading a voluntary patient to an involuntary patient following review by two consultant psychiatrists. </a:t>
            </a:r>
          </a:p>
          <a:p>
            <a:pPr marL="0" indent="0">
              <a:buFont typeface="Arial" panose="020B0604020202020204" pitchFamily="34" charset="0"/>
              <a:buNone/>
            </a:pPr>
            <a:endParaRPr lang="en-IE" baseline="0" dirty="0" smtClean="0"/>
          </a:p>
          <a:p>
            <a:pPr marL="0" indent="0">
              <a:buFont typeface="Arial" panose="020B0604020202020204" pitchFamily="34" charset="0"/>
              <a:buNone/>
            </a:pPr>
            <a:r>
              <a:rPr lang="en-IE" baseline="0" dirty="0" smtClean="0"/>
              <a:t>Under the Act, a person who is involuntarily admitted to an approved centre has their case independently reviewed by a mental health tribunal within 21 days of their admission or renewal order. A person has the right to attend their own tribunal and adults receive free legal representation for their hearing during their period of involuntary detention.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28</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Another key piece of legislation within</a:t>
            </a:r>
            <a:r>
              <a:rPr lang="en-IE" baseline="0" dirty="0" smtClean="0"/>
              <a:t> the context of Ireland and a HRBA is the European Convention on Human Rights (ECHR) Act 2003.  </a:t>
            </a:r>
            <a:r>
              <a:rPr lang="en-IE" dirty="0" smtClean="0"/>
              <a:t>The ECHR is an international treaty,</a:t>
            </a:r>
            <a:r>
              <a:rPr lang="en-IE" baseline="0" dirty="0" smtClean="0"/>
              <a:t> drafted in 1950, to protect human rights and political freedoms in Europe. States which have signed up to the ECHR are bound by international law to secure for everyone within their jurisdiction the rights and freedoms set out in it.</a:t>
            </a:r>
          </a:p>
          <a:p>
            <a:endParaRPr lang="en-IE" baseline="0" dirty="0" smtClean="0"/>
          </a:p>
          <a:p>
            <a:pPr marL="0" indent="0">
              <a:buFont typeface="+mj-lt"/>
              <a:buNone/>
            </a:pPr>
            <a:r>
              <a:rPr lang="en-IE" baseline="0" dirty="0" smtClean="0"/>
              <a:t>Although Ireland was one of the original countries to sign up to the ECHR in 1950, the Convention was not brought directly into Irish law until 2003. The signing of the Good Friday agreement in 1998 involved a commitment to bring the Convention into domestic law on the island of Ireland. Prior to 2003, any individuals in Ireland who felt their human rights had been breached had to seek redress in the European Court of Human Rights in Strasbourg, which was a lengthy process. The ECHR Act 2003 removed that process by incorporating the main provisions of the ECHR and making them enforceable in Irish law, allowing these rights to be considered by Irish courts. The ECHR was incorporated at a sub-constitutional level in order to maintain the supremacy of the Constitution. </a:t>
            </a:r>
          </a:p>
          <a:p>
            <a:pPr marL="0" indent="0">
              <a:buFont typeface="+mj-lt"/>
              <a:buNone/>
            </a:pPr>
            <a:endParaRPr lang="en-IE" baseline="0" dirty="0" smtClean="0"/>
          </a:p>
          <a:p>
            <a:pPr marL="0" indent="0">
              <a:buFont typeface="+mj-lt"/>
              <a:buNone/>
            </a:pPr>
            <a:r>
              <a:rPr lang="en-IE" baseline="0" dirty="0" smtClean="0"/>
              <a:t>Since 2003, subject to certain conditions, Irish courts are obliged to interpret any law in a way that is compatible with the ECHR. If it is not possible to do so, the court may find that Irish legislation or practice is not aligned with the ECHR. In such instances, the court may find that the State has breached its legal duty or it can make a Declaration of Incompatibility.  The Attorney General and IHREC are formally notified if a Declaration of Incompatibility is sought. </a:t>
            </a:r>
          </a:p>
          <a:p>
            <a:pPr marL="0" indent="0">
              <a:buFont typeface="+mj-lt"/>
              <a:buNone/>
            </a:pPr>
            <a:endParaRPr lang="en-IE" baseline="0" dirty="0" smtClean="0"/>
          </a:p>
          <a:p>
            <a:pPr marL="0" indent="0">
              <a:buFont typeface="+mj-lt"/>
              <a:buNone/>
            </a:pPr>
            <a:r>
              <a:rPr lang="en-IE" baseline="0" dirty="0" smtClean="0"/>
              <a:t>In circumstances where there is uncertainty or conflict regarding the compatibility of Irish law with the ECHR, The Irish Constitution 1937 has priority. </a:t>
            </a:r>
          </a:p>
          <a:p>
            <a:pPr marL="0" indent="0">
              <a:buFont typeface="+mj-lt"/>
              <a:buNone/>
            </a:pPr>
            <a:endParaRPr lang="en-IE"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29</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buClr>
                <a:schemeClr val="accent6"/>
              </a:buClr>
              <a:defRPr/>
            </a:pPr>
            <a:r>
              <a:rPr lang="en-IE" sz="1200" b="1" dirty="0" smtClean="0">
                <a:solidFill>
                  <a:srgbClr val="0070C0"/>
                </a:solidFill>
                <a:latin typeface="+mn-lt"/>
                <a:ea typeface="Tahoma" panose="020B0604030504040204" pitchFamily="34" charset="0"/>
                <a:cs typeface="Tahoma" panose="020B0604030504040204" pitchFamily="34" charset="0"/>
              </a:rPr>
              <a:t>How can this Slide Deck be used?</a:t>
            </a:r>
          </a:p>
          <a:p>
            <a:pPr>
              <a:lnSpc>
                <a:spcPct val="114000"/>
              </a:lnSpc>
              <a:buClr>
                <a:schemeClr val="accent6"/>
              </a:buClr>
              <a:defRPr/>
            </a:pPr>
            <a:r>
              <a:rPr lang="en-IE" sz="1200" dirty="0" smtClean="0">
                <a:latin typeface="+mn-lt"/>
                <a:ea typeface="Tahoma" panose="020B0604030504040204" pitchFamily="34" charset="0"/>
                <a:cs typeface="Tahoma" panose="020B0604030504040204" pitchFamily="34" charset="0"/>
              </a:rPr>
              <a:t>The slide deck has been designed to be used in a flexible way. </a:t>
            </a:r>
          </a:p>
          <a:p>
            <a:pPr>
              <a:lnSpc>
                <a:spcPct val="114000"/>
              </a:lnSpc>
              <a:buClr>
                <a:schemeClr val="accent6"/>
              </a:buClr>
              <a:defRPr/>
            </a:pPr>
            <a:r>
              <a:rPr lang="en-IE" sz="1200" dirty="0" smtClean="0">
                <a:latin typeface="+mn-lt"/>
                <a:ea typeface="Tahoma" panose="020B0604030504040204" pitchFamily="34" charset="0"/>
                <a:cs typeface="Tahoma" panose="020B0604030504040204" pitchFamily="34" charset="0"/>
              </a:rPr>
              <a:t>Content has been divided into different sections and these can be delivered together or separately as individual modules. </a:t>
            </a:r>
          </a:p>
          <a:p>
            <a:pPr>
              <a:lnSpc>
                <a:spcPct val="114000"/>
              </a:lnSpc>
              <a:buClr>
                <a:schemeClr val="accent6"/>
              </a:buClr>
              <a:defRPr/>
            </a:pPr>
            <a:r>
              <a:rPr lang="en-IE" sz="1200" baseline="0" dirty="0" smtClean="0">
                <a:latin typeface="+mn-lt"/>
                <a:ea typeface="Tahoma" panose="020B0604030504040204" pitchFamily="34" charset="0"/>
                <a:cs typeface="Tahoma" panose="020B0604030504040204" pitchFamily="34" charset="0"/>
              </a:rPr>
              <a:t>These slides may be adapted for teaching and training purposes. </a:t>
            </a:r>
          </a:p>
          <a:p>
            <a:pPr>
              <a:lnSpc>
                <a:spcPct val="114000"/>
              </a:lnSpc>
              <a:buClr>
                <a:schemeClr val="accent6"/>
              </a:buClr>
              <a:defRPr/>
            </a:pPr>
            <a:r>
              <a:rPr lang="en-IE" sz="1200" baseline="0" dirty="0" smtClean="0">
                <a:latin typeface="+mn-lt"/>
                <a:ea typeface="Tahoma" panose="020B0604030504040204" pitchFamily="34" charset="0"/>
                <a:cs typeface="Tahoma" panose="020B0604030504040204" pitchFamily="34" charset="0"/>
              </a:rPr>
              <a:t>However, we ask that you acknowledge HIQA as the source of these materials.</a:t>
            </a:r>
            <a:endParaRPr lang="en-IE" sz="1200" kern="1200" dirty="0" smtClean="0">
              <a:solidFill>
                <a:schemeClr val="tx1"/>
              </a:solidFill>
              <a:effectLst/>
              <a:latin typeface="+mn-lt"/>
              <a:ea typeface="+mn-ea"/>
              <a:cs typeface="+mn-cs"/>
            </a:endParaRPr>
          </a:p>
          <a:p>
            <a:pPr>
              <a:lnSpc>
                <a:spcPct val="114000"/>
              </a:lnSpc>
              <a:spcAft>
                <a:spcPts val="600"/>
              </a:spcAft>
              <a:buClr>
                <a:schemeClr val="accent6"/>
              </a:buClr>
              <a:defRPr/>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a:t>
            </a:fld>
            <a:endParaRPr lang="en-IE" dirty="0"/>
          </a:p>
        </p:txBody>
      </p:sp>
    </p:spTree>
    <p:extLst>
      <p:ext uri="{BB962C8B-B14F-4D97-AF65-F5344CB8AC3E}">
        <p14:creationId xmlns:p14="http://schemas.microsoft.com/office/powerpoint/2010/main" val="248954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The purpose</a:t>
            </a:r>
            <a:r>
              <a:rPr lang="en-IE" baseline="0" dirty="0" smtClean="0">
                <a:solidFill>
                  <a:schemeClr val="tx1">
                    <a:lumMod val="95000"/>
                    <a:lumOff val="5000"/>
                  </a:schemeClr>
                </a:solidFill>
              </a:rPr>
              <a:t> of the United Nations Convention on the Rights of Persons with Disabilities (UNCRPD) 2006 is to promote, protect and ensure the full and equal enjoyment of all human rights and fundamental freedoms by all persons with disabilities, and to promote respect for their inherent dignity. Persons with disabilities include those who have long-term physical, mental, intellectual or sensory impairments which may hinder their full and effective participation in society on an equal basis with others. The Irish Government ratified the UNCRPD in March 2018. </a:t>
            </a:r>
          </a:p>
          <a:p>
            <a:endParaRPr lang="en-IE" baseline="0" dirty="0" smtClean="0">
              <a:solidFill>
                <a:schemeClr val="tx1">
                  <a:lumMod val="95000"/>
                  <a:lumOff val="5000"/>
                </a:schemeClr>
              </a:solidFill>
            </a:endParaRPr>
          </a:p>
          <a:p>
            <a:r>
              <a:rPr lang="en-US" sz="1200" b="0" i="0" u="none" strike="noStrike" kern="1200" baseline="0" dirty="0" smtClean="0">
                <a:solidFill>
                  <a:schemeClr val="tx1">
                    <a:lumMod val="95000"/>
                    <a:lumOff val="5000"/>
                  </a:schemeClr>
                </a:solidFill>
                <a:latin typeface="+mn-lt"/>
                <a:ea typeface="+mn-ea"/>
                <a:cs typeface="+mn-cs"/>
              </a:rPr>
              <a:t>The UNCRPD is closely related to a broader human rights agenda, for example: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being involved in advocacy endeavors striving for access to justice for people with disabilities (Article 13 UNCRPD)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equal recognition before the law (Article 12 UNCPRD)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freedom of expression and opinion, and access to information (Article 21 CRPD), work and employment (Article 27 UNCRPD)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participation in political and public life (Article 29 UNCRPD).</a:t>
            </a:r>
          </a:p>
          <a:p>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30</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The purpose</a:t>
            </a:r>
            <a:r>
              <a:rPr lang="en-IE" baseline="0" dirty="0" smtClean="0">
                <a:solidFill>
                  <a:schemeClr val="tx1">
                    <a:lumMod val="95000"/>
                    <a:lumOff val="5000"/>
                  </a:schemeClr>
                </a:solidFill>
              </a:rPr>
              <a:t> of the United Nations Convention on the Rights of Persons with Disabilities (UNCRPD) 2006 is to promote, protect and ensure the full and equal enjoyment of all human rights and fundamental freedoms by all persons with disabilities, and to promote respect for their inherent dignity. Persons with disabilities include those who have long-term physical, mental, intellectual or sensory impairments which may hinder their full and effective participation in society on an equal basis with others. The Irish Government ratified the UNCRPD in March 2018. </a:t>
            </a:r>
          </a:p>
          <a:p>
            <a:endParaRPr lang="en-IE" baseline="0" dirty="0" smtClean="0">
              <a:solidFill>
                <a:schemeClr val="tx1">
                  <a:lumMod val="95000"/>
                  <a:lumOff val="5000"/>
                </a:schemeClr>
              </a:solidFill>
            </a:endParaRPr>
          </a:p>
          <a:p>
            <a:r>
              <a:rPr lang="en-US" sz="1200" b="0" i="0" u="none" strike="noStrike" kern="1200" baseline="0" dirty="0" smtClean="0">
                <a:solidFill>
                  <a:schemeClr val="tx1">
                    <a:lumMod val="95000"/>
                    <a:lumOff val="5000"/>
                  </a:schemeClr>
                </a:solidFill>
                <a:latin typeface="+mn-lt"/>
                <a:ea typeface="+mn-ea"/>
                <a:cs typeface="+mn-cs"/>
              </a:rPr>
              <a:t>The UNCRPD is closely related to a broader human rights agenda, for example: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being involved in advocacy endeavors striving for access to justice for people with disabilities (Article 13 UNCRPD)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equal recognition before the law (Article 12 UNCPRD)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freedom of expression and opinion, and access to information (Article 21 CRPD), work and employment (Article 27 UNCRPD)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participation in political and public life (Article 29 UNCRPD).</a:t>
            </a:r>
          </a:p>
          <a:p>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31</a:t>
            </a:fld>
            <a:endParaRPr lang="en-IE" dirty="0"/>
          </a:p>
        </p:txBody>
      </p:sp>
    </p:spTree>
    <p:extLst>
      <p:ext uri="{BB962C8B-B14F-4D97-AF65-F5344CB8AC3E}">
        <p14:creationId xmlns:p14="http://schemas.microsoft.com/office/powerpoint/2010/main" val="238129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The purpose</a:t>
            </a:r>
            <a:r>
              <a:rPr lang="en-IE" baseline="0" dirty="0" smtClean="0">
                <a:solidFill>
                  <a:schemeClr val="tx1">
                    <a:lumMod val="95000"/>
                    <a:lumOff val="5000"/>
                  </a:schemeClr>
                </a:solidFill>
              </a:rPr>
              <a:t> of the United Nations Convention on the Rights of Persons with Disabilities (UNCRPD) 2006 is to promote, protect and ensure the full and equal enjoyment of all human rights and fundamental freedoms by all persons with disabilities, and to promote respect for their inherent dignity. Persons with disabilities include those who have long-term physical, mental, intellectual or sensory impairments which may hinder their full and effective participation in society on an equal basis with others. The Irish Government ratified the UNCRPD in March 2018. </a:t>
            </a:r>
          </a:p>
          <a:p>
            <a:endParaRPr lang="en-IE" baseline="0" dirty="0" smtClean="0">
              <a:solidFill>
                <a:schemeClr val="tx1">
                  <a:lumMod val="95000"/>
                  <a:lumOff val="5000"/>
                </a:schemeClr>
              </a:solidFill>
            </a:endParaRPr>
          </a:p>
          <a:p>
            <a:r>
              <a:rPr lang="en-US" sz="1200" b="0" i="0" u="none" strike="noStrike" kern="1200" baseline="0" dirty="0" smtClean="0">
                <a:solidFill>
                  <a:schemeClr val="tx1">
                    <a:lumMod val="95000"/>
                    <a:lumOff val="5000"/>
                  </a:schemeClr>
                </a:solidFill>
                <a:latin typeface="+mn-lt"/>
                <a:ea typeface="+mn-ea"/>
                <a:cs typeface="+mn-cs"/>
              </a:rPr>
              <a:t>The UNCRPD is closely related to a broader human rights agenda, for example: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being involved in advocacy endeavors striving for access to justice for people with disabilities (Article 13 UNCRPD)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equal recognition before the law (Article 12 UNCPRD)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freedom of expression and opinion, and access to information (Article 21 CRPD), work and employment (Article 27 UNCRPD)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participation in political and public life (Article 29 UNCRPD).</a:t>
            </a:r>
          </a:p>
          <a:p>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32</a:t>
            </a:fld>
            <a:endParaRPr lang="en-IE" dirty="0"/>
          </a:p>
        </p:txBody>
      </p:sp>
    </p:spTree>
    <p:extLst>
      <p:ext uri="{BB962C8B-B14F-4D97-AF65-F5344CB8AC3E}">
        <p14:creationId xmlns:p14="http://schemas.microsoft.com/office/powerpoint/2010/main" val="1931078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baseline="0" dirty="0" smtClean="0">
                <a:solidFill>
                  <a:schemeClr val="tx1">
                    <a:lumMod val="95000"/>
                    <a:lumOff val="5000"/>
                  </a:schemeClr>
                </a:solidFill>
              </a:rPr>
              <a:t>The Irish Human Rights and Equality Commission (IHREC) is Ireland’s national human rights and equality institution. IHREC is an independent public body that was mandated under the Irish Human Rights and Equality Commission Act 2014 (IHREC Act 2014). The IHREC Act includes and further enhances the functions of the former Irish Human Rights Commission and the former Equality Authority. </a:t>
            </a:r>
            <a:r>
              <a:rPr lang="en-IE" baseline="0" dirty="0" smtClean="0">
                <a:solidFill>
                  <a:schemeClr val="tx1">
                    <a:lumMod val="95000"/>
                    <a:lumOff val="5000"/>
                  </a:schemeClr>
                </a:solidFill>
              </a:rPr>
              <a:t>The Commission has a broad statutory remit in relation to the protection and promotion of human rights and equality under the IHREC Act 2014.  Section 10 of the IHREC Act 2014 set out the overall functions of the Commission as follows:</a:t>
            </a:r>
          </a:p>
          <a:p>
            <a:endParaRPr lang="en-IE" baseline="0" dirty="0" smtClean="0">
              <a:solidFill>
                <a:schemeClr val="tx1">
                  <a:lumMod val="95000"/>
                  <a:lumOff val="5000"/>
                </a:schemeClr>
              </a:solidFill>
            </a:endParaRPr>
          </a:p>
          <a:p>
            <a:pPr marL="171450" indent="-171450">
              <a:buFont typeface="Wingdings" panose="05000000000000000000" pitchFamily="2" charset="2"/>
              <a:buChar char="§"/>
            </a:pPr>
            <a:r>
              <a:rPr lang="en-IE" baseline="0" dirty="0" smtClean="0">
                <a:solidFill>
                  <a:schemeClr val="tx1">
                    <a:lumMod val="95000"/>
                    <a:lumOff val="5000"/>
                  </a:schemeClr>
                </a:solidFill>
              </a:rPr>
              <a:t>protect and promote human rights and equality</a:t>
            </a:r>
          </a:p>
          <a:p>
            <a:pPr marL="171450" indent="-171450">
              <a:buFont typeface="Wingdings" panose="05000000000000000000" pitchFamily="2" charset="2"/>
              <a:buChar char="§"/>
            </a:pPr>
            <a:r>
              <a:rPr lang="en-IE" baseline="0" dirty="0" smtClean="0">
                <a:solidFill>
                  <a:schemeClr val="tx1">
                    <a:lumMod val="95000"/>
                    <a:lumOff val="5000"/>
                  </a:schemeClr>
                </a:solidFill>
              </a:rPr>
              <a:t>encourage the development of a culture of respect for human rights, equality, and intercultural understanding in the State</a:t>
            </a:r>
          </a:p>
          <a:p>
            <a:pPr marL="171450" indent="-171450">
              <a:buFont typeface="Wingdings" panose="05000000000000000000" pitchFamily="2" charset="2"/>
              <a:buChar char="§"/>
            </a:pPr>
            <a:r>
              <a:rPr lang="en-IE" baseline="0" dirty="0" smtClean="0">
                <a:solidFill>
                  <a:schemeClr val="tx1">
                    <a:lumMod val="95000"/>
                    <a:lumOff val="5000"/>
                  </a:schemeClr>
                </a:solidFill>
              </a:rPr>
              <a:t>promote understanding and awareness of the importance of human rights and equality in the State</a:t>
            </a:r>
          </a:p>
          <a:p>
            <a:pPr marL="171450" indent="-171450">
              <a:buFont typeface="Wingdings" panose="05000000000000000000" pitchFamily="2" charset="2"/>
              <a:buChar char="§"/>
            </a:pPr>
            <a:r>
              <a:rPr lang="en-IE" baseline="0" dirty="0" smtClean="0">
                <a:solidFill>
                  <a:schemeClr val="tx1">
                    <a:lumMod val="95000"/>
                    <a:lumOff val="5000"/>
                  </a:schemeClr>
                </a:solidFill>
              </a:rPr>
              <a:t>encourage good practice in intercultural relations, to promote tolerance and acceptance of diversity in the State and respect for the freedom and dignity of each person</a:t>
            </a:r>
          </a:p>
          <a:p>
            <a:pPr marL="171450" indent="-171450">
              <a:buFont typeface="Wingdings" panose="05000000000000000000" pitchFamily="2" charset="2"/>
              <a:buChar char="§"/>
            </a:pPr>
            <a:r>
              <a:rPr lang="en-IE" baseline="0" dirty="0" smtClean="0">
                <a:solidFill>
                  <a:schemeClr val="tx1">
                    <a:lumMod val="95000"/>
                    <a:lumOff val="5000"/>
                  </a:schemeClr>
                </a:solidFill>
              </a:rPr>
              <a:t>work towards the elimination of human rights abuses, discrimination and prohibited conduct. </a:t>
            </a:r>
            <a:endParaRPr lang="en-IE"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u="none" baseline="0"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u="none" baseline="0" dirty="0" smtClean="0">
                <a:solidFill>
                  <a:schemeClr val="tx1">
                    <a:lumMod val="95000"/>
                    <a:lumOff val="5000"/>
                  </a:schemeClr>
                </a:solidFill>
              </a:rPr>
              <a:t>The work of IHREC is determined independently by Commission members who were appointed by the Head of State (President Michael D. Higgins) in 2014. IHREC’s vision is to create an inclusive society where human rights and equality are respected, protected and fulfilled for everyone, everywhere. </a:t>
            </a:r>
          </a:p>
          <a:p>
            <a:endParaRPr lang="en-IE" u="none" baseline="0" dirty="0" smtClean="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33</a:t>
            </a:fld>
            <a:endParaRPr lang="en-IE" dirty="0"/>
          </a:p>
        </p:txBody>
      </p:sp>
    </p:spTree>
    <p:extLst>
      <p:ext uri="{BB962C8B-B14F-4D97-AF65-F5344CB8AC3E}">
        <p14:creationId xmlns:p14="http://schemas.microsoft.com/office/powerpoint/2010/main" val="2155979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u="none" baseline="0" dirty="0" smtClean="0">
                <a:solidFill>
                  <a:schemeClr val="tx1">
                    <a:lumMod val="95000"/>
                    <a:lumOff val="5000"/>
                  </a:schemeClr>
                </a:solidFill>
              </a:rPr>
              <a:t>Since 2014, the Public Sector Equality and Human Rights Duty (‘the Duty’) has been part of the legislative framework governing human rights and equality in Ireland. It is set out in Section 42 of the IHREC Act 2014. The Duty is an ongoing obligation of public bodies, which must be incorporated as part of an organisation’s overall strategic plan. </a:t>
            </a:r>
          </a:p>
          <a:p>
            <a:endParaRPr lang="en-IE" u="none" baseline="0" dirty="0" smtClean="0">
              <a:solidFill>
                <a:schemeClr val="tx1">
                  <a:lumMod val="95000"/>
                  <a:lumOff val="5000"/>
                </a:schemeClr>
              </a:solidFill>
            </a:endParaRPr>
          </a:p>
          <a:p>
            <a:r>
              <a:rPr lang="en-IE" u="none" baseline="0" dirty="0" smtClean="0">
                <a:solidFill>
                  <a:schemeClr val="tx1">
                    <a:lumMod val="95000"/>
                    <a:lumOff val="5000"/>
                  </a:schemeClr>
                </a:solidFill>
              </a:rPr>
              <a:t>The Public Sector Equality and Human Rights Duty places a statutory obligation on public bodies to prevent and eliminate discrimination, promote equality of opportunity and protect the human rights of their service users, employees, customers, and everyone affected by their polices and plans. The Duty places equality and human rights at the centre of how public bodies execute their functions. It has the potential to positively transform how public bodies engage with members of the public and their own staff and places equality and human rights at the heart of how a public body fulfils its purpose and delivers on its strategic plan.</a:t>
            </a:r>
          </a:p>
          <a:p>
            <a:endParaRPr lang="en-IE" u="none" baseline="0" dirty="0" smtClean="0">
              <a:solidFill>
                <a:schemeClr val="tx1">
                  <a:lumMod val="95000"/>
                  <a:lumOff val="5000"/>
                </a:schemeClr>
              </a:solidFill>
            </a:endParaRPr>
          </a:p>
          <a:p>
            <a:endParaRPr lang="en-IE" u="none" baseline="0" dirty="0" smtClean="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34</a:t>
            </a:fld>
            <a:endParaRPr lang="en-IE" dirty="0"/>
          </a:p>
        </p:txBody>
      </p:sp>
    </p:spTree>
    <p:extLst>
      <p:ext uri="{BB962C8B-B14F-4D97-AF65-F5344CB8AC3E}">
        <p14:creationId xmlns:p14="http://schemas.microsoft.com/office/powerpoint/2010/main" val="267125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baseline="0" dirty="0" smtClean="0">
                <a:solidFill>
                  <a:schemeClr val="tx1"/>
                </a:solidFill>
              </a:rPr>
              <a:t>IHREC have identified a three-step approach to implementing the Public Sector Equality and Human Rights Duty.  The three steps set out what a public body must do to implement the Duty in line with its legal obligation. The steps identify key actions that an organisation can undertake to assess, address, and report on equality and human rights in the context of its purpose and functions.</a:t>
            </a:r>
          </a:p>
          <a:p>
            <a:endParaRPr lang="en-IE" u="none" baseline="0" dirty="0" smtClean="0">
              <a:solidFill>
                <a:schemeClr val="tx1"/>
              </a:solidFill>
            </a:endParaRPr>
          </a:p>
          <a:p>
            <a:r>
              <a:rPr lang="en-IE" u="none" baseline="0" dirty="0" smtClean="0">
                <a:solidFill>
                  <a:schemeClr val="tx1"/>
                </a:solidFill>
              </a:rPr>
              <a:t>The three steps are:</a:t>
            </a:r>
          </a:p>
          <a:p>
            <a:endParaRPr lang="en-IE" u="none" baseline="0" dirty="0" smtClean="0">
              <a:solidFill>
                <a:schemeClr val="tx1"/>
              </a:solidFill>
            </a:endParaRPr>
          </a:p>
          <a:p>
            <a:r>
              <a:rPr lang="en-IE" u="none" baseline="0" dirty="0" smtClean="0">
                <a:solidFill>
                  <a:schemeClr val="tx1"/>
                </a:solidFill>
              </a:rPr>
              <a:t>Step 1: Assess – set out in its strategic plan an assessment of the human rights and equality issues it believes to be relevant to the functions and purpose of the body. </a:t>
            </a:r>
          </a:p>
          <a:p>
            <a:r>
              <a:rPr lang="en-IE" u="none" baseline="0" dirty="0" smtClean="0">
                <a:solidFill>
                  <a:schemeClr val="tx1"/>
                </a:solidFill>
              </a:rPr>
              <a:t>Step 2: Address – set out in its strategic plan the policies, plans and actions in place or proposed to be put in place to address those issues. </a:t>
            </a:r>
          </a:p>
          <a:p>
            <a:r>
              <a:rPr lang="en-IE" u="none" baseline="0" dirty="0" smtClean="0">
                <a:solidFill>
                  <a:schemeClr val="tx1"/>
                </a:solidFill>
              </a:rPr>
              <a:t>Step 3: Report – report on developments and achievements in its annual report. </a:t>
            </a:r>
          </a:p>
          <a:p>
            <a:endParaRPr lang="en-IE" u="none" baseline="0" dirty="0" smtClean="0">
              <a:solidFill>
                <a:schemeClr val="tx1"/>
              </a:solidFill>
            </a:endParaRPr>
          </a:p>
          <a:p>
            <a:r>
              <a:rPr lang="en-IE" u="none" baseline="0" dirty="0" smtClean="0">
                <a:solidFill>
                  <a:schemeClr val="tx1"/>
                </a:solidFill>
              </a:rPr>
              <a:t>Inclusion of the Duty in a public body’s strategic plan and annual report means that assessing and addressing equality and human rights issues becomes an ongoing process that is reviewed as part of an ongoing process. </a:t>
            </a:r>
          </a:p>
        </p:txBody>
      </p:sp>
      <p:sp>
        <p:nvSpPr>
          <p:cNvPr id="4" name="Slide Number Placeholder 3"/>
          <p:cNvSpPr>
            <a:spLocks noGrp="1"/>
          </p:cNvSpPr>
          <p:nvPr>
            <p:ph type="sldNum" sz="quarter" idx="10"/>
          </p:nvPr>
        </p:nvSpPr>
        <p:spPr/>
        <p:txBody>
          <a:bodyPr/>
          <a:lstStyle/>
          <a:p>
            <a:fld id="{3B68FE9F-422B-49C7-A59D-F2A124DA8AB0}" type="slidenum">
              <a:rPr lang="en-IE" smtClean="0"/>
              <a:t>35</a:t>
            </a:fld>
            <a:endParaRPr lang="en-IE" dirty="0"/>
          </a:p>
        </p:txBody>
      </p:sp>
    </p:spTree>
    <p:extLst>
      <p:ext uri="{BB962C8B-B14F-4D97-AF65-F5344CB8AC3E}">
        <p14:creationId xmlns:p14="http://schemas.microsoft.com/office/powerpoint/2010/main" val="267125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lumMod val="95000"/>
                    <a:lumOff val="5000"/>
                  </a:schemeClr>
                </a:solidFill>
                <a:effectLst/>
                <a:latin typeface="+mn-lt"/>
                <a:ea typeface="+mn-ea"/>
                <a:cs typeface="+mn-cs"/>
              </a:rPr>
              <a:t>The Equal Status Acts 2000 -2015 (the Acts) include:</a:t>
            </a:r>
          </a:p>
          <a:p>
            <a:pPr marL="171450" indent="-171450">
              <a:buFont typeface="Wingdings" panose="05000000000000000000" pitchFamily="2" charset="2"/>
              <a:buChar char="§"/>
            </a:pPr>
            <a:r>
              <a:rPr lang="en-IE" sz="1200" kern="1200" baseline="0" dirty="0" smtClean="0">
                <a:solidFill>
                  <a:schemeClr val="tx1">
                    <a:lumMod val="95000"/>
                    <a:lumOff val="5000"/>
                  </a:schemeClr>
                </a:solidFill>
                <a:effectLst/>
                <a:latin typeface="+mn-lt"/>
                <a:ea typeface="+mn-ea"/>
                <a:cs typeface="+mn-cs"/>
              </a:rPr>
              <a:t>Equal Status Act, 2000</a:t>
            </a:r>
          </a:p>
          <a:p>
            <a:pPr marL="171450" indent="-171450">
              <a:buFont typeface="Wingdings" panose="05000000000000000000" pitchFamily="2" charset="2"/>
              <a:buChar char="§"/>
            </a:pPr>
            <a:r>
              <a:rPr lang="en-IE" sz="1200" kern="1200" baseline="0" dirty="0" smtClean="0">
                <a:solidFill>
                  <a:schemeClr val="tx1">
                    <a:lumMod val="95000"/>
                    <a:lumOff val="5000"/>
                  </a:schemeClr>
                </a:solidFill>
                <a:effectLst/>
                <a:latin typeface="+mn-lt"/>
                <a:ea typeface="+mn-ea"/>
                <a:cs typeface="+mn-cs"/>
              </a:rPr>
              <a:t>Equality Act, 2004</a:t>
            </a:r>
          </a:p>
          <a:p>
            <a:pPr marL="171450" indent="-171450">
              <a:buFont typeface="Wingdings" panose="05000000000000000000" pitchFamily="2" charset="2"/>
              <a:buChar char="§"/>
            </a:pPr>
            <a:r>
              <a:rPr lang="en-IE" sz="1200" kern="1200" baseline="0" dirty="0" smtClean="0">
                <a:solidFill>
                  <a:schemeClr val="tx1">
                    <a:lumMod val="95000"/>
                    <a:lumOff val="5000"/>
                  </a:schemeClr>
                </a:solidFill>
                <a:effectLst/>
                <a:latin typeface="+mn-lt"/>
                <a:ea typeface="+mn-ea"/>
                <a:cs typeface="+mn-cs"/>
              </a:rPr>
              <a:t>Equal Status (Amendment) Act 2012</a:t>
            </a:r>
          </a:p>
          <a:p>
            <a:pPr marL="171450" indent="-171450">
              <a:buFont typeface="Wingdings" panose="05000000000000000000" pitchFamily="2" charset="2"/>
              <a:buChar char="§"/>
            </a:pPr>
            <a:r>
              <a:rPr lang="en-IE" sz="1200" kern="1200" baseline="0" dirty="0" smtClean="0">
                <a:solidFill>
                  <a:schemeClr val="tx1">
                    <a:lumMod val="95000"/>
                    <a:lumOff val="5000"/>
                  </a:schemeClr>
                </a:solidFill>
                <a:effectLst/>
                <a:latin typeface="+mn-lt"/>
                <a:ea typeface="+mn-ea"/>
                <a:cs typeface="+mn-cs"/>
              </a:rPr>
              <a:t>Equality (Miscellaneous Provisions) Act 2015.</a:t>
            </a:r>
          </a:p>
          <a:p>
            <a:pPr marL="171450" indent="-171450">
              <a:buFont typeface="Arial" panose="020B0604020202020204" pitchFamily="34" charset="0"/>
              <a:buChar char="•"/>
            </a:pPr>
            <a:endParaRPr lang="en-IE" sz="1200" kern="1200" baseline="0" dirty="0" smtClean="0">
              <a:solidFill>
                <a:schemeClr val="tx1">
                  <a:lumMod val="95000"/>
                  <a:lumOff val="5000"/>
                </a:schemeClr>
              </a:solidFill>
              <a:effectLst/>
              <a:latin typeface="+mn-lt"/>
              <a:ea typeface="+mn-ea"/>
              <a:cs typeface="+mn-cs"/>
            </a:endParaRPr>
          </a:p>
          <a:p>
            <a:pPr marL="0" indent="0">
              <a:buFont typeface="Arial" panose="020B0604020202020204" pitchFamily="34" charset="0"/>
              <a:buNone/>
            </a:pPr>
            <a:r>
              <a:rPr lang="en-IE" sz="1200" kern="1200" baseline="0" dirty="0" smtClean="0">
                <a:solidFill>
                  <a:schemeClr val="tx1">
                    <a:lumMod val="95000"/>
                    <a:lumOff val="5000"/>
                  </a:schemeClr>
                </a:solidFill>
                <a:effectLst/>
                <a:latin typeface="+mn-lt"/>
                <a:ea typeface="+mn-ea"/>
                <a:cs typeface="+mn-cs"/>
              </a:rPr>
              <a:t>The Acts prohibit discrimination in access to and use of goods and services, including indirect discrimination and discrimination by association, sexual harassment and harassment, and victimisation. The Acts allow positive action to promote equality for disadvantaged persons or to cater for the special needs of persons. Discriminatory advertising is also prohibited. It is prohibited to publish, display or cause to be published or displayed, an advertisement which indicates an intention to discriminate, harass or sexually harass or might reasonably be understood as indicating such an intention. </a:t>
            </a:r>
          </a:p>
          <a:p>
            <a:pPr marL="0" indent="0">
              <a:buFont typeface="Arial" panose="020B0604020202020204" pitchFamily="34" charset="0"/>
              <a:buNone/>
            </a:pPr>
            <a:endParaRPr lang="en-IE" sz="1200" kern="1200" baseline="0" dirty="0" smtClean="0">
              <a:solidFill>
                <a:schemeClr val="tx1">
                  <a:lumMod val="95000"/>
                  <a:lumOff val="5000"/>
                </a:schemeClr>
              </a:solidFill>
              <a:effectLst/>
              <a:latin typeface="+mn-lt"/>
              <a:ea typeface="+mn-ea"/>
              <a:cs typeface="+mn-cs"/>
            </a:endParaRPr>
          </a:p>
          <a:p>
            <a:pPr marL="0" indent="0">
              <a:buFont typeface="Arial" panose="020B0604020202020204" pitchFamily="34" charset="0"/>
              <a:buNone/>
            </a:pPr>
            <a:r>
              <a:rPr lang="en-IE" sz="1200" kern="1200" baseline="0" dirty="0" smtClean="0">
                <a:solidFill>
                  <a:schemeClr val="tx1">
                    <a:lumMod val="95000"/>
                    <a:lumOff val="5000"/>
                  </a:schemeClr>
                </a:solidFill>
                <a:effectLst/>
                <a:latin typeface="+mn-lt"/>
                <a:ea typeface="+mn-ea"/>
                <a:cs typeface="+mn-cs"/>
              </a:rPr>
              <a:t>Services provided by the State (such as the HSE, local authorities, etc.) are covered by the Acts, but there are exemptions. The main exemption is that anything required to be done by another Irish law or EU law cannot be regarded as discrimination under the Equal Status Acts. For example, it is not discrimination to refuse a social welfare payment to a person if that person is excluded from entitlement to the payment or benefit under social welfare law. </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36</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latin typeface="+mn-lt"/>
              </a:rPr>
              <a:t>Discrimination</a:t>
            </a:r>
            <a:r>
              <a:rPr lang="en-IE" baseline="0" dirty="0" smtClean="0">
                <a:solidFill>
                  <a:schemeClr val="tx1">
                    <a:lumMod val="95000"/>
                    <a:lumOff val="5000"/>
                  </a:schemeClr>
                </a:solidFill>
                <a:latin typeface="+mn-lt"/>
              </a:rPr>
              <a:t> occurs when an action or a decision is taken that treats a person or a group badly on account of their status or characteristics. There are different types of discrimination and these can impact on a person’s other rights. An action or decision is considered discriminatory if it cannot be reasonably and objectively justified. Types of discrimination include: </a:t>
            </a:r>
          </a:p>
          <a:p>
            <a:endParaRPr lang="en-IE" baseline="0" dirty="0" smtClean="0">
              <a:solidFill>
                <a:schemeClr val="tx1">
                  <a:lumMod val="95000"/>
                  <a:lumOff val="5000"/>
                </a:schemeClr>
              </a:solidFill>
              <a:latin typeface="+mn-lt"/>
            </a:endParaRPr>
          </a:p>
          <a:p>
            <a:pPr marL="171450" indent="-171450">
              <a:buFont typeface="Wingdings" panose="05000000000000000000" pitchFamily="2" charset="2"/>
              <a:buChar char="§"/>
            </a:pPr>
            <a:r>
              <a:rPr lang="en-IE" baseline="0" dirty="0" smtClean="0">
                <a:solidFill>
                  <a:schemeClr val="tx1">
                    <a:lumMod val="95000"/>
                    <a:lumOff val="5000"/>
                  </a:schemeClr>
                </a:solidFill>
                <a:latin typeface="+mn-lt"/>
              </a:rPr>
              <a:t>Direct discrimination:</a:t>
            </a:r>
          </a:p>
          <a:p>
            <a:pPr marL="0" indent="0">
              <a:buFont typeface="Arial" panose="020B0604020202020204" pitchFamily="34" charset="0"/>
              <a:buNone/>
            </a:pPr>
            <a:r>
              <a:rPr lang="en-IE" sz="1200" b="0" dirty="0" smtClean="0">
                <a:solidFill>
                  <a:schemeClr val="tx1">
                    <a:lumMod val="95000"/>
                    <a:lumOff val="5000"/>
                  </a:schemeClr>
                </a:solidFill>
                <a:latin typeface="+mn-lt"/>
                <a:ea typeface="Tahoma" panose="020B0604030504040204" pitchFamily="34" charset="0"/>
                <a:cs typeface="Tahoma" panose="020B0604030504040204" pitchFamily="34" charset="0"/>
              </a:rPr>
              <a:t>Direct discrimination happens when a person is treated less favourably than another person in the same situation under any of the grounds covered by legislation. </a:t>
            </a:r>
            <a:r>
              <a:rPr lang="en-IE" sz="1200" b="0" baseline="0" dirty="0" smtClean="0">
                <a:solidFill>
                  <a:schemeClr val="tx1">
                    <a:lumMod val="95000"/>
                    <a:lumOff val="5000"/>
                  </a:schemeClr>
                </a:solidFill>
                <a:latin typeface="+mn-lt"/>
              </a:rPr>
              <a:t>For example, direct discrimination would occur if a Muslim man in a home care setting did not receive halal meals but his Jewish neighbour received kosher meals from the same home care agency. The Muslim man is being discriminated against in the enjoyment of his right to practice his religion and this violates Article 9 of the ECHR.</a:t>
            </a:r>
          </a:p>
          <a:p>
            <a:pPr marL="0" indent="0">
              <a:buFont typeface="Arial" panose="020B0604020202020204" pitchFamily="34" charset="0"/>
              <a:buNone/>
            </a:pPr>
            <a:endParaRPr lang="en-IE" baseline="0" dirty="0" smtClean="0">
              <a:solidFill>
                <a:schemeClr val="tx1">
                  <a:lumMod val="95000"/>
                  <a:lumOff val="5000"/>
                </a:schemeClr>
              </a:solidFill>
              <a:latin typeface="+mn-lt"/>
            </a:endParaRPr>
          </a:p>
          <a:p>
            <a:pPr marL="171450" indent="-171450">
              <a:buFont typeface="Wingdings" panose="05000000000000000000" pitchFamily="2" charset="2"/>
              <a:buChar char="§"/>
            </a:pPr>
            <a:r>
              <a:rPr lang="en-IE" baseline="0" dirty="0" smtClean="0">
                <a:solidFill>
                  <a:schemeClr val="tx1">
                    <a:lumMod val="95000"/>
                    <a:lumOff val="5000"/>
                  </a:schemeClr>
                </a:solidFill>
                <a:latin typeface="+mn-lt"/>
              </a:rPr>
              <a:t>Discrimination by association: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0" dirty="0" smtClean="0">
                <a:solidFill>
                  <a:schemeClr val="tx1">
                    <a:lumMod val="95000"/>
                    <a:lumOff val="5000"/>
                  </a:schemeClr>
                </a:solidFill>
                <a:latin typeface="+mn-lt"/>
                <a:ea typeface="Tahoma" panose="020B0604030504040204" pitchFamily="34" charset="0"/>
                <a:cs typeface="Tahoma" panose="020B0604030504040204" pitchFamily="34" charset="0"/>
              </a:rPr>
              <a:t>Discrimination by association can occur when a person is treated less favourably simply because they are associated with or are connected to another person.</a:t>
            </a:r>
            <a:r>
              <a:rPr lang="en-IE" sz="1200" b="0" baseline="0" dirty="0" smtClean="0">
                <a:solidFill>
                  <a:schemeClr val="tx1">
                    <a:lumMod val="95000"/>
                    <a:lumOff val="5000"/>
                  </a:schemeClr>
                </a:solidFill>
                <a:latin typeface="+mn-lt"/>
                <a:ea typeface="Tahoma" panose="020B0604030504040204" pitchFamily="34" charset="0"/>
                <a:cs typeface="Tahoma" panose="020B0604030504040204" pitchFamily="34" charset="0"/>
              </a:rPr>
              <a:t> </a:t>
            </a:r>
            <a:r>
              <a:rPr lang="en-IE" baseline="0" dirty="0" smtClean="0">
                <a:solidFill>
                  <a:schemeClr val="tx1">
                    <a:lumMod val="95000"/>
                    <a:lumOff val="5000"/>
                  </a:schemeClr>
                </a:solidFill>
                <a:latin typeface="+mn-lt"/>
              </a:rPr>
              <a:t>For example, if a decision is made to delay the discharge of a person with a drug addiction from hospital because they associate with other people with drug addictions, this is discrimination by association and impacts the person’s right to freedom as protected by Article 5 of the ECHR.</a:t>
            </a:r>
          </a:p>
          <a:p>
            <a:pPr marL="0" indent="0">
              <a:buFont typeface="Arial" panose="020B0604020202020204" pitchFamily="34" charset="0"/>
              <a:buNone/>
            </a:pPr>
            <a:r>
              <a:rPr lang="en-IE" baseline="0" dirty="0" smtClean="0">
                <a:solidFill>
                  <a:schemeClr val="tx1">
                    <a:lumMod val="95000"/>
                    <a:lumOff val="5000"/>
                  </a:schemeClr>
                </a:solidFill>
                <a:latin typeface="+mn-lt"/>
              </a:rPr>
              <a:t> </a:t>
            </a:r>
          </a:p>
          <a:p>
            <a:pPr marL="171450" indent="-171450">
              <a:buFont typeface="Wingdings" panose="05000000000000000000" pitchFamily="2" charset="2"/>
              <a:buChar char="§"/>
            </a:pPr>
            <a:r>
              <a:rPr lang="en-IE" baseline="0" dirty="0" smtClean="0">
                <a:solidFill>
                  <a:schemeClr val="tx1">
                    <a:lumMod val="95000"/>
                    <a:lumOff val="5000"/>
                  </a:schemeClr>
                </a:solidFill>
                <a:latin typeface="+mn-lt"/>
              </a:rPr>
              <a:t>Indirect discrimination: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0" dirty="0" smtClean="0">
                <a:solidFill>
                  <a:schemeClr val="tx1">
                    <a:lumMod val="95000"/>
                    <a:lumOff val="5000"/>
                  </a:schemeClr>
                </a:solidFill>
                <a:latin typeface="+mn-lt"/>
                <a:ea typeface="Tahoma" panose="020B0604030504040204" pitchFamily="34" charset="0"/>
                <a:cs typeface="Tahoma" panose="020B0604030504040204" pitchFamily="34" charset="0"/>
              </a:rPr>
              <a:t>Indirect discrimination happens when someone is treated in the same way as others without taking into account that person’s different situation. The individual is placed at a disadvantage as a result of blanket policies, conditions or rules which they might find hard to satisfy as a result. </a:t>
            </a:r>
            <a:r>
              <a:rPr lang="en-IE" baseline="0" dirty="0" smtClean="0">
                <a:solidFill>
                  <a:schemeClr val="tx1">
                    <a:lumMod val="95000"/>
                    <a:lumOff val="5000"/>
                  </a:schemeClr>
                </a:solidFill>
                <a:latin typeface="+mn-lt"/>
              </a:rPr>
              <a:t>For example, if activities or services are unsuitable </a:t>
            </a:r>
            <a:r>
              <a:rPr lang="en-IE" baseline="0" dirty="0" smtClean="0">
                <a:solidFill>
                  <a:schemeClr val="tx1">
                    <a:lumMod val="95000"/>
                    <a:lumOff val="5000"/>
                  </a:schemeClr>
                </a:solidFill>
              </a:rPr>
              <a:t>or difficult for older people to access, this is indirect discrimination.  </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37</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The Assisted</a:t>
            </a:r>
            <a:r>
              <a:rPr lang="en-IE" baseline="0" dirty="0" smtClean="0">
                <a:solidFill>
                  <a:schemeClr val="tx1">
                    <a:lumMod val="95000"/>
                    <a:lumOff val="5000"/>
                  </a:schemeClr>
                </a:solidFill>
              </a:rPr>
              <a:t> Decision-Making (Capacity) Act 2015 provides a framework to support decision-making by adults whose capacity is in question or may be called into question. The 2015 Act reforms Ireland’s existing capacity legislation, some of which had been in place since the 19</a:t>
            </a:r>
            <a:r>
              <a:rPr lang="en-IE" baseline="30000" dirty="0" smtClean="0">
                <a:solidFill>
                  <a:schemeClr val="tx1">
                    <a:lumMod val="95000"/>
                    <a:lumOff val="5000"/>
                  </a:schemeClr>
                </a:solidFill>
              </a:rPr>
              <a:t>th</a:t>
            </a:r>
            <a:r>
              <a:rPr lang="en-IE" baseline="0" dirty="0" smtClean="0">
                <a:solidFill>
                  <a:schemeClr val="tx1">
                    <a:lumMod val="95000"/>
                    <a:lumOff val="5000"/>
                  </a:schemeClr>
                </a:solidFill>
              </a:rPr>
              <a:t> Century. </a:t>
            </a:r>
          </a:p>
          <a:p>
            <a:endParaRPr lang="en-IE" baseline="0" dirty="0" smtClean="0">
              <a:solidFill>
                <a:schemeClr val="tx1">
                  <a:lumMod val="95000"/>
                  <a:lumOff val="5000"/>
                </a:schemeClr>
              </a:solidFill>
            </a:endParaRPr>
          </a:p>
          <a:p>
            <a:pPr marL="0" indent="0">
              <a:buFont typeface="Arial" panose="020B0604020202020204" pitchFamily="34" charset="0"/>
              <a:buNone/>
            </a:pPr>
            <a:r>
              <a:rPr lang="en-IE" baseline="0" dirty="0" smtClean="0">
                <a:solidFill>
                  <a:schemeClr val="tx1">
                    <a:lumMod val="95000"/>
                    <a:lumOff val="5000"/>
                  </a:schemeClr>
                </a:solidFill>
              </a:rPr>
              <a:t>It allows adults to enter into legally binding arrangements to be supported in making decisions regarding their welfare, property and affairs. It also facilitates advanced planning by adults who have capacity, in the form of Advance Healthcare Directives</a:t>
            </a:r>
            <a:r>
              <a:rPr lang="en-IE" b="1" baseline="0" dirty="0" smtClean="0">
                <a:solidFill>
                  <a:schemeClr val="tx1">
                    <a:lumMod val="95000"/>
                    <a:lumOff val="5000"/>
                  </a:schemeClr>
                </a:solidFill>
              </a:rPr>
              <a:t>*</a:t>
            </a:r>
            <a:r>
              <a:rPr lang="en-IE" baseline="0" dirty="0" smtClean="0">
                <a:solidFill>
                  <a:schemeClr val="tx1">
                    <a:lumMod val="95000"/>
                    <a:lumOff val="5000"/>
                  </a:schemeClr>
                </a:solidFill>
              </a:rPr>
              <a:t> and enduring power of attorney. </a:t>
            </a:r>
            <a:r>
              <a:rPr lang="en-IE" b="1" baseline="0" dirty="0" smtClean="0">
                <a:solidFill>
                  <a:schemeClr val="tx1">
                    <a:lumMod val="95000"/>
                    <a:lumOff val="5000"/>
                  </a:schemeClr>
                </a:solidFill>
              </a:rPr>
              <a:t>The Decision Support Service was established to promote the rights and interests of people who may need support with decision-making and the service registers support arrangements and supervise decision supporters. More information about this service can be found on their webpage: https://www.decisionsupportservice.ie/</a:t>
            </a:r>
            <a:endParaRPr lang="en-IE" b="1" dirty="0" smtClean="0">
              <a:solidFill>
                <a:schemeClr val="tx1">
                  <a:lumMod val="95000"/>
                  <a:lumOff val="5000"/>
                </a:schemeClr>
              </a:solidFill>
            </a:endParaRPr>
          </a:p>
          <a:p>
            <a:endParaRPr lang="en-IE" baseline="0" dirty="0" smtClean="0">
              <a:solidFill>
                <a:schemeClr val="tx1">
                  <a:lumMod val="95000"/>
                  <a:lumOff val="5000"/>
                </a:schemeClr>
              </a:solidFill>
            </a:endParaRPr>
          </a:p>
          <a:p>
            <a:r>
              <a:rPr lang="en-IE" baseline="0" dirty="0" smtClean="0">
                <a:solidFill>
                  <a:schemeClr val="tx1">
                    <a:lumMod val="95000"/>
                    <a:lumOff val="5000"/>
                  </a:schemeClr>
                </a:solidFill>
              </a:rPr>
              <a:t>The Act establishes a legal presumption of capacity and has established a functional test for assessing a person’s capacity to make a particular decision. Capacity is considered time and issue-specific and a person is determined to lack capacity to make a particular decision if they are unable to: </a:t>
            </a:r>
          </a:p>
          <a:p>
            <a:pPr marL="171450" indent="-171450">
              <a:buFont typeface="Wingdings" panose="05000000000000000000" pitchFamily="2" charset="2"/>
              <a:buChar char="§"/>
            </a:pPr>
            <a:r>
              <a:rPr lang="en-IE" baseline="0" dirty="0" smtClean="0">
                <a:solidFill>
                  <a:schemeClr val="tx1">
                    <a:lumMod val="95000"/>
                    <a:lumOff val="5000"/>
                  </a:schemeClr>
                </a:solidFill>
              </a:rPr>
              <a:t>understand the information relevant to the decision to be made</a:t>
            </a:r>
          </a:p>
          <a:p>
            <a:pPr marL="171450" indent="-171450">
              <a:buFont typeface="Wingdings" panose="05000000000000000000" pitchFamily="2" charset="2"/>
              <a:buChar char="§"/>
            </a:pPr>
            <a:r>
              <a:rPr lang="en-IE" baseline="0" dirty="0" smtClean="0">
                <a:solidFill>
                  <a:schemeClr val="tx1">
                    <a:lumMod val="95000"/>
                    <a:lumOff val="5000"/>
                  </a:schemeClr>
                </a:solidFill>
              </a:rPr>
              <a:t>retain that information long enough to make a voluntary choice</a:t>
            </a:r>
          </a:p>
          <a:p>
            <a:pPr marL="171450" indent="-171450">
              <a:buFont typeface="Wingdings" panose="05000000000000000000" pitchFamily="2" charset="2"/>
              <a:buChar char="§"/>
            </a:pPr>
            <a:r>
              <a:rPr lang="en-IE" baseline="0" dirty="0" smtClean="0">
                <a:solidFill>
                  <a:schemeClr val="tx1">
                    <a:lumMod val="95000"/>
                    <a:lumOff val="5000"/>
                  </a:schemeClr>
                </a:solidFill>
              </a:rPr>
              <a:t>use or weigh that information as part of the process of making the decision</a:t>
            </a:r>
          </a:p>
          <a:p>
            <a:pPr marL="171450" indent="-171450">
              <a:buFont typeface="Wingdings" panose="05000000000000000000" pitchFamily="2" charset="2"/>
              <a:buChar char="§"/>
            </a:pPr>
            <a:r>
              <a:rPr lang="en-IE" baseline="0" dirty="0" smtClean="0">
                <a:solidFill>
                  <a:schemeClr val="tx1">
                    <a:lumMod val="95000"/>
                    <a:lumOff val="5000"/>
                  </a:schemeClr>
                </a:solidFill>
              </a:rPr>
              <a:t>communicate their decision in whatever way they communicate (that is, by talking, writing, using sign language, assistive technology or any other means).</a:t>
            </a:r>
          </a:p>
          <a:p>
            <a:pPr marL="0" indent="0">
              <a:buFont typeface="Arial" panose="020B0604020202020204" pitchFamily="34" charset="0"/>
              <a:buNone/>
            </a:pPr>
            <a:endParaRPr lang="en-IE" dirty="0" smtClean="0">
              <a:solidFill>
                <a:schemeClr val="tx1">
                  <a:lumMod val="95000"/>
                  <a:lumOff val="5000"/>
                </a:schemeClr>
              </a:solidFill>
            </a:endParaRPr>
          </a:p>
          <a:p>
            <a:pPr marL="0" indent="0">
              <a:buFont typeface="Arial" panose="020B0604020202020204" pitchFamily="34" charset="0"/>
              <a:buNone/>
            </a:pPr>
            <a:r>
              <a:rPr lang="en-IE" b="1" dirty="0" smtClean="0">
                <a:solidFill>
                  <a:schemeClr val="tx1">
                    <a:lumMod val="95000"/>
                    <a:lumOff val="5000"/>
                  </a:schemeClr>
                </a:solidFill>
              </a:rPr>
              <a:t>*</a:t>
            </a:r>
            <a:r>
              <a:rPr lang="en-IE" dirty="0" smtClean="0">
                <a:solidFill>
                  <a:schemeClr val="tx1">
                    <a:lumMod val="95000"/>
                    <a:lumOff val="5000"/>
                  </a:schemeClr>
                </a:solidFill>
              </a:rPr>
              <a:t>An Advance</a:t>
            </a:r>
            <a:r>
              <a:rPr lang="en-IE" baseline="0" dirty="0" smtClean="0">
                <a:solidFill>
                  <a:schemeClr val="tx1">
                    <a:lumMod val="95000"/>
                    <a:lumOff val="5000"/>
                  </a:schemeClr>
                </a:solidFill>
              </a:rPr>
              <a:t> Healthcare Directive is a formal record made when the directive-maker has capacity, to be used to inform family, friends and doctors of wishes for and refusals of treatment in the event that the directive-maker loses capacity. Any person aged 18 and over who has decision-making capacity can make an Advance Healthcare Directive. Currently, in the absence of a completed Advance Healthcare Directive</a:t>
            </a:r>
            <a:r>
              <a:rPr lang="en-IE" b="0" u="none" baseline="0" dirty="0" smtClean="0">
                <a:solidFill>
                  <a:schemeClr val="tx1">
                    <a:lumMod val="95000"/>
                    <a:lumOff val="5000"/>
                  </a:schemeClr>
                </a:solidFill>
              </a:rPr>
              <a:t>, it is the medical team that will make these decisions. </a:t>
            </a:r>
          </a:p>
          <a:p>
            <a:pPr marL="0" indent="0">
              <a:buFont typeface="Arial" panose="020B0604020202020204" pitchFamily="34" charset="0"/>
              <a:buNone/>
            </a:pPr>
            <a:endParaRPr lang="en-IE" baseline="0" dirty="0" smtClean="0">
              <a:solidFill>
                <a:schemeClr val="tx1">
                  <a:lumMod val="95000"/>
                  <a:lumOff val="5000"/>
                </a:schemeClr>
              </a:solidFill>
            </a:endParaRPr>
          </a:p>
          <a:p>
            <a:pPr marL="0" indent="0">
              <a:buFont typeface="Arial" panose="020B0604020202020204" pitchFamily="34" charset="0"/>
              <a:buNone/>
            </a:pPr>
            <a:r>
              <a:rPr lang="en-IE" b="1" baseline="0" dirty="0" smtClean="0">
                <a:solidFill>
                  <a:schemeClr val="tx1">
                    <a:lumMod val="95000"/>
                    <a:lumOff val="5000"/>
                  </a:schemeClr>
                </a:solidFill>
              </a:rPr>
              <a:t>If there is a concern that a person is unable to make certain decisions which need to be made, even with the support of a decision-making assistant, or a co-decision-maker, and that person has not previously made an enduring power of attorney or an advance healthcare directive for those particular decisions, then a decision-making representative may need to be appointed by the court to make those decisions on behalf of the person concerned. This application to the court is called a capacity application.  For more information see HSE.ie FAO on Assisted Decision Making: https://www.hse.ie/eng/about/who/national-office-human-rights-equality-policy/assisted-decision-making-capacity-act/faqs/ </a:t>
            </a:r>
          </a:p>
        </p:txBody>
      </p:sp>
      <p:sp>
        <p:nvSpPr>
          <p:cNvPr id="4" name="Slide Number Placeholder 3"/>
          <p:cNvSpPr>
            <a:spLocks noGrp="1"/>
          </p:cNvSpPr>
          <p:nvPr>
            <p:ph type="sldNum" sz="quarter" idx="10"/>
          </p:nvPr>
        </p:nvSpPr>
        <p:spPr/>
        <p:txBody>
          <a:bodyPr/>
          <a:lstStyle/>
          <a:p>
            <a:fld id="{3B68FE9F-422B-49C7-A59D-F2A124DA8AB0}" type="slidenum">
              <a:rPr lang="en-IE" smtClean="0"/>
              <a:t>38</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solidFill>
              </a:rPr>
              <a:t>In Ireland, the national courts are responsible</a:t>
            </a:r>
            <a:r>
              <a:rPr lang="en-IE" baseline="0" dirty="0" smtClean="0">
                <a:solidFill>
                  <a:schemeClr val="tx1"/>
                </a:solidFill>
              </a:rPr>
              <a:t> for determining allegations of human rights violations. Although Ireland has ratified a number of international human rights treaties, under Irish law an individual can only engage the protection afforded under international laws if they have been incorporated into national law. For example, the rights protected under the Irish Constitution, the European Convention on Human Rights Act, and where EU law is applicable, the EU Charter of Fundamental Rights.</a:t>
            </a:r>
          </a:p>
          <a:p>
            <a:endParaRPr lang="en-IE"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solidFill>
                  <a:schemeClr val="tx1"/>
                </a:solidFill>
              </a:rPr>
              <a:t>This means that while Ireland ratifies international human rights treaties, ratification only gives effect to the provisions of that treaty in domestic law through Acts of the Oireachtas, or where a treaty right is already provided for under the Constitution. However, an individual can make a complaint to a regional or international human rights body such as the European Court of Human Rights.</a:t>
            </a:r>
          </a:p>
        </p:txBody>
      </p:sp>
      <p:sp>
        <p:nvSpPr>
          <p:cNvPr id="4" name="Slide Number Placeholder 3"/>
          <p:cNvSpPr>
            <a:spLocks noGrp="1"/>
          </p:cNvSpPr>
          <p:nvPr>
            <p:ph type="sldNum" sz="quarter" idx="10"/>
          </p:nvPr>
        </p:nvSpPr>
        <p:spPr/>
        <p:txBody>
          <a:bodyPr/>
          <a:lstStyle/>
          <a:p>
            <a:fld id="{3B68FE9F-422B-49C7-A59D-F2A124DA8AB0}" type="slidenum">
              <a:rPr lang="en-IE" smtClean="0"/>
              <a:t>39</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buClr>
                <a:schemeClr val="accent6"/>
              </a:buClr>
              <a:defRPr/>
            </a:pPr>
            <a:r>
              <a:rPr lang="en-US" sz="1200" b="0" baseline="0" dirty="0" smtClean="0">
                <a:solidFill>
                  <a:schemeClr val="tx1"/>
                </a:solidFill>
                <a:latin typeface="+mn-lt"/>
                <a:ea typeface="Tahoma" panose="020B0604030504040204" pitchFamily="34" charset="0"/>
                <a:cs typeface="Tahoma" panose="020B0604030504040204" pitchFamily="34" charset="0"/>
              </a:rPr>
              <a:t>The </a:t>
            </a:r>
            <a:r>
              <a:rPr lang="en-US" sz="1200" b="0" i="1" baseline="0" dirty="0" smtClean="0">
                <a:solidFill>
                  <a:schemeClr val="tx1"/>
                </a:solidFill>
                <a:latin typeface="+mn-lt"/>
                <a:ea typeface="Tahoma" panose="020B0604030504040204" pitchFamily="34" charset="0"/>
                <a:cs typeface="Tahoma" panose="020B0604030504040204" pitchFamily="34" charset="0"/>
              </a:rPr>
              <a:t>Guidance on a Human Rights-based Approach in Health and Social Care Services </a:t>
            </a:r>
            <a:r>
              <a:rPr lang="en-US" sz="1200" b="0" baseline="0" dirty="0" smtClean="0">
                <a:solidFill>
                  <a:schemeClr val="tx1"/>
                </a:solidFill>
                <a:latin typeface="+mn-lt"/>
                <a:ea typeface="Tahoma" panose="020B0604030504040204" pitchFamily="34" charset="0"/>
                <a:cs typeface="Tahoma" panose="020B0604030504040204" pitchFamily="34" charset="0"/>
              </a:rPr>
              <a:t>was developed by HIQA in conjunction with Safeguarding Ireland, and was part-funded by a grant from the Irish Human Rights and Equality Commission.</a:t>
            </a:r>
          </a:p>
          <a:p>
            <a:pPr>
              <a:lnSpc>
                <a:spcPct val="114000"/>
              </a:lnSpc>
              <a:spcAft>
                <a:spcPts val="600"/>
              </a:spcAft>
              <a:buClr>
                <a:schemeClr val="accent6"/>
              </a:buClr>
              <a:defRPr/>
            </a:pPr>
            <a:endParaRPr lang="en-US" sz="1200" b="0" baseline="0" dirty="0" smtClean="0">
              <a:solidFill>
                <a:schemeClr val="tx1"/>
              </a:solidFill>
              <a:latin typeface="+mn-lt"/>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US" sz="1200" b="0" baseline="0" dirty="0" smtClean="0">
                <a:solidFill>
                  <a:schemeClr val="tx1"/>
                </a:solidFill>
                <a:latin typeface="+mn-lt"/>
                <a:ea typeface="Tahoma" panose="020B0604030504040204" pitchFamily="34" charset="0"/>
                <a:cs typeface="Tahoma" panose="020B0604030504040204" pitchFamily="34" charset="0"/>
              </a:rPr>
              <a:t>Safeguarding Ireland promotes safeguarding of vulnerable adults to protect them from all forms of abuse by persons, organisations and institutions and to develop a national plan for promoting their welfare.</a:t>
            </a:r>
          </a:p>
          <a:p>
            <a:pPr>
              <a:lnSpc>
                <a:spcPct val="114000"/>
              </a:lnSpc>
              <a:spcAft>
                <a:spcPts val="600"/>
              </a:spcAft>
              <a:buClr>
                <a:schemeClr val="accent6"/>
              </a:buClr>
              <a:defRPr/>
            </a:pPr>
            <a:endParaRPr lang="en-US" sz="1200" b="0" baseline="0" dirty="0" smtClean="0">
              <a:solidFill>
                <a:schemeClr val="tx1"/>
              </a:solidFill>
              <a:latin typeface="+mn-lt"/>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US" sz="1200" b="0" dirty="0" smtClean="0">
                <a:solidFill>
                  <a:schemeClr val="tx1"/>
                </a:solidFill>
                <a:latin typeface="+mn-lt"/>
                <a:ea typeface="Tahoma" panose="020B0604030504040204" pitchFamily="34" charset="0"/>
                <a:cs typeface="Tahoma" panose="020B0604030504040204" pitchFamily="34" charset="0"/>
              </a:rPr>
              <a:t>IHREC is Ireland’s</a:t>
            </a:r>
            <a:r>
              <a:rPr lang="en-US" sz="1200" b="0" baseline="0" dirty="0" smtClean="0">
                <a:solidFill>
                  <a:schemeClr val="tx1"/>
                </a:solidFill>
                <a:latin typeface="+mn-lt"/>
                <a:ea typeface="Tahoma" panose="020B0604030504040204" pitchFamily="34" charset="0"/>
                <a:cs typeface="Tahoma" panose="020B0604030504040204" pitchFamily="34" charset="0"/>
              </a:rPr>
              <a:t> national human rights and equality institution. Its purpose is to protect and promote human rights and equality in Ireland and build a culture of respect for human rights, equality and intercultural understanding in the State.</a:t>
            </a:r>
            <a:endParaRPr lang="en-IE" sz="1200" b="0" dirty="0" smtClean="0">
              <a:solidFill>
                <a:schemeClr val="tx1"/>
              </a:solidFill>
              <a:latin typeface="+mn-lt"/>
              <a:ea typeface="Tahoma" panose="020B0604030504040204" pitchFamily="34" charset="0"/>
              <a:cs typeface="Tahoma" panose="020B0604030504040204" pitchFamily="34" charset="0"/>
            </a:endParaRPr>
          </a:p>
          <a:p>
            <a:pPr>
              <a:lnSpc>
                <a:spcPct val="114000"/>
              </a:lnSpc>
              <a:spcAft>
                <a:spcPts val="600"/>
              </a:spcAft>
              <a:buClr>
                <a:schemeClr val="accent6"/>
              </a:buClr>
              <a:defRPr/>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4</a:t>
            </a:fld>
            <a:endParaRPr lang="en-IE" dirty="0"/>
          </a:p>
        </p:txBody>
      </p:sp>
    </p:spTree>
    <p:extLst>
      <p:ext uri="{BB962C8B-B14F-4D97-AF65-F5344CB8AC3E}">
        <p14:creationId xmlns:p14="http://schemas.microsoft.com/office/powerpoint/2010/main" val="747200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In addition to the </a:t>
            </a:r>
            <a:r>
              <a:rPr lang="en-US" i="1" baseline="0" dirty="0" smtClean="0">
                <a:solidFill>
                  <a:schemeClr val="tx1"/>
                </a:solidFill>
              </a:rPr>
              <a:t>Guidance on a Human Rights-based Approach in Health and Social Care Services</a:t>
            </a:r>
            <a:r>
              <a:rPr lang="en-US" baseline="0" dirty="0" smtClean="0">
                <a:solidFill>
                  <a:schemeClr val="tx1"/>
                </a:solidFill>
              </a:rPr>
              <a:t>, HIQA has published some support tools to further aid understanding and support staff to implement a rights-based approach in their work. One of these tools is a legal framework document which provides an overview of the legal framework which underpins a human rights-based approach to care and support in Ireland.</a:t>
            </a:r>
            <a:r>
              <a:rPr lang="en-US" dirty="0" smtClean="0">
                <a:latin typeface="Tahoma" panose="020B0604030504040204" pitchFamily="34" charset="0"/>
                <a:ea typeface="Tahoma" panose="020B0604030504040204" pitchFamily="34" charset="0"/>
                <a:cs typeface="Tahoma" panose="020B0604030504040204" pitchFamily="34" charset="0"/>
              </a:rPr>
              <a:t> </a:t>
            </a:r>
            <a:endParaRPr lang="en-IE" baseline="0" dirty="0" smtClean="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40</a:t>
            </a:fld>
            <a:endParaRPr lang="en-IE" dirty="0"/>
          </a:p>
        </p:txBody>
      </p:sp>
    </p:spTree>
    <p:extLst>
      <p:ext uri="{BB962C8B-B14F-4D97-AF65-F5344CB8AC3E}">
        <p14:creationId xmlns:p14="http://schemas.microsoft.com/office/powerpoint/2010/main" val="3474373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section sets out the legal</a:t>
            </a:r>
            <a:r>
              <a:rPr lang="en-IE" sz="1200" kern="1200" baseline="0" dirty="0" smtClean="0">
                <a:solidFill>
                  <a:schemeClr val="tx1"/>
                </a:solidFill>
                <a:effectLst/>
                <a:latin typeface="+mn-lt"/>
                <a:ea typeface="+mn-ea"/>
                <a:cs typeface="+mn-cs"/>
              </a:rPr>
              <a:t> framework underpinning human rights in health and social care settings. Specifically, this section provides details on the </a:t>
            </a:r>
            <a:r>
              <a:rPr lang="en-IE" sz="1200" kern="1200" dirty="0" smtClean="0">
                <a:solidFill>
                  <a:schemeClr val="tx1"/>
                </a:solidFill>
                <a:effectLst/>
                <a:latin typeface="+mn-lt"/>
                <a:ea typeface="+mn-ea"/>
                <a:cs typeface="+mn-cs"/>
              </a:rPr>
              <a:t>key rights from the</a:t>
            </a:r>
            <a:r>
              <a:rPr lang="en-IE" sz="1200" kern="1200" baseline="0" dirty="0" smtClean="0">
                <a:solidFill>
                  <a:schemeClr val="tx1"/>
                </a:solidFill>
                <a:effectLst/>
                <a:latin typeface="+mn-lt"/>
                <a:ea typeface="+mn-ea"/>
                <a:cs typeface="+mn-cs"/>
              </a:rPr>
              <a:t> Irish Constitution 1937, </a:t>
            </a:r>
            <a:r>
              <a:rPr lang="en-IE" sz="1200" kern="1200" dirty="0" smtClean="0">
                <a:solidFill>
                  <a:schemeClr val="tx1"/>
                </a:solidFill>
                <a:effectLst/>
                <a:latin typeface="+mn-lt"/>
                <a:ea typeface="+mn-ea"/>
                <a:cs typeface="+mn-cs"/>
              </a:rPr>
              <a:t>the ECHR Act 2003 and the UNCRPD 2006. A description of each right is presented alongside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practical examples for health and social care staff of occasions within their everyday working environment when each right could arise. This section also outlines</a:t>
            </a:r>
            <a:r>
              <a:rPr lang="en-IE" sz="1200" kern="1200" baseline="0" dirty="0" smtClean="0">
                <a:solidFill>
                  <a:schemeClr val="tx1"/>
                </a:solidFill>
                <a:effectLst/>
                <a:latin typeface="+mn-lt"/>
                <a:ea typeface="+mn-ea"/>
                <a:cs typeface="+mn-cs"/>
              </a:rPr>
              <a:t> the place of human rights in the national standards developed by HIQA and in the codes and guides of  conduct and ethics of different health and social care professional bodies.</a:t>
            </a:r>
            <a:endParaRPr lang="en-IE" sz="1200" kern="1200" dirty="0" smtClean="0">
              <a:solidFill>
                <a:schemeClr val="tx1"/>
              </a:solidFill>
              <a:effectLst/>
              <a:latin typeface="+mn-lt"/>
              <a:ea typeface="+mn-ea"/>
              <a:cs typeface="+mn-cs"/>
            </a:endParaRPr>
          </a:p>
          <a:p>
            <a:endParaRPr lang="en-I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41</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mn-lt"/>
              </a:rPr>
              <a:t>The Irish Constitution (1937) sets out the rights of Irish citizens. The key rights (articles) from the Constitution that are often encountered in health and social care settings are: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i="0" baseline="0" dirty="0" smtClean="0">
                <a:latin typeface="+mn-lt"/>
              </a:rPr>
              <a:t>Right to a fair trial </a:t>
            </a:r>
            <a:r>
              <a:rPr lang="en-IE" i="1" baseline="0" dirty="0" smtClean="0">
                <a:latin typeface="+mn-lt"/>
              </a:rPr>
              <a:t>(Article 38.1)</a:t>
            </a:r>
            <a:endParaRPr lang="en-IE" baseline="0" dirty="0" smtClean="0">
              <a:latin typeface="+mn-lt"/>
            </a:endParaRPr>
          </a:p>
          <a:p>
            <a:pPr marL="171450" indent="-171450">
              <a:buFont typeface="Wingdings" panose="05000000000000000000" pitchFamily="2" charset="2"/>
              <a:buChar char="§"/>
            </a:pPr>
            <a:r>
              <a:rPr lang="en-IE" baseline="0" dirty="0" smtClean="0">
                <a:latin typeface="+mn-lt"/>
              </a:rPr>
              <a:t>Right to life </a:t>
            </a:r>
            <a:r>
              <a:rPr lang="en-IE" i="1" baseline="0" dirty="0" smtClean="0">
                <a:latin typeface="+mn-lt"/>
              </a:rPr>
              <a:t>(Article 40)</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Right to be held equal before the law </a:t>
            </a:r>
            <a:r>
              <a:rPr lang="en-IE" sz="1200" i="1" kern="1200" baseline="0" dirty="0" smtClean="0">
                <a:solidFill>
                  <a:schemeClr val="tx1"/>
                </a:solidFill>
                <a:effectLst/>
                <a:latin typeface="+mn-lt"/>
                <a:ea typeface="+mn-ea"/>
                <a:cs typeface="+mn-cs"/>
              </a:rPr>
              <a:t>(Article 40.1)</a:t>
            </a:r>
            <a:endParaRPr lang="en-IE" i="1" baseline="0" dirty="0" smtClean="0">
              <a:latin typeface="+mn-lt"/>
            </a:endParaRPr>
          </a:p>
          <a:p>
            <a:pPr marL="171450" indent="-171450">
              <a:buFont typeface="Wingdings" panose="05000000000000000000" pitchFamily="2" charset="2"/>
              <a:buChar char="§"/>
            </a:pPr>
            <a:r>
              <a:rPr lang="en-US" i="0" baseline="0" dirty="0" smtClean="0">
                <a:latin typeface="+mn-lt"/>
              </a:rPr>
              <a:t>Right to freedom </a:t>
            </a:r>
            <a:r>
              <a:rPr lang="en-IE" sz="1200" i="0" kern="1200" baseline="0" dirty="0" smtClean="0">
                <a:solidFill>
                  <a:schemeClr val="tx1"/>
                </a:solidFill>
                <a:effectLst/>
                <a:latin typeface="+mn-lt"/>
                <a:ea typeface="+mn-ea"/>
                <a:cs typeface="+mn-cs"/>
              </a:rPr>
              <a:t>from torture and ill-treatment </a:t>
            </a:r>
            <a:r>
              <a:rPr lang="en-IE" sz="1200" i="1" kern="1200" baseline="0" dirty="0" smtClean="0">
                <a:solidFill>
                  <a:schemeClr val="tx1"/>
                </a:solidFill>
                <a:effectLst/>
                <a:latin typeface="+mn-lt"/>
                <a:ea typeface="+mn-ea"/>
                <a:cs typeface="+mn-cs"/>
              </a:rPr>
              <a:t>(Article 40.3)</a:t>
            </a:r>
          </a:p>
          <a:p>
            <a:pPr marL="171450" indent="-171450">
              <a:buFont typeface="Wingdings" panose="05000000000000000000" pitchFamily="2" charset="2"/>
              <a:buChar char="§"/>
            </a:pPr>
            <a:r>
              <a:rPr lang="en-US" sz="1200" i="0" kern="1200" baseline="0" dirty="0" smtClean="0">
                <a:solidFill>
                  <a:schemeClr val="tx1"/>
                </a:solidFill>
                <a:effectLst/>
                <a:latin typeface="+mn-lt"/>
                <a:ea typeface="+mn-ea"/>
                <a:cs typeface="+mn-cs"/>
              </a:rPr>
              <a:t>Right to personal liberty </a:t>
            </a:r>
            <a:r>
              <a:rPr lang="en-US" sz="1200" i="1" kern="1200" baseline="0" dirty="0" smtClean="0">
                <a:solidFill>
                  <a:schemeClr val="tx1"/>
                </a:solidFill>
                <a:effectLst/>
                <a:latin typeface="+mn-lt"/>
                <a:ea typeface="+mn-ea"/>
                <a:cs typeface="+mn-cs"/>
              </a:rPr>
              <a:t>(Article 40.4.1</a:t>
            </a:r>
            <a:r>
              <a:rPr lang="en-US" sz="1200" dirty="0" smtClean="0">
                <a:latin typeface="+mn-lt"/>
                <a:ea typeface="Tahoma" panose="020B0604030504040204" pitchFamily="34" charset="0"/>
                <a:cs typeface="Tahoma" panose="020B0604030504040204" pitchFamily="34" charset="0"/>
              </a:rPr>
              <a:t>º)</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i="0" kern="1200" baseline="0" dirty="0" smtClean="0">
                <a:solidFill>
                  <a:schemeClr val="tx1"/>
                </a:solidFill>
                <a:effectLst/>
                <a:latin typeface="+mn-lt"/>
                <a:ea typeface="+mn-ea"/>
                <a:cs typeface="+mn-cs"/>
              </a:rPr>
              <a:t>Right to freedom of expression </a:t>
            </a:r>
            <a:r>
              <a:rPr lang="en-US" sz="1200" i="1" kern="1200" baseline="0" dirty="0" smtClean="0">
                <a:solidFill>
                  <a:schemeClr val="tx1"/>
                </a:solidFill>
                <a:effectLst/>
                <a:latin typeface="+mn-lt"/>
                <a:ea typeface="+mn-ea"/>
                <a:cs typeface="+mn-cs"/>
              </a:rPr>
              <a:t>(</a:t>
            </a:r>
            <a:r>
              <a:rPr lang="en-IE" sz="1200" i="1" kern="1200" dirty="0" smtClean="0">
                <a:solidFill>
                  <a:schemeClr val="tx1"/>
                </a:solidFill>
                <a:effectLst/>
                <a:latin typeface="+mn-lt"/>
                <a:ea typeface="+mn-ea"/>
                <a:cs typeface="+mn-cs"/>
              </a:rPr>
              <a:t>Article 40.6.1</a:t>
            </a:r>
            <a:r>
              <a:rPr lang="en-US" sz="1200" i="1" dirty="0" smtClean="0">
                <a:latin typeface="+mn-lt"/>
                <a:ea typeface="Tahoma" panose="020B0604030504040204" pitchFamily="34" charset="0"/>
                <a:cs typeface="Tahoma" panose="020B0604030504040204" pitchFamily="34" charset="0"/>
              </a:rPr>
              <a:t>º</a:t>
            </a:r>
            <a:r>
              <a:rPr lang="en-IE" sz="1200" i="1" baseline="0" dirty="0" smtClean="0">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Right to the private ownership of external goods </a:t>
            </a:r>
            <a:r>
              <a:rPr lang="en-IE" sz="1200" i="1" kern="1200" baseline="0" dirty="0" smtClean="0">
                <a:solidFill>
                  <a:schemeClr val="tx1"/>
                </a:solidFill>
                <a:effectLst/>
                <a:latin typeface="+mn-lt"/>
                <a:ea typeface="+mn-ea"/>
                <a:cs typeface="+mn-cs"/>
              </a:rPr>
              <a:t>(Article 43.1.1</a:t>
            </a:r>
            <a:r>
              <a:rPr lang="en-US" sz="1200" i="1" dirty="0" smtClean="0">
                <a:latin typeface="+mn-lt"/>
                <a:ea typeface="Tahoma" panose="020B0604030504040204" pitchFamily="34" charset="0"/>
                <a:cs typeface="Tahoma" panose="020B0604030504040204" pitchFamily="34" charset="0"/>
              </a:rPr>
              <a:t>º)</a:t>
            </a:r>
            <a:endParaRPr lang="en-US" sz="1200" dirty="0" smtClean="0">
              <a:latin typeface="+mn-lt"/>
              <a:ea typeface="Tahoma" panose="020B0604030504040204" pitchFamily="34" charset="0"/>
              <a:cs typeface="Tahoma" panose="020B0604030504040204" pitchFamily="34" charset="0"/>
            </a:endParaRPr>
          </a:p>
          <a:p>
            <a:pPr marL="171450" indent="-171450">
              <a:buFont typeface="Wingdings" panose="05000000000000000000" pitchFamily="2" charset="2"/>
              <a:buChar char="§"/>
            </a:pPr>
            <a:r>
              <a:rPr lang="en-IE" sz="1200" kern="1200" baseline="0" dirty="0" smtClean="0">
                <a:solidFill>
                  <a:schemeClr val="tx1"/>
                </a:solidFill>
                <a:effectLst/>
                <a:latin typeface="+mn-lt"/>
                <a:ea typeface="+mn-ea"/>
                <a:cs typeface="+mn-cs"/>
              </a:rPr>
              <a:t>Right to freedom of conscience and the free profession and practice of religion </a:t>
            </a:r>
            <a:r>
              <a:rPr lang="en-IE" sz="1200" i="1" kern="1200" baseline="0" dirty="0" smtClean="0">
                <a:solidFill>
                  <a:schemeClr val="tx1"/>
                </a:solidFill>
                <a:effectLst/>
                <a:latin typeface="+mn-lt"/>
                <a:ea typeface="+mn-ea"/>
                <a:cs typeface="+mn-cs"/>
              </a:rPr>
              <a:t>(Article 44.2.1)</a:t>
            </a:r>
          </a:p>
          <a:p>
            <a:pPr marL="0" indent="0">
              <a:buFont typeface="Wingdings" panose="05000000000000000000" pitchFamily="2" charset="2"/>
              <a:buNone/>
            </a:pPr>
            <a:endParaRPr lang="en-IE" i="1" baseline="0" dirty="0" smtClean="0">
              <a:latin typeface="+mn-lt"/>
            </a:endParaRPr>
          </a:p>
          <a:p>
            <a:r>
              <a:rPr lang="en-IE" baseline="0" dirty="0" smtClean="0">
                <a:latin typeface="+mn-lt"/>
              </a:rPr>
              <a:t>Irish Courts have also interpreted the Constitution as including certain other human rights, which are referred to as unenumerated rights. </a:t>
            </a:r>
            <a:r>
              <a:rPr lang="en-US" baseline="0" dirty="0" smtClean="0">
                <a:latin typeface="+mn-lt"/>
              </a:rPr>
              <a:t>Unenumerated rights that are often encountered in health and social care settings are:</a:t>
            </a:r>
            <a:endParaRPr lang="en-IE" baseline="0" dirty="0" smtClean="0">
              <a:latin typeface="+mn-lt"/>
            </a:endParaRPr>
          </a:p>
          <a:p>
            <a:pPr marL="171450" indent="-171450">
              <a:buFont typeface="Wingdings" panose="05000000000000000000" pitchFamily="2" charset="2"/>
              <a:buChar char="§"/>
            </a:pPr>
            <a:r>
              <a:rPr lang="en-IE" baseline="0" dirty="0" smtClean="0">
                <a:latin typeface="+mn-lt"/>
              </a:rPr>
              <a:t>Right to privacy </a:t>
            </a:r>
            <a:r>
              <a:rPr lang="en-IE" i="1" baseline="0" dirty="0" smtClean="0">
                <a:latin typeface="+mn-lt"/>
              </a:rPr>
              <a:t>(Article 40.3)</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baseline="0" dirty="0" smtClean="0">
                <a:latin typeface="+mn-lt"/>
              </a:rPr>
              <a:t>Right to bodily integrity </a:t>
            </a:r>
            <a:r>
              <a:rPr lang="en-IE" i="1" baseline="0" dirty="0" smtClean="0">
                <a:latin typeface="+mn-lt"/>
              </a:rPr>
              <a:t>(Article 40.3)</a:t>
            </a:r>
          </a:p>
          <a:p>
            <a:pPr marL="0" indent="0">
              <a:buFont typeface="Wingdings" panose="05000000000000000000" pitchFamily="2" charset="2"/>
              <a:buNone/>
            </a:pPr>
            <a:endParaRPr lang="en-IE" i="1" baseline="0" dirty="0" smtClean="0">
              <a:latin typeface="+mn-lt"/>
            </a:endParaRPr>
          </a:p>
          <a:p>
            <a:endParaRPr lang="en-IE" baseline="0" dirty="0" smtClean="0">
              <a:latin typeface="+mn-lt"/>
            </a:endParaRPr>
          </a:p>
          <a:p>
            <a:endParaRPr lang="en-IE" dirty="0">
              <a:latin typeface="+mn-lt"/>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42</a:t>
            </a:fld>
            <a:endParaRPr lang="en-IE" dirty="0"/>
          </a:p>
        </p:txBody>
      </p:sp>
    </p:spTree>
    <p:extLst>
      <p:ext uri="{BB962C8B-B14F-4D97-AF65-F5344CB8AC3E}">
        <p14:creationId xmlns:p14="http://schemas.microsoft.com/office/powerpoint/2010/main" val="1771642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IE" sz="1200" b="0" dirty="0" smtClean="0"/>
              <a:t>Human</a:t>
            </a:r>
            <a:r>
              <a:rPr lang="en-IE" sz="1200" b="0" baseline="0" dirty="0" smtClean="0"/>
              <a:t> rights are laid out in Ireland’s European Convention on Human Rights Act 2003 which includes rights from the original Convention and from the 4 additional protocols (1,4,6,7) added to the Convention at later dates. The key rights (articles) from the ECHR </a:t>
            </a:r>
            <a:r>
              <a:rPr lang="en-IE" sz="1200" kern="1200" dirty="0" smtClean="0">
                <a:solidFill>
                  <a:schemeClr val="tx1"/>
                </a:solidFill>
                <a:effectLst/>
                <a:latin typeface="+mn-lt"/>
                <a:ea typeface="+mn-ea"/>
                <a:cs typeface="+mn-cs"/>
              </a:rPr>
              <a:t>that are often encountered in health and social care settings are:</a:t>
            </a:r>
          </a:p>
          <a:p>
            <a:pPr>
              <a:lnSpc>
                <a:spcPct val="100000"/>
              </a:lnSpc>
            </a:pPr>
            <a:endParaRPr lang="en-IE" sz="1200" kern="1200" dirty="0" smtClean="0">
              <a:solidFill>
                <a:schemeClr val="tx1"/>
              </a:solidFill>
              <a:effectLst/>
              <a:latin typeface="+mn-lt"/>
              <a:ea typeface="+mn-ea"/>
              <a:cs typeface="+mn-cs"/>
            </a:endParaRP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Right to life </a:t>
            </a:r>
            <a:r>
              <a:rPr lang="en-IE" sz="1200" i="1" dirty="0" smtClean="0">
                <a:latin typeface="Tahoma" panose="020B0604030504040204" pitchFamily="34" charset="0"/>
                <a:ea typeface="Tahoma" panose="020B0604030504040204" pitchFamily="34" charset="0"/>
                <a:cs typeface="Tahoma" panose="020B0604030504040204" pitchFamily="34" charset="0"/>
              </a:rPr>
              <a:t>(Article 2)</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Prohibition of torture (no one shall</a:t>
            </a:r>
            <a:r>
              <a:rPr lang="en-IE" sz="1200" baseline="0" dirty="0" smtClean="0">
                <a:latin typeface="Tahoma" panose="020B0604030504040204" pitchFamily="34" charset="0"/>
                <a:ea typeface="Tahoma" panose="020B0604030504040204" pitchFamily="34" charset="0"/>
                <a:cs typeface="Tahoma" panose="020B0604030504040204" pitchFamily="34" charset="0"/>
              </a:rPr>
              <a:t> be subject to torture or inhuman or degrading treatment or punishment) </a:t>
            </a:r>
            <a:r>
              <a:rPr lang="en-IE" sz="1200" i="1" dirty="0" smtClean="0">
                <a:latin typeface="Tahoma" panose="020B0604030504040204" pitchFamily="34" charset="0"/>
                <a:ea typeface="Tahoma" panose="020B0604030504040204" pitchFamily="34" charset="0"/>
                <a:cs typeface="Tahoma" panose="020B0604030504040204" pitchFamily="34" charset="0"/>
              </a:rPr>
              <a:t>(Article 3)</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Right to liberty and security </a:t>
            </a:r>
            <a:r>
              <a:rPr lang="en-IE" sz="1200" i="1" dirty="0" smtClean="0">
                <a:latin typeface="Tahoma" panose="020B0604030504040204" pitchFamily="34" charset="0"/>
                <a:ea typeface="Tahoma" panose="020B0604030504040204" pitchFamily="34" charset="0"/>
                <a:cs typeface="Tahoma" panose="020B0604030504040204" pitchFamily="34" charset="0"/>
              </a:rPr>
              <a:t>(Article 5)</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Right to a fair trial </a:t>
            </a:r>
            <a:r>
              <a:rPr lang="en-IE" sz="1200" i="1" dirty="0" smtClean="0">
                <a:latin typeface="Tahoma" panose="020B0604030504040204" pitchFamily="34" charset="0"/>
                <a:ea typeface="Tahoma" panose="020B0604030504040204" pitchFamily="34" charset="0"/>
                <a:cs typeface="Tahoma" panose="020B0604030504040204" pitchFamily="34" charset="0"/>
              </a:rPr>
              <a:t>(Article 6)</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Right to respect for private and family life </a:t>
            </a:r>
            <a:r>
              <a:rPr lang="en-IE" sz="1200" i="1" dirty="0" smtClean="0">
                <a:latin typeface="Tahoma" panose="020B0604030504040204" pitchFamily="34" charset="0"/>
                <a:ea typeface="Tahoma" panose="020B0604030504040204" pitchFamily="34" charset="0"/>
                <a:cs typeface="Tahoma" panose="020B0604030504040204" pitchFamily="34" charset="0"/>
              </a:rPr>
              <a:t>(Article 8)</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Freedom of thought, conscience, and religion </a:t>
            </a:r>
            <a:r>
              <a:rPr lang="en-IE" sz="1200" i="1" dirty="0" smtClean="0">
                <a:latin typeface="Tahoma" panose="020B0604030504040204" pitchFamily="34" charset="0"/>
                <a:ea typeface="Tahoma" panose="020B0604030504040204" pitchFamily="34" charset="0"/>
                <a:cs typeface="Tahoma" panose="020B0604030504040204" pitchFamily="34" charset="0"/>
              </a:rPr>
              <a:t>(Article 9) </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Freedom of expression </a:t>
            </a:r>
            <a:r>
              <a:rPr lang="en-IE" sz="1200" i="1" dirty="0" smtClean="0">
                <a:latin typeface="Tahoma" panose="020B0604030504040204" pitchFamily="34" charset="0"/>
                <a:ea typeface="Tahoma" panose="020B0604030504040204" pitchFamily="34" charset="0"/>
                <a:cs typeface="Tahoma" panose="020B0604030504040204" pitchFamily="34" charset="0"/>
              </a:rPr>
              <a:t>(Article 10)</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Prohibition of discrimination (on any grounds,</a:t>
            </a:r>
            <a:r>
              <a:rPr lang="en-IE" sz="1200" baseline="0" dirty="0" smtClean="0">
                <a:latin typeface="Tahoma" panose="020B0604030504040204" pitchFamily="34" charset="0"/>
                <a:ea typeface="Tahoma" panose="020B0604030504040204" pitchFamily="34" charset="0"/>
                <a:cs typeface="Tahoma" panose="020B0604030504040204" pitchFamily="34" charset="0"/>
              </a:rPr>
              <a:t> including sex, race, colour, language, religion) </a:t>
            </a:r>
            <a:r>
              <a:rPr lang="en-IE" sz="1200" i="1" dirty="0" smtClean="0">
                <a:latin typeface="Tahoma" panose="020B0604030504040204" pitchFamily="34" charset="0"/>
                <a:ea typeface="Tahoma" panose="020B0604030504040204" pitchFamily="34" charset="0"/>
                <a:cs typeface="Tahoma" panose="020B0604030504040204" pitchFamily="34" charset="0"/>
              </a:rPr>
              <a:t>(Article 14)</a:t>
            </a:r>
          </a:p>
          <a:p>
            <a:pPr marL="285750" indent="-285750">
              <a:lnSpc>
                <a:spcPct val="114000"/>
              </a:lnSpc>
              <a:spcAft>
                <a:spcPts val="10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Protection of property </a:t>
            </a:r>
            <a:r>
              <a:rPr lang="en-IE" sz="1200" i="1" dirty="0" smtClean="0">
                <a:latin typeface="Tahoma" panose="020B0604030504040204" pitchFamily="34" charset="0"/>
                <a:ea typeface="Tahoma" panose="020B0604030504040204" pitchFamily="34" charset="0"/>
                <a:cs typeface="Tahoma" panose="020B0604030504040204" pitchFamily="34" charset="0"/>
              </a:rPr>
              <a:t>(Article 1, Protocol</a:t>
            </a:r>
            <a:r>
              <a:rPr lang="en-IE" sz="1200" i="1" baseline="0" dirty="0" smtClean="0">
                <a:latin typeface="Tahoma" panose="020B0604030504040204" pitchFamily="34" charset="0"/>
                <a:ea typeface="Tahoma" panose="020B0604030504040204" pitchFamily="34" charset="0"/>
                <a:cs typeface="Tahoma" panose="020B0604030504040204" pitchFamily="34" charset="0"/>
              </a:rPr>
              <a:t> 1</a:t>
            </a:r>
            <a:r>
              <a:rPr lang="en-IE" sz="1200" i="1" dirty="0" smtClean="0">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IE"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It has been argued that Article 8 (Right to respect for</a:t>
            </a:r>
            <a:r>
              <a:rPr lang="en-IE" sz="1200" kern="1200" baseline="0" dirty="0" smtClean="0">
                <a:solidFill>
                  <a:schemeClr val="tx1"/>
                </a:solidFill>
                <a:effectLst/>
                <a:latin typeface="+mn-lt"/>
                <a:ea typeface="+mn-ea"/>
                <a:cs typeface="+mn-cs"/>
              </a:rPr>
              <a:t> private and family life) </a:t>
            </a:r>
            <a:r>
              <a:rPr lang="en-IE" sz="1200" kern="1200" dirty="0" smtClean="0">
                <a:solidFill>
                  <a:schemeClr val="tx1"/>
                </a:solidFill>
                <a:effectLst/>
                <a:latin typeface="+mn-lt"/>
                <a:ea typeface="+mn-ea"/>
                <a:cs typeface="+mn-cs"/>
              </a:rPr>
              <a:t>is perhaps the most influential of the articles which directly affect the provision of healthcare. The incorporation of the ECHR provides a legislative basis for an individual’s right to self-determination.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43</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The rights of persons with disabilities are laid out in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United Nations Convention on the Rights of Persons with Disabilities (UNCRPD) 2006. </a:t>
            </a:r>
            <a:r>
              <a:rPr kumimoji="0" lang="en-IE" sz="1200" b="0" i="0" u="none" strike="noStrike" kern="1200" cap="none" spc="0" normalizeH="0" baseline="0" noProof="0" dirty="0" smtClean="0">
                <a:ln>
                  <a:noFill/>
                </a:ln>
                <a:solidFill>
                  <a:prstClr val="black"/>
                </a:solidFill>
                <a:effectLst/>
                <a:uLnTx/>
                <a:uFillTx/>
                <a:latin typeface="+mn-lt"/>
                <a:ea typeface="+mn-ea"/>
                <a:cs typeface="+mn-cs"/>
              </a:rPr>
              <a:t>The key rights (articles) from the UNCRPD that are often encountered in health and social care settings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I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General principles </a:t>
            </a:r>
            <a:r>
              <a:rPr kumimoji="0" lang="en-IE"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3)</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Equality and non-discrimination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5)</a:t>
            </a:r>
            <a:endParaRPr kumimoji="0" lang="en-IE"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Right to life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10)</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Equal recognition before the law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12) </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Access to justice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13)</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Liberty and security of the person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14)</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Freedom from torture or cruel, inhuman or degrading treatment or punishment </a:t>
            </a:r>
            <a:r>
              <a:rPr kumimoji="0" lang="en-IE"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15)</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Freedom from exploitation, violence and abuse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16)</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Protecting the integrity of the person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17)</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Living independently and being included in the community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19)</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Freedom of expression and opinion, and access to information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21)</a:t>
            </a:r>
          </a:p>
          <a:p>
            <a:pPr marL="171450" marR="0" lvl="0" indent="-1714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Respect for privacy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22) </a:t>
            </a:r>
          </a:p>
          <a:p>
            <a:pPr marL="171450" marR="0" lvl="0" indent="-1714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Respect for home and the family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23)</a:t>
            </a:r>
          </a:p>
          <a:p>
            <a:pPr marL="171450" marR="0" lvl="0" indent="-1714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Health (Article 25)</a:t>
            </a:r>
            <a:endParaRPr kumimoji="0" lang="en-I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next slides describe the key human rights set out in the Irish Constitution 1937, the ECHR Act 2003 and the UNCRPD 2006 which are relevant to health and social care. Examples of how each right might arise in different health and social care settings are also provided.</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44</a:t>
            </a:fld>
            <a:endParaRPr lang="en-IE" dirty="0"/>
          </a:p>
        </p:txBody>
      </p:sp>
    </p:spTree>
    <p:extLst>
      <p:ext uri="{BB962C8B-B14F-4D97-AF65-F5344CB8AC3E}">
        <p14:creationId xmlns:p14="http://schemas.microsoft.com/office/powerpoint/2010/main" val="2439725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a:t>
            </a:r>
            <a:r>
              <a:rPr lang="en-IE" sz="1200" b="1" kern="1200" baseline="0" dirty="0" smtClean="0">
                <a:solidFill>
                  <a:schemeClr val="tx1"/>
                </a:solidFill>
                <a:effectLst/>
                <a:latin typeface="+mn-lt"/>
                <a:ea typeface="+mn-ea"/>
                <a:cs typeface="+mn-cs"/>
              </a:rPr>
              <a:t> to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The right to life relates to Article 2 of the ECHR, Article 10 of the UNCRPD and Article 40 of the</a:t>
            </a:r>
            <a:r>
              <a:rPr lang="en-IE" sz="1200" kern="1200" baseline="0" dirty="0" smtClean="0">
                <a:solidFill>
                  <a:schemeClr val="tx1"/>
                </a:solidFill>
                <a:effectLst/>
                <a:latin typeface="+mn-lt"/>
                <a:ea typeface="+mn-ea"/>
                <a:cs typeface="+mn-cs"/>
              </a:rPr>
              <a:t> Constitution</a:t>
            </a:r>
            <a:r>
              <a:rPr lang="en-IE" sz="1200" kern="1200" dirty="0" smtClean="0">
                <a:solidFill>
                  <a:schemeClr val="tx1"/>
                </a:solidFill>
                <a:effectLst/>
                <a:latin typeface="+mn-lt"/>
                <a:ea typeface="+mn-ea"/>
                <a:cs typeface="+mn-cs"/>
              </a:rPr>
              <a:t>.</a:t>
            </a:r>
            <a:r>
              <a:rPr lang="en-IE" sz="1200" kern="1200" baseline="0" dirty="0" smtClean="0">
                <a:solidFill>
                  <a:schemeClr val="tx1"/>
                </a:solidFill>
                <a:effectLst/>
                <a:latin typeface="+mn-lt"/>
                <a:ea typeface="+mn-ea"/>
                <a:cs typeface="+mn-cs"/>
              </a:rPr>
              <a:t> This means that health and social care services will fulfil their obligation to protect the right to life and to refrain from unlawfully interfering with the right to life.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45</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Prohibition</a:t>
            </a:r>
            <a:r>
              <a:rPr lang="en-IE" sz="1200" b="1" kern="1200" baseline="0" dirty="0" smtClean="0">
                <a:solidFill>
                  <a:schemeClr val="tx1"/>
                </a:solidFill>
                <a:effectLst/>
                <a:latin typeface="+mn-lt"/>
                <a:ea typeface="+mn-ea"/>
                <a:cs typeface="+mn-cs"/>
              </a:rPr>
              <a:t> of and freedom from torture or inhuman or degrading treatment or punishment: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a:t>
            </a:r>
            <a:r>
              <a:rPr lang="en-IE" sz="1200" kern="1200" baseline="0" dirty="0" smtClean="0">
                <a:solidFill>
                  <a:schemeClr val="tx1"/>
                </a:solidFill>
                <a:effectLst/>
                <a:latin typeface="+mn-lt"/>
                <a:ea typeface="+mn-ea"/>
                <a:cs typeface="+mn-cs"/>
              </a:rPr>
              <a:t> 3 of the ECHR and Articles 15 and 16 of the UNCRPD. It </a:t>
            </a:r>
            <a:r>
              <a:rPr lang="en-IE" sz="1200" kern="1200" dirty="0" smtClean="0">
                <a:solidFill>
                  <a:schemeClr val="tx1"/>
                </a:solidFill>
                <a:effectLst/>
                <a:latin typeface="+mn-lt"/>
                <a:ea typeface="+mn-ea"/>
                <a:cs typeface="+mn-cs"/>
              </a:rPr>
              <a:t>is relevant where a person</a:t>
            </a:r>
            <a:r>
              <a:rPr lang="en-IE" sz="1200" kern="1200" baseline="0" dirty="0" smtClean="0">
                <a:solidFill>
                  <a:schemeClr val="tx1"/>
                </a:solidFill>
                <a:effectLst/>
                <a:latin typeface="+mn-lt"/>
                <a:ea typeface="+mn-ea"/>
                <a:cs typeface="+mn-cs"/>
              </a:rPr>
              <a:t> is at risk of serious harm including where a person is neglected or cared for in a way that causes serious harm, suffering or humiliation. The right to freedom from torture and ill-treatment has been recognised by the Irish Courts as an unenumerated right and part of the right to bodily integrity under Article 40.3 of the Constitution.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46</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 to liberty and</a:t>
            </a:r>
            <a:r>
              <a:rPr lang="en-IE" sz="1200" b="1" kern="1200" baseline="0" dirty="0" smtClean="0">
                <a:solidFill>
                  <a:schemeClr val="tx1"/>
                </a:solidFill>
                <a:effectLst/>
                <a:latin typeface="+mn-lt"/>
                <a:ea typeface="+mn-ea"/>
                <a:cs typeface="+mn-cs"/>
              </a:rPr>
              <a:t>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 5 of the ECHR,</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Article 14 of the UNCRPD and Article 40.4.1</a:t>
            </a:r>
            <a:r>
              <a:rPr lang="en-US" sz="1200" dirty="0" smtClean="0">
                <a:latin typeface="Tahoma" panose="020B0604030504040204" pitchFamily="34" charset="0"/>
                <a:ea typeface="Tahoma" panose="020B0604030504040204" pitchFamily="34" charset="0"/>
                <a:cs typeface="Tahoma" panose="020B0604030504040204" pitchFamily="34" charset="0"/>
              </a:rPr>
              <a:t>º of the Constitution. </a:t>
            </a:r>
            <a:r>
              <a:rPr lang="en-IE" sz="1200" kern="1200" dirty="0" smtClean="0">
                <a:solidFill>
                  <a:schemeClr val="tx1"/>
                </a:solidFill>
                <a:effectLst/>
                <a:latin typeface="+mn-lt"/>
                <a:ea typeface="+mn-ea"/>
                <a:cs typeface="+mn-cs"/>
              </a:rPr>
              <a:t>This right means that a person’s liberty</a:t>
            </a:r>
            <a:r>
              <a:rPr lang="en-IE" sz="1200" kern="1200" baseline="0" dirty="0" smtClean="0">
                <a:solidFill>
                  <a:schemeClr val="tx1"/>
                </a:solidFill>
                <a:effectLst/>
                <a:latin typeface="+mn-lt"/>
                <a:ea typeface="+mn-ea"/>
                <a:cs typeface="+mn-cs"/>
              </a:rPr>
              <a:t> may not be interfered with without the legal power to do so based on a capacity assessment or immediate harm to self or others. Under the Constitution, no person using health or social care services will be deprived of their personal liberty save in accordance with the law.</a:t>
            </a:r>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47</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 to a fair trial and access to justice:</a:t>
            </a:r>
            <a:endParaRPr lang="en-IE"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 6 of the ECHR,</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Article 13 of the UNCRPD and Article 38.1 of the Constitution. This right covers all aspects of procedural fairness. Under the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Constitution, no person shall be tried on any criminal charge save in due course of law.</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48</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 to respect</a:t>
            </a:r>
            <a:r>
              <a:rPr lang="en-IE" sz="1200" b="1" kern="1200" baseline="0" dirty="0" smtClean="0">
                <a:solidFill>
                  <a:schemeClr val="tx1"/>
                </a:solidFill>
                <a:effectLst/>
                <a:latin typeface="+mn-lt"/>
                <a:ea typeface="+mn-ea"/>
                <a:cs typeface="+mn-cs"/>
              </a:rPr>
              <a:t> for private and family life</a:t>
            </a:r>
            <a:r>
              <a:rPr lang="en-IE" sz="1200" b="1" kern="1200" dirty="0" smtClean="0">
                <a:solidFill>
                  <a:schemeClr val="tx1"/>
                </a:solidFill>
                <a:effectLst/>
                <a:latin typeface="+mn-lt"/>
                <a:ea typeface="+mn-ea"/>
                <a:cs typeface="+mn-cs"/>
              </a:rPr>
              <a:t>:</a:t>
            </a:r>
            <a:endParaRPr lang="en-IE"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 8 of the ECHR</a:t>
            </a:r>
            <a:r>
              <a:rPr lang="en-IE" sz="1200" kern="1200" baseline="0" dirty="0" smtClean="0">
                <a:solidFill>
                  <a:schemeClr val="tx1"/>
                </a:solidFill>
                <a:effectLst/>
                <a:latin typeface="+mn-lt"/>
                <a:ea typeface="+mn-ea"/>
                <a:cs typeface="+mn-cs"/>
              </a:rPr>
              <a:t> and </a:t>
            </a:r>
            <a:r>
              <a:rPr lang="en-IE" sz="1200" kern="1200" dirty="0" smtClean="0">
                <a:solidFill>
                  <a:schemeClr val="tx1"/>
                </a:solidFill>
                <a:effectLst/>
                <a:latin typeface="+mn-lt"/>
                <a:ea typeface="+mn-ea"/>
                <a:cs typeface="+mn-cs"/>
              </a:rPr>
              <a:t>Articles</a:t>
            </a:r>
            <a:r>
              <a:rPr lang="en-IE" sz="1200" kern="1200" baseline="0" dirty="0" smtClean="0">
                <a:solidFill>
                  <a:schemeClr val="tx1"/>
                </a:solidFill>
                <a:effectLst/>
                <a:latin typeface="+mn-lt"/>
                <a:ea typeface="+mn-ea"/>
                <a:cs typeface="+mn-cs"/>
              </a:rPr>
              <a:t> 19, 22 and 23</a:t>
            </a:r>
            <a:r>
              <a:rPr lang="en-IE" sz="1200" kern="1200" dirty="0" smtClean="0">
                <a:solidFill>
                  <a:schemeClr val="tx1"/>
                </a:solidFill>
                <a:effectLst/>
                <a:latin typeface="+mn-lt"/>
                <a:ea typeface="+mn-ea"/>
                <a:cs typeface="+mn-cs"/>
              </a:rPr>
              <a:t> of the UNCRPD. Private</a:t>
            </a:r>
            <a:r>
              <a:rPr lang="en-IE" sz="1200" kern="1200" baseline="0" dirty="0" smtClean="0">
                <a:solidFill>
                  <a:schemeClr val="tx1"/>
                </a:solidFill>
                <a:effectLst/>
                <a:latin typeface="+mn-lt"/>
                <a:ea typeface="+mn-ea"/>
                <a:cs typeface="+mn-cs"/>
              </a:rPr>
              <a:t> life can be interpreted to include personal choices, relationships, physical and mental wellbeing and access to personal information. It includes confidentiality and privacy of medical information. It also relates to supporting a person to communicate and participate in community life. Irish courts have recognised the right to privacy as one of the unenumerated rights under Article 40.3 of the Constitution. The Constitution outlines that the state guarantees in its laws to respect, and as far as practicable, by its laws to defend and vindicate the personal rights of the citizen.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49</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i="1" baseline="0" dirty="0" smtClean="0"/>
              <a:t>Guidance on a Human Rights-based Approach in Health and Social Care Services </a:t>
            </a:r>
            <a:r>
              <a:rPr lang="en-US" baseline="0" dirty="0" smtClean="0"/>
              <a:t>is available to download from the HIQA website and Learning Hub (www.hiqa.ie/learning-hub). </a:t>
            </a:r>
          </a:p>
          <a:p>
            <a:r>
              <a:rPr lang="en-US" baseline="0" dirty="0" smtClean="0"/>
              <a:t>The guidance outlines a way of working for health and social care staff to assist them to uphold human rights in their day-to-day work. </a:t>
            </a:r>
            <a:endParaRPr lang="en-IE"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5</a:t>
            </a:fld>
            <a:endParaRPr lang="en-IE" dirty="0"/>
          </a:p>
        </p:txBody>
      </p:sp>
    </p:spTree>
    <p:extLst>
      <p:ext uri="{BB962C8B-B14F-4D97-AF65-F5344CB8AC3E}">
        <p14:creationId xmlns:p14="http://schemas.microsoft.com/office/powerpoint/2010/main" val="1897027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Freedom</a:t>
            </a:r>
            <a:r>
              <a:rPr lang="en-IE" sz="1200" b="1" kern="1200" baseline="0" dirty="0" smtClean="0">
                <a:solidFill>
                  <a:schemeClr val="tx1"/>
                </a:solidFill>
                <a:effectLst/>
                <a:latin typeface="+mn-lt"/>
                <a:ea typeface="+mn-ea"/>
                <a:cs typeface="+mn-cs"/>
              </a:rPr>
              <a:t> of thought, conscience and religion: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a:t>
            </a:r>
            <a:r>
              <a:rPr lang="en-IE" sz="1200" kern="1200" baseline="0" dirty="0" smtClean="0">
                <a:solidFill>
                  <a:schemeClr val="tx1"/>
                </a:solidFill>
                <a:effectLst/>
                <a:latin typeface="+mn-lt"/>
                <a:ea typeface="+mn-ea"/>
                <a:cs typeface="+mn-cs"/>
              </a:rPr>
              <a:t> 9 </a:t>
            </a:r>
            <a:r>
              <a:rPr lang="en-IE" sz="1200" kern="1200" dirty="0" smtClean="0">
                <a:solidFill>
                  <a:schemeClr val="tx1"/>
                </a:solidFill>
                <a:effectLst/>
                <a:latin typeface="+mn-lt"/>
                <a:ea typeface="+mn-ea"/>
                <a:cs typeface="+mn-cs"/>
              </a:rPr>
              <a:t>of the ECHR, Article</a:t>
            </a:r>
            <a:r>
              <a:rPr lang="en-IE" sz="1200" kern="1200" baseline="0" dirty="0" smtClean="0">
                <a:solidFill>
                  <a:schemeClr val="tx1"/>
                </a:solidFill>
                <a:effectLst/>
                <a:latin typeface="+mn-lt"/>
                <a:ea typeface="+mn-ea"/>
                <a:cs typeface="+mn-cs"/>
              </a:rPr>
              <a:t> 3 </a:t>
            </a:r>
            <a:r>
              <a:rPr lang="en-IE" sz="1200" kern="1200" dirty="0" smtClean="0">
                <a:solidFill>
                  <a:schemeClr val="tx1"/>
                </a:solidFill>
                <a:effectLst/>
                <a:latin typeface="+mn-lt"/>
                <a:ea typeface="+mn-ea"/>
                <a:cs typeface="+mn-cs"/>
              </a:rPr>
              <a:t>of the UNCRPD and Article</a:t>
            </a:r>
            <a:r>
              <a:rPr lang="en-IE" sz="1200" kern="1200" baseline="0" dirty="0" smtClean="0">
                <a:solidFill>
                  <a:schemeClr val="tx1"/>
                </a:solidFill>
                <a:effectLst/>
                <a:latin typeface="+mn-lt"/>
                <a:ea typeface="+mn-ea"/>
                <a:cs typeface="+mn-cs"/>
              </a:rPr>
              <a:t> 44.2.1</a:t>
            </a:r>
            <a:r>
              <a:rPr lang="en-US" sz="1200" dirty="0" smtClean="0">
                <a:latin typeface="Tahoma" panose="020B0604030504040204" pitchFamily="34" charset="0"/>
                <a:ea typeface="Tahoma" panose="020B0604030504040204" pitchFamily="34" charset="0"/>
                <a:cs typeface="Tahoma" panose="020B0604030504040204" pitchFamily="34" charset="0"/>
              </a:rPr>
              <a:t>º</a:t>
            </a:r>
            <a:r>
              <a:rPr lang="en-IE" sz="1200" baseline="0" dirty="0" smtClean="0">
                <a:latin typeface="+mn-lt"/>
                <a:ea typeface="+mn-ea"/>
                <a:cs typeface="+mn-cs"/>
              </a:rPr>
              <a:t> of the Constitution</a:t>
            </a:r>
            <a:r>
              <a:rPr lang="en-IE" sz="1200" kern="1200" dirty="0" smtClean="0">
                <a:solidFill>
                  <a:schemeClr val="tx1"/>
                </a:solidFill>
                <a:effectLst/>
                <a:latin typeface="+mn-lt"/>
                <a:ea typeface="+mn-ea"/>
                <a:cs typeface="+mn-cs"/>
              </a:rPr>
              <a:t>. This right protects everyone’s right to freedom of thought,</a:t>
            </a:r>
            <a:r>
              <a:rPr lang="en-IE" sz="1200" kern="1200" baseline="0" dirty="0" smtClean="0">
                <a:solidFill>
                  <a:schemeClr val="tx1"/>
                </a:solidFill>
                <a:effectLst/>
                <a:latin typeface="+mn-lt"/>
                <a:ea typeface="+mn-ea"/>
                <a:cs typeface="+mn-cs"/>
              </a:rPr>
              <a:t> conscience and religion. It includes the right of people to put thoughts and beliefs into action either alone or in a community with others. Both religious and non-religious beliefs are protected, as is the right to change religion or belief. For a belief to be protected, it must be serious, concern important aspects of human life or behaviour, be sincerely held, and be worthy of respect in a democratic society. The Constitution states that freedom of conscience and the free profession and practice of religion are, subject to public order and morality, guaranteed to every citizen. </a:t>
            </a:r>
          </a:p>
        </p:txBody>
      </p:sp>
      <p:sp>
        <p:nvSpPr>
          <p:cNvPr id="4" name="Slide Number Placeholder 3"/>
          <p:cNvSpPr>
            <a:spLocks noGrp="1"/>
          </p:cNvSpPr>
          <p:nvPr>
            <p:ph type="sldNum" sz="quarter" idx="10"/>
          </p:nvPr>
        </p:nvSpPr>
        <p:spPr/>
        <p:txBody>
          <a:bodyPr/>
          <a:lstStyle/>
          <a:p>
            <a:fld id="{3B68FE9F-422B-49C7-A59D-F2A124DA8AB0}" type="slidenum">
              <a:rPr lang="en-IE" smtClean="0"/>
              <a:t>50</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dirty="0" smtClean="0">
                <a:solidFill>
                  <a:schemeClr val="tx1"/>
                </a:solidFill>
                <a:effectLst/>
                <a:latin typeface="+mn-lt"/>
                <a:ea typeface="+mn-ea"/>
                <a:cs typeface="+mn-cs"/>
              </a:rPr>
              <a:t>Freedom of expression: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a:t>
            </a:r>
            <a:r>
              <a:rPr lang="en-IE" sz="1200" kern="1200" baseline="0" dirty="0" smtClean="0">
                <a:solidFill>
                  <a:schemeClr val="tx1"/>
                </a:solidFill>
                <a:effectLst/>
                <a:latin typeface="+mn-lt"/>
                <a:ea typeface="+mn-ea"/>
                <a:cs typeface="+mn-cs"/>
              </a:rPr>
              <a:t> 10</a:t>
            </a:r>
            <a:r>
              <a:rPr lang="en-IE" sz="1200" kern="1200" dirty="0" smtClean="0">
                <a:solidFill>
                  <a:schemeClr val="tx1"/>
                </a:solidFill>
                <a:effectLst/>
                <a:latin typeface="+mn-lt"/>
                <a:ea typeface="+mn-ea"/>
                <a:cs typeface="+mn-cs"/>
              </a:rPr>
              <a:t> of the ECHR,</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Article</a:t>
            </a:r>
            <a:r>
              <a:rPr lang="en-IE" sz="1200" kern="1200" baseline="0" dirty="0" smtClean="0">
                <a:solidFill>
                  <a:schemeClr val="tx1"/>
                </a:solidFill>
                <a:effectLst/>
                <a:latin typeface="+mn-lt"/>
                <a:ea typeface="+mn-ea"/>
                <a:cs typeface="+mn-cs"/>
              </a:rPr>
              <a:t> 21 </a:t>
            </a:r>
            <a:r>
              <a:rPr lang="en-IE" sz="1200" kern="1200" dirty="0" smtClean="0">
                <a:solidFill>
                  <a:schemeClr val="tx1"/>
                </a:solidFill>
                <a:effectLst/>
                <a:latin typeface="+mn-lt"/>
                <a:ea typeface="+mn-ea"/>
                <a:cs typeface="+mn-cs"/>
              </a:rPr>
              <a:t>of the UNCRPD and Article 40.6.1</a:t>
            </a:r>
            <a:r>
              <a:rPr lang="en-US" sz="1200" dirty="0" smtClean="0">
                <a:latin typeface="Tahoma" panose="020B0604030504040204" pitchFamily="34" charset="0"/>
                <a:ea typeface="Tahoma" panose="020B0604030504040204" pitchFamily="34" charset="0"/>
                <a:cs typeface="Tahoma" panose="020B0604030504040204" pitchFamily="34" charset="0"/>
              </a:rPr>
              <a:t>º</a:t>
            </a:r>
            <a:r>
              <a:rPr lang="en-IE" sz="1200" baseline="0" dirty="0" smtClean="0">
                <a:latin typeface="+mn-lt"/>
                <a:ea typeface="+mn-ea"/>
                <a:cs typeface="+mn-cs"/>
              </a:rPr>
              <a:t> </a:t>
            </a:r>
            <a:r>
              <a:rPr lang="en-IE" sz="1200" kern="1200" dirty="0" smtClean="0">
                <a:solidFill>
                  <a:schemeClr val="tx1"/>
                </a:solidFill>
                <a:effectLst/>
                <a:latin typeface="+mn-lt"/>
                <a:ea typeface="+mn-ea"/>
                <a:cs typeface="+mn-cs"/>
              </a:rPr>
              <a:t>of the Constitution. This right protects everyone’s right to </a:t>
            </a:r>
            <a:r>
              <a:rPr lang="en-IE" sz="1200" kern="1200" baseline="0" dirty="0" smtClean="0">
                <a:solidFill>
                  <a:schemeClr val="tx1"/>
                </a:solidFill>
                <a:effectLst/>
                <a:latin typeface="+mn-lt"/>
                <a:ea typeface="+mn-ea"/>
                <a:cs typeface="+mn-cs"/>
              </a:rPr>
              <a:t>expression and opinion. It relates to the freedom to seek, receive and impart information and ideas on an equal basis with others and through all forms of communication of a person’s choice. Under the Constitution, the state guarantees liberty for people to freely express their convictions and opinions, subject to public order and morality.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51</a:t>
            </a:fld>
            <a:endParaRPr lang="en-IE" dirty="0"/>
          </a:p>
        </p:txBody>
      </p:sp>
    </p:spTree>
    <p:extLst>
      <p:ext uri="{BB962C8B-B14F-4D97-AF65-F5344CB8AC3E}">
        <p14:creationId xmlns:p14="http://schemas.microsoft.com/office/powerpoint/2010/main" val="833345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Prohibition of discrimination</a:t>
            </a:r>
            <a:r>
              <a:rPr lang="en-IE" sz="1200" b="1"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a:t>
            </a:r>
            <a:r>
              <a:rPr lang="en-IE" sz="1200" kern="1200" baseline="0" dirty="0" smtClean="0">
                <a:solidFill>
                  <a:schemeClr val="tx1"/>
                </a:solidFill>
                <a:effectLst/>
                <a:latin typeface="+mn-lt"/>
                <a:ea typeface="+mn-ea"/>
                <a:cs typeface="+mn-cs"/>
              </a:rPr>
              <a:t> 14</a:t>
            </a:r>
            <a:r>
              <a:rPr lang="en-IE" sz="1200" kern="1200" dirty="0" smtClean="0">
                <a:solidFill>
                  <a:schemeClr val="tx1"/>
                </a:solidFill>
                <a:effectLst/>
                <a:latin typeface="+mn-lt"/>
                <a:ea typeface="+mn-ea"/>
                <a:cs typeface="+mn-cs"/>
              </a:rPr>
              <a:t> of the ECHR, Articles</a:t>
            </a:r>
            <a:r>
              <a:rPr lang="en-IE" sz="1200" kern="1200" baseline="0" dirty="0" smtClean="0">
                <a:solidFill>
                  <a:schemeClr val="tx1"/>
                </a:solidFill>
                <a:effectLst/>
                <a:latin typeface="+mn-lt"/>
                <a:ea typeface="+mn-ea"/>
                <a:cs typeface="+mn-cs"/>
              </a:rPr>
              <a:t> 3, 5, 17 and 25 </a:t>
            </a:r>
            <a:r>
              <a:rPr lang="en-IE" sz="1200" kern="1200" dirty="0" smtClean="0">
                <a:solidFill>
                  <a:schemeClr val="tx1"/>
                </a:solidFill>
                <a:effectLst/>
                <a:latin typeface="+mn-lt"/>
                <a:ea typeface="+mn-ea"/>
                <a:cs typeface="+mn-cs"/>
              </a:rPr>
              <a:t>of the UNCRPD</a:t>
            </a:r>
            <a:r>
              <a:rPr lang="en-IE" sz="1200" kern="1200" baseline="0" dirty="0" smtClean="0">
                <a:solidFill>
                  <a:schemeClr val="tx1"/>
                </a:solidFill>
                <a:effectLst/>
                <a:latin typeface="+mn-lt"/>
                <a:ea typeface="+mn-ea"/>
                <a:cs typeface="+mn-cs"/>
              </a:rPr>
              <a:t> and Article 40.1 of the Constitution. </a:t>
            </a:r>
            <a:r>
              <a:rPr lang="en-IE" sz="1200" kern="1200" dirty="0" smtClean="0">
                <a:solidFill>
                  <a:schemeClr val="tx1"/>
                </a:solidFill>
                <a:effectLst/>
                <a:latin typeface="+mn-lt"/>
                <a:ea typeface="+mn-ea"/>
                <a:cs typeface="+mn-cs"/>
              </a:rPr>
              <a:t>This right can relate</a:t>
            </a:r>
            <a:r>
              <a:rPr lang="en-IE" sz="1200" kern="1200" baseline="0" dirty="0" smtClean="0">
                <a:solidFill>
                  <a:schemeClr val="tx1"/>
                </a:solidFill>
                <a:effectLst/>
                <a:latin typeface="+mn-lt"/>
                <a:ea typeface="+mn-ea"/>
                <a:cs typeface="+mn-cs"/>
              </a:rPr>
              <a:t> to situations where a person is denied access to services or treatment on any ground such as sex, race, colour, language, religion, political or other opinion, national origin, association with a national minority, property, birth or other status. The Constitution states that everyone should be held equal before the law regardless of differences of capacity, physical and moral differences and differences in social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baseline="0" dirty="0" smtClean="0">
                <a:solidFill>
                  <a:schemeClr val="tx1"/>
                </a:solidFill>
                <a:effectLst/>
                <a:latin typeface="+mn-lt"/>
                <a:ea typeface="+mn-ea"/>
                <a:cs typeface="+mn-cs"/>
              </a:rPr>
              <a:t>It also relates to people being treated differently to others under comparable circumstances on account of their characteristics, or where people with very different characteristics are treated the same. This can lead to unequal outcomes. In an Irish context, prohibition of discrimination also relates to the Equal Status Acts 2000-2015 whose grounds are narrower than those set out in the ECHR.</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52</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 to protection of property and a right to peaceful enjoyment</a:t>
            </a:r>
            <a:r>
              <a:rPr lang="en-IE" sz="1200" b="1" kern="1200" baseline="0" dirty="0" smtClean="0">
                <a:solidFill>
                  <a:schemeClr val="tx1"/>
                </a:solidFill>
                <a:effectLst/>
                <a:latin typeface="+mn-lt"/>
                <a:ea typeface="+mn-ea"/>
                <a:cs typeface="+mn-cs"/>
              </a:rPr>
              <a:t> of possessions: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a:t>
            </a:r>
            <a:r>
              <a:rPr lang="en-IE" sz="1200" kern="1200" baseline="0" dirty="0" smtClean="0">
                <a:solidFill>
                  <a:schemeClr val="tx1"/>
                </a:solidFill>
                <a:effectLst/>
                <a:latin typeface="+mn-lt"/>
                <a:ea typeface="+mn-ea"/>
                <a:cs typeface="+mn-cs"/>
              </a:rPr>
              <a:t> relates to Article 1 of Protocol 1</a:t>
            </a:r>
            <a:r>
              <a:rPr lang="en-IE" sz="1200" kern="1200" baseline="30000" dirty="0" smtClean="0">
                <a:solidFill>
                  <a:schemeClr val="tx1"/>
                </a:solidFill>
                <a:effectLst/>
                <a:latin typeface="+mn-lt"/>
                <a:ea typeface="+mn-ea"/>
                <a:cs typeface="+mn-cs"/>
              </a:rPr>
              <a:t> </a:t>
            </a:r>
            <a:r>
              <a:rPr lang="en-IE" sz="1200" kern="1200" baseline="0" dirty="0" smtClean="0">
                <a:solidFill>
                  <a:schemeClr val="tx1"/>
                </a:solidFill>
                <a:effectLst/>
                <a:latin typeface="+mn-lt"/>
                <a:ea typeface="+mn-ea"/>
                <a:cs typeface="+mn-cs"/>
              </a:rPr>
              <a:t>of the ECHR, Article 12 of the UNCPRD and Article 43.1.1</a:t>
            </a:r>
            <a:r>
              <a:rPr lang="en-US" sz="1200" dirty="0" smtClean="0">
                <a:latin typeface="Tahoma" panose="020B0604030504040204" pitchFamily="34" charset="0"/>
                <a:ea typeface="Tahoma" panose="020B0604030504040204" pitchFamily="34" charset="0"/>
                <a:cs typeface="Tahoma" panose="020B0604030504040204" pitchFamily="34" charset="0"/>
              </a:rPr>
              <a:t>º</a:t>
            </a:r>
            <a:r>
              <a:rPr lang="en-IE" sz="1200" baseline="0" dirty="0" smtClean="0">
                <a:latin typeface="+mn-lt"/>
                <a:ea typeface="+mn-ea"/>
                <a:cs typeface="+mn-cs"/>
              </a:rPr>
              <a:t> of the Constitution.</a:t>
            </a:r>
            <a:r>
              <a:rPr lang="en-IE" sz="1200" kern="1200" baseline="0" dirty="0" smtClean="0">
                <a:solidFill>
                  <a:schemeClr val="tx1"/>
                </a:solidFill>
                <a:effectLst/>
                <a:latin typeface="+mn-lt"/>
                <a:ea typeface="+mn-ea"/>
                <a:cs typeface="+mn-cs"/>
              </a:rPr>
              <a:t> A person is entitled to the peaceful enjoyment of their possessions. Possessions and property have a wide meaning, including land, houses, leases, money and personal property. A person’s property or possessions and the way they use them cannot be interfered with, except in the public interest and when subject to the conditions provided for by law. The Constitution states that a person has the right to the private ownership of external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30000" dirty="0"/>
          </a:p>
        </p:txBody>
      </p:sp>
      <p:sp>
        <p:nvSpPr>
          <p:cNvPr id="4" name="Slide Number Placeholder 3"/>
          <p:cNvSpPr>
            <a:spLocks noGrp="1"/>
          </p:cNvSpPr>
          <p:nvPr>
            <p:ph type="sldNum" sz="quarter" idx="10"/>
          </p:nvPr>
        </p:nvSpPr>
        <p:spPr/>
        <p:txBody>
          <a:bodyPr/>
          <a:lstStyle/>
          <a:p>
            <a:fld id="{3B68FE9F-422B-49C7-A59D-F2A124DA8AB0}" type="slidenum">
              <a:rPr lang="en-IE" smtClean="0"/>
              <a:t>53</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Tahoma" panose="020B0604030504040204" pitchFamily="34" charset="0"/>
                <a:cs typeface="Tahoma" panose="020B0604030504040204" pitchFamily="34" charset="0"/>
              </a:rPr>
              <a:t>A number of the national standards developed by HIQA</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 make h</a:t>
            </a:r>
            <a:r>
              <a:rPr lang="en-IE" sz="1200" kern="1200" dirty="0" smtClean="0">
                <a:solidFill>
                  <a:schemeClr val="tx1"/>
                </a:solidFill>
                <a:effectLst/>
                <a:latin typeface="+mn-lt"/>
                <a:ea typeface="Tahoma" panose="020B0604030504040204" pitchFamily="34" charset="0"/>
                <a:cs typeface="Tahoma" panose="020B0604030504040204" pitchFamily="34" charset="0"/>
              </a:rPr>
              <a:t>igh-level reference to human</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 rights and </a:t>
            </a:r>
            <a:r>
              <a:rPr lang="en-IE" sz="1200" kern="1200" dirty="0" smtClean="0">
                <a:solidFill>
                  <a:schemeClr val="tx1"/>
                </a:solidFill>
                <a:effectLst/>
                <a:latin typeface="+mn-lt"/>
                <a:ea typeface="Tahoma" panose="020B0604030504040204" pitchFamily="34" charset="0"/>
                <a:cs typeface="Tahoma" panose="020B0604030504040204" pitchFamily="34" charset="0"/>
              </a:rPr>
              <a:t>a human rights-based approach to care and support, </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with</a:t>
            </a:r>
            <a:r>
              <a:rPr lang="en-IE" sz="1200" kern="1200" dirty="0" smtClean="0">
                <a:solidFill>
                  <a:schemeClr val="tx1"/>
                </a:solidFill>
                <a:effectLst/>
                <a:latin typeface="+mn-lt"/>
                <a:ea typeface="Tahoma" panose="020B0604030504040204" pitchFamily="34" charset="0"/>
                <a:cs typeface="Tahoma" panose="020B0604030504040204" pitchFamily="34" charset="0"/>
              </a:rPr>
              <a:t> emphasis placed on protecting and promoting people’s rights and respecting their autonomy, privacy, dignity, and their values, preferences and diversity. The standards</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 describe high-level outcomes that services should aspire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Tahoma" panose="020B0604030504040204" pitchFamily="34" charset="0"/>
                <a:cs typeface="Tahoma" panose="020B0604030504040204" pitchFamily="34" charset="0"/>
              </a:rPr>
              <a:t>Some of the national standards in which a human rights-based approach to care and support is referred to are:</a:t>
            </a:r>
          </a:p>
          <a:p>
            <a:pPr marL="171450" indent="-171450">
              <a:buFont typeface="Wingdings" panose="05000000000000000000" pitchFamily="2" charset="2"/>
              <a:buChar char="§"/>
            </a:pPr>
            <a:r>
              <a:rPr lang="en-US" sz="1200" dirty="0" smtClean="0">
                <a:solidFill>
                  <a:schemeClr val="tx1"/>
                </a:solidFill>
                <a:latin typeface="+mn-lt"/>
              </a:rPr>
              <a:t>National Standards for Safer Better Healthcare (v2 2024)</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smtClean="0">
                <a:solidFill>
                  <a:schemeClr val="tx1"/>
                </a:solidFill>
                <a:latin typeface="+mn-lt"/>
              </a:rPr>
              <a:t>National Standards for Residential Services for Children and Adults with Disabilities (2013) </a:t>
            </a:r>
          </a:p>
          <a:p>
            <a:pPr marL="171450" indent="-171450">
              <a:buFont typeface="Wingdings" panose="05000000000000000000" pitchFamily="2" charset="2"/>
              <a:buChar char="§"/>
            </a:pPr>
            <a:r>
              <a:rPr lang="en-US" sz="1200" dirty="0" smtClean="0">
                <a:solidFill>
                  <a:schemeClr val="tx1"/>
                </a:solidFill>
                <a:latin typeface="+mn-lt"/>
              </a:rPr>
              <a:t>National Standards for Residential Care Settings for Older People in Ireland (2016)</a:t>
            </a:r>
          </a:p>
          <a:p>
            <a:pPr marL="171450" indent="-171450">
              <a:buFont typeface="Wingdings" panose="05000000000000000000" pitchFamily="2" charset="2"/>
              <a:buChar char="§"/>
            </a:pPr>
            <a:r>
              <a:rPr lang="en-US" sz="1200" dirty="0" smtClean="0">
                <a:solidFill>
                  <a:schemeClr val="tx1"/>
                </a:solidFill>
                <a:latin typeface="+mn-lt"/>
              </a:rPr>
              <a:t>National</a:t>
            </a:r>
            <a:r>
              <a:rPr lang="en-US" sz="1200" baseline="0" dirty="0" smtClean="0">
                <a:solidFill>
                  <a:schemeClr val="tx1"/>
                </a:solidFill>
                <a:latin typeface="+mn-lt"/>
              </a:rPr>
              <a:t> Standards for Safer Better Maternity Services (2016)</a:t>
            </a:r>
            <a:endParaRPr lang="en-US" sz="1200" dirty="0" smtClean="0">
              <a:solidFill>
                <a:schemeClr val="tx1"/>
              </a:solidFill>
              <a:latin typeface="+mn-lt"/>
            </a:endParaRPr>
          </a:p>
          <a:p>
            <a:pPr marL="171450" indent="-171450">
              <a:buFont typeface="Wingdings" panose="05000000000000000000" pitchFamily="2" charset="2"/>
              <a:buChar char="§"/>
            </a:pPr>
            <a:r>
              <a:rPr lang="en-IE" sz="1200" dirty="0" smtClean="0">
                <a:solidFill>
                  <a:schemeClr val="tx1"/>
                </a:solidFill>
                <a:latin typeface="+mn-lt"/>
              </a:rPr>
              <a:t>National Standards for Adult Safeguarding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aseline="30000" dirty="0">
              <a:solidFill>
                <a:schemeClr val="tx1"/>
              </a:solidFill>
              <a:latin typeface="+mn-lt"/>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54</a:t>
            </a:fld>
            <a:endParaRPr lang="en-IE" dirty="0"/>
          </a:p>
        </p:txBody>
      </p:sp>
    </p:spTree>
    <p:extLst>
      <p:ext uri="{BB962C8B-B14F-4D97-AF65-F5344CB8AC3E}">
        <p14:creationId xmlns:p14="http://schemas.microsoft.com/office/powerpoint/2010/main" val="18788097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Tahoma" panose="020B0604030504040204" pitchFamily="34" charset="0"/>
                <a:cs typeface="Tahoma" panose="020B0604030504040204" pitchFamily="34" charset="0"/>
              </a:rPr>
              <a:t>This</a:t>
            </a:r>
            <a:r>
              <a:rPr lang="en-US" sz="1200" kern="1200" baseline="0" dirty="0" smtClean="0">
                <a:solidFill>
                  <a:schemeClr val="tx1"/>
                </a:solidFill>
                <a:effectLst/>
                <a:latin typeface="+mn-lt"/>
                <a:ea typeface="Tahoma" panose="020B0604030504040204" pitchFamily="34" charset="0"/>
                <a:cs typeface="Tahoma" panose="020B0604030504040204" pitchFamily="34" charset="0"/>
              </a:rPr>
              <a:t> is an example of some of the national standards relating to human rights from the National Standards for Residential Services for Children and Adults with Disabilities (2013).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Tahoma" panose="020B0604030504040204" pitchFamily="34" charset="0"/>
                <a:cs typeface="Tahoma" panose="020B0604030504040204" pitchFamily="34" charset="0"/>
              </a:rPr>
              <a:t>Understanding what a human rights-based approach to care and support means in the everyday work of health and social care will help services and staff to put these elements of the national standards into practice.</a:t>
            </a:r>
            <a:endParaRPr lang="en-IE" sz="1200" kern="1200" dirty="0" smtClean="0">
              <a:solidFill>
                <a:schemeClr val="tx1"/>
              </a:solidFill>
              <a:effectLst/>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30000" dirty="0"/>
          </a:p>
        </p:txBody>
      </p:sp>
      <p:sp>
        <p:nvSpPr>
          <p:cNvPr id="4" name="Slide Number Placeholder 3"/>
          <p:cNvSpPr>
            <a:spLocks noGrp="1"/>
          </p:cNvSpPr>
          <p:nvPr>
            <p:ph type="sldNum" sz="quarter" idx="10"/>
          </p:nvPr>
        </p:nvSpPr>
        <p:spPr/>
        <p:txBody>
          <a:bodyPr/>
          <a:lstStyle/>
          <a:p>
            <a:fld id="{3B68FE9F-422B-49C7-A59D-F2A124DA8AB0}" type="slidenum">
              <a:rPr lang="en-IE" smtClean="0"/>
              <a:t>55</a:t>
            </a:fld>
            <a:endParaRPr lang="en-IE" dirty="0"/>
          </a:p>
        </p:txBody>
      </p:sp>
    </p:spTree>
    <p:extLst>
      <p:ext uri="{BB962C8B-B14F-4D97-AF65-F5344CB8AC3E}">
        <p14:creationId xmlns:p14="http://schemas.microsoft.com/office/powerpoint/2010/main" val="3017847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Tahoma" panose="020B0604030504040204" pitchFamily="34" charset="0"/>
                <a:cs typeface="Tahoma" panose="020B0604030504040204" pitchFamily="34" charset="0"/>
              </a:rPr>
              <a:t>This</a:t>
            </a:r>
            <a:r>
              <a:rPr lang="en-US" sz="1200" kern="1200" baseline="0" dirty="0" smtClean="0">
                <a:solidFill>
                  <a:schemeClr val="tx1"/>
                </a:solidFill>
                <a:effectLst/>
                <a:latin typeface="+mn-lt"/>
                <a:ea typeface="Tahoma" panose="020B0604030504040204" pitchFamily="34" charset="0"/>
                <a:cs typeface="Tahoma" panose="020B0604030504040204" pitchFamily="34" charset="0"/>
              </a:rPr>
              <a:t> is an example of some of the national standards relating to human rights from the National Standards for Residential Care Settings for Older People in Ireland (2016).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Tahoma" panose="020B0604030504040204" pitchFamily="34" charset="0"/>
                <a:cs typeface="Tahoma" panose="020B0604030504040204" pitchFamily="34" charset="0"/>
              </a:rPr>
              <a:t>Understanding what a human rights-based approach to care and support means in the everyday work of health and social care will help services and staff to put these elements of the national standards into practice.</a:t>
            </a:r>
            <a:endParaRPr lang="en-IE" sz="1200" kern="1200" dirty="0" smtClean="0">
              <a:solidFill>
                <a:schemeClr val="tx1"/>
              </a:solidFill>
              <a:effectLst/>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30000" dirty="0"/>
          </a:p>
        </p:txBody>
      </p:sp>
      <p:sp>
        <p:nvSpPr>
          <p:cNvPr id="4" name="Slide Number Placeholder 3"/>
          <p:cNvSpPr>
            <a:spLocks noGrp="1"/>
          </p:cNvSpPr>
          <p:nvPr>
            <p:ph type="sldNum" sz="quarter" idx="10"/>
          </p:nvPr>
        </p:nvSpPr>
        <p:spPr/>
        <p:txBody>
          <a:bodyPr/>
          <a:lstStyle/>
          <a:p>
            <a:fld id="{3B68FE9F-422B-49C7-A59D-F2A124DA8AB0}" type="slidenum">
              <a:rPr lang="en-IE" smtClean="0"/>
              <a:t>56</a:t>
            </a:fld>
            <a:endParaRPr lang="en-IE" dirty="0"/>
          </a:p>
        </p:txBody>
      </p:sp>
    </p:spTree>
    <p:extLst>
      <p:ext uri="{BB962C8B-B14F-4D97-AF65-F5344CB8AC3E}">
        <p14:creationId xmlns:p14="http://schemas.microsoft.com/office/powerpoint/2010/main" val="3332194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People working in health and social care services have a professional obligation to provide a human rights-based approach</a:t>
            </a:r>
            <a:r>
              <a:rPr lang="en-IE" baseline="0" dirty="0" smtClean="0"/>
              <a:t> to care and support. </a:t>
            </a:r>
          </a:p>
          <a:p>
            <a:r>
              <a:rPr lang="en-IE" baseline="0" dirty="0" smtClean="0"/>
              <a:t>Respect for human rights is implicit within the codes and guides of conduct and ethics of different health and social care staff including doctors, social workers, nurses, social care workers and allied health professionals. </a:t>
            </a:r>
          </a:p>
          <a:p>
            <a:r>
              <a:rPr lang="en-IE" baseline="0" dirty="0" smtClean="0"/>
              <a:t>A human rights-based approach ensures health and social care workers’ ability to protect the human rights of people using the service they work in. </a:t>
            </a:r>
          </a:p>
          <a:p>
            <a:r>
              <a:rPr lang="en-IE" baseline="0" dirty="0" smtClean="0"/>
              <a:t>It also promotes professional accountability within the service. As a healthcare provider, if they observe a human rights violation, they have an obligation to report this. </a:t>
            </a:r>
            <a:endParaRPr lang="en-IE" dirty="0" smtClean="0"/>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57</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58</a:t>
            </a:fld>
            <a:endParaRPr lang="en-IE" dirty="0"/>
          </a:p>
        </p:txBody>
      </p:sp>
    </p:spTree>
    <p:extLst>
      <p:ext uri="{BB962C8B-B14F-4D97-AF65-F5344CB8AC3E}">
        <p14:creationId xmlns:p14="http://schemas.microsoft.com/office/powerpoint/2010/main" val="3306925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the </a:t>
            </a:r>
            <a:r>
              <a:rPr lang="en-US" i="1" baseline="0" dirty="0" smtClean="0"/>
              <a:t>Guidance on a Human Rights-based Approach in Health and Social Care Services</a:t>
            </a:r>
            <a:r>
              <a:rPr lang="en-US" baseline="0" dirty="0" smtClean="0"/>
              <a:t>, HIQA has published some support tools to further aid understanding and support staff to implement a rights-based approach in their work.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these tools is a document that links the national standards developed by HIQA to human rights set out in the ECHR and the UNCRPD.</a:t>
            </a:r>
            <a:r>
              <a:rPr lang="en-IE" dirty="0" smtClean="0"/>
              <a:t> </a:t>
            </a:r>
            <a:endParaRPr lang="en-IE"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59</a:t>
            </a:fld>
            <a:endParaRPr lang="en-IE" dirty="0"/>
          </a:p>
        </p:txBody>
      </p:sp>
    </p:spTree>
    <p:extLst>
      <p:ext uri="{BB962C8B-B14F-4D97-AF65-F5344CB8AC3E}">
        <p14:creationId xmlns:p14="http://schemas.microsoft.com/office/powerpoint/2010/main" val="33453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6</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section provides information on how the application of human rights principles can help ensure that the human rights of all people using health and social care services are protected and supported in day-to-day practice. This section introduces the FREDA principles (Fairness, Respect, Equality, Dignity, Autonomy).</a:t>
            </a:r>
            <a:r>
              <a:rPr lang="en-IE" sz="1200" kern="1200" baseline="0" dirty="0" smtClean="0">
                <a:solidFill>
                  <a:schemeClr val="tx1"/>
                </a:solidFill>
                <a:effectLst/>
                <a:latin typeface="+mn-lt"/>
                <a:ea typeface="+mn-ea"/>
                <a:cs typeface="+mn-cs"/>
              </a:rPr>
              <a:t> FREDA is</a:t>
            </a:r>
            <a:r>
              <a:rPr lang="en-IE" sz="1200" kern="1200" dirty="0" smtClean="0">
                <a:solidFill>
                  <a:schemeClr val="tx1"/>
                </a:solidFill>
                <a:effectLst/>
                <a:latin typeface="+mn-lt"/>
                <a:ea typeface="+mn-ea"/>
                <a:cs typeface="+mn-cs"/>
              </a:rPr>
              <a:t> an internationally recognised framework through which a human rights-based approach to</a:t>
            </a:r>
            <a:r>
              <a:rPr lang="en-IE" sz="1200" kern="1200" baseline="0" dirty="0" smtClean="0">
                <a:solidFill>
                  <a:schemeClr val="tx1"/>
                </a:solidFill>
                <a:effectLst/>
                <a:latin typeface="+mn-lt"/>
                <a:ea typeface="+mn-ea"/>
                <a:cs typeface="+mn-cs"/>
              </a:rPr>
              <a:t> care and support</a:t>
            </a:r>
            <a:r>
              <a:rPr lang="en-IE" sz="1200" kern="1200" dirty="0" smtClean="0">
                <a:solidFill>
                  <a:schemeClr val="tx1"/>
                </a:solidFill>
                <a:effectLst/>
                <a:latin typeface="+mn-lt"/>
                <a:ea typeface="+mn-ea"/>
                <a:cs typeface="+mn-cs"/>
              </a:rPr>
              <a:t> can be considered. Detailed examples of how health and social</a:t>
            </a:r>
            <a:r>
              <a:rPr lang="en-IE" sz="1200" kern="1200" baseline="0" dirty="0" smtClean="0">
                <a:solidFill>
                  <a:schemeClr val="tx1"/>
                </a:solidFill>
                <a:effectLst/>
                <a:latin typeface="+mn-lt"/>
                <a:ea typeface="+mn-ea"/>
                <a:cs typeface="+mn-cs"/>
              </a:rPr>
              <a:t> staff can support and promote </a:t>
            </a:r>
            <a:r>
              <a:rPr lang="en-IE" sz="1200" kern="1200" dirty="0" smtClean="0">
                <a:solidFill>
                  <a:schemeClr val="tx1"/>
                </a:solidFill>
                <a:effectLst/>
                <a:latin typeface="+mn-lt"/>
                <a:ea typeface="+mn-ea"/>
                <a:cs typeface="+mn-cs"/>
              </a:rPr>
              <a:t>each principle (Fairness, Respect, Equality, Dignity and Autonomy) are provided. These examples will allow service providers</a:t>
            </a:r>
            <a:r>
              <a:rPr lang="en-IE" sz="1200" kern="1200" baseline="0" dirty="0" smtClean="0">
                <a:solidFill>
                  <a:schemeClr val="tx1"/>
                </a:solidFill>
                <a:effectLst/>
                <a:latin typeface="+mn-lt"/>
                <a:ea typeface="+mn-ea"/>
                <a:cs typeface="+mn-cs"/>
              </a:rPr>
              <a:t> to reflect on their own work and whether or not they are upholding the human rights of people who are using the services they are providing. </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60</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A human rights-based</a:t>
            </a:r>
            <a:r>
              <a:rPr lang="en-US" sz="1200" baseline="0" dirty="0" smtClean="0">
                <a:solidFill>
                  <a:schemeClr val="tx1"/>
                </a:solidFill>
                <a:latin typeface="+mn-lt"/>
              </a:rPr>
              <a:t> approach is an important pillar of all health and social care. </a:t>
            </a:r>
            <a:r>
              <a:rPr lang="en-IE" sz="1200" kern="1200" dirty="0" smtClean="0">
                <a:solidFill>
                  <a:schemeClr val="tx1"/>
                </a:solidFill>
                <a:effectLst/>
                <a:latin typeface="+mn-lt"/>
                <a:ea typeface="+mn-ea"/>
                <a:cs typeface="+mn-cs"/>
              </a:rPr>
              <a:t>Human rights legislation places a duty on health and social care providers</a:t>
            </a:r>
            <a:r>
              <a:rPr lang="en-IE" sz="1200" kern="1200" baseline="0" dirty="0" smtClean="0">
                <a:solidFill>
                  <a:schemeClr val="tx1"/>
                </a:solidFill>
                <a:effectLst/>
                <a:latin typeface="+mn-lt"/>
                <a:ea typeface="+mn-ea"/>
                <a:cs typeface="+mn-cs"/>
              </a:rPr>
              <a:t> at an organisational and individual practitioner level </a:t>
            </a:r>
            <a:r>
              <a:rPr lang="en-IE" sz="1200" kern="1200" dirty="0" smtClean="0">
                <a:solidFill>
                  <a:schemeClr val="tx1"/>
                </a:solidFill>
                <a:effectLst/>
                <a:latin typeface="+mn-lt"/>
                <a:ea typeface="+mn-ea"/>
                <a:cs typeface="+mn-cs"/>
              </a:rPr>
              <a:t>to uphold the human rights of people using their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dirty="0" smtClean="0">
                <a:solidFill>
                  <a:schemeClr val="tx1"/>
                </a:solidFill>
                <a:latin typeface="+mn-lt"/>
              </a:rPr>
              <a:t>Respect for human rights is also implicit within the codes and guides of conduct and ethics of different health and social care staff including doctors, social workers, nurses, social care workers and allied health professionals. </a:t>
            </a:r>
            <a:r>
              <a:rPr lang="en-IE" sz="1200" kern="1200" dirty="0" smtClean="0">
                <a:solidFill>
                  <a:schemeClr val="tx1"/>
                </a:solidFill>
                <a:effectLst/>
                <a:latin typeface="+mn-lt"/>
                <a:ea typeface="+mn-ea"/>
                <a:cs typeface="+mn-cs"/>
              </a:rPr>
              <a:t>A</a:t>
            </a:r>
            <a:r>
              <a:rPr lang="en-IE" sz="1200" kern="1200" baseline="0" dirty="0" smtClean="0">
                <a:solidFill>
                  <a:schemeClr val="tx1"/>
                </a:solidFill>
                <a:effectLst/>
                <a:latin typeface="+mn-lt"/>
                <a:ea typeface="+mn-ea"/>
                <a:cs typeface="+mn-cs"/>
              </a:rPr>
              <a:t> human rights-based approach</a:t>
            </a:r>
            <a:r>
              <a:rPr lang="en-IE" sz="1200" kern="1200" dirty="0" smtClean="0">
                <a:solidFill>
                  <a:schemeClr val="tx1"/>
                </a:solidFill>
                <a:effectLst/>
                <a:latin typeface="+mn-lt"/>
                <a:ea typeface="+mn-ea"/>
                <a:cs typeface="+mn-cs"/>
              </a:rPr>
              <a:t> will help staff to incorporate human rights legislative requirements into their practice and to embed a human rights culture within their organisation.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High-level reference to human rights</a:t>
            </a:r>
            <a:r>
              <a:rPr lang="en-IE" sz="1200" kern="1200" baseline="0" dirty="0" smtClean="0">
                <a:solidFill>
                  <a:schemeClr val="tx1"/>
                </a:solidFill>
                <a:effectLst/>
                <a:latin typeface="+mn-lt"/>
                <a:ea typeface="+mn-ea"/>
                <a:cs typeface="+mn-cs"/>
              </a:rPr>
              <a:t> and a human rights-based approach to care and support i</a:t>
            </a:r>
            <a:r>
              <a:rPr lang="en-IE" sz="1200" kern="1200" dirty="0" smtClean="0">
                <a:solidFill>
                  <a:schemeClr val="tx1"/>
                </a:solidFill>
                <a:effectLst/>
                <a:latin typeface="+mn-lt"/>
                <a:ea typeface="+mn-ea"/>
                <a:cs typeface="+mn-cs"/>
              </a:rPr>
              <a:t>s made in a number of the national standards developed by HIQA. </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Putting the human rights of the person at the centre of their care and support and promoting and upholding their rights can help to </a:t>
            </a:r>
            <a:r>
              <a:rPr lang="en-IE" sz="1200" b="0" i="0" kern="1200" dirty="0" smtClean="0">
                <a:solidFill>
                  <a:schemeClr val="tx1"/>
                </a:solidFill>
                <a:effectLst/>
                <a:latin typeface="+mn-lt"/>
                <a:ea typeface="Tahoma" panose="020B0604030504040204" pitchFamily="34" charset="0"/>
                <a:cs typeface="Tahoma" panose="020B0604030504040204" pitchFamily="34" charset="0"/>
              </a:rPr>
              <a:t>improve person-centred service delivery.</a:t>
            </a: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61</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j-lt"/>
                <a:ea typeface="+mn-ea"/>
                <a:cs typeface="+mn-cs"/>
              </a:rPr>
              <a:t>In recent</a:t>
            </a:r>
            <a:r>
              <a:rPr lang="en-IE" sz="1200" kern="1200" baseline="0" dirty="0" smtClean="0">
                <a:solidFill>
                  <a:schemeClr val="tx1"/>
                </a:solidFill>
                <a:effectLst/>
                <a:latin typeface="+mj-lt"/>
                <a:ea typeface="+mn-ea"/>
                <a:cs typeface="+mn-cs"/>
              </a:rPr>
              <a:t> years there has been an increased focus on human rights, empowerment, choice and autonomous decision-making within the health and social care sector. This focus is also reflected in the introduction of national and international human rights legislation which places an obligation on health and social care providers to uphold the human rights of people using services. Research has revealed that due to the legalistic nature and nomenclature of human rights, there remains limited understanding of the practical application of human rights among health and social care staff. A HRBA to care and support seeks to ensure that the human rights of all people using health and social care services are protected and supported in day-to-day practice and are embedded in the culture of a service. The FREDA principles (Fairness, Respect, Equality, Dignity, Autonomy) are an internationally recognised framework for considering a human rights-based approach to care. The FREDA framework seeks to ensure that health and social care providers are focusing on the underlying core values (fairness, respect, equality, dignity and autonomy) of human rights rather than on the technical aspects of human rights legislation. The principles form the basics of good care and should incorporate what service providers already do in their day-to-day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j-lt"/>
              <a:ea typeface="+mn-ea"/>
              <a:cs typeface="+mn-cs"/>
            </a:endParaRPr>
          </a:p>
          <a:p>
            <a:endParaRPr lang="en-IE" sz="1200" dirty="0" smtClean="0">
              <a:latin typeface="+mj-lt"/>
            </a:endParaRPr>
          </a:p>
          <a:p>
            <a:r>
              <a:rPr lang="en-IE" sz="1200" dirty="0" smtClean="0">
                <a:latin typeface="+mj-lt"/>
              </a:rPr>
              <a:t>FREDA reference:</a:t>
            </a:r>
          </a:p>
          <a:p>
            <a:r>
              <a:rPr lang="en-IE" sz="1200" dirty="0" smtClean="0">
                <a:latin typeface="+mj-lt"/>
                <a:ea typeface="Tahoma" panose="020B0604030504040204" pitchFamily="34" charset="0"/>
                <a:cs typeface="Tahoma" panose="020B0604030504040204" pitchFamily="34" charset="0"/>
              </a:rPr>
              <a:t>Curtice M, Exworthy, T. FREDA: a human rights-based approach to healthcare. </a:t>
            </a:r>
            <a:r>
              <a:rPr lang="en-IE" sz="1200" i="1" dirty="0" smtClean="0">
                <a:latin typeface="+mj-lt"/>
                <a:ea typeface="Tahoma" panose="020B0604030504040204" pitchFamily="34" charset="0"/>
                <a:cs typeface="Tahoma" panose="020B0604030504040204" pitchFamily="34" charset="0"/>
              </a:rPr>
              <a:t>The Psychiatrist</a:t>
            </a:r>
            <a:r>
              <a:rPr lang="en-IE" sz="1200" dirty="0" smtClean="0">
                <a:latin typeface="+mj-lt"/>
                <a:ea typeface="Tahoma" panose="020B0604030504040204" pitchFamily="34" charset="0"/>
                <a:cs typeface="Tahoma" panose="020B0604030504040204" pitchFamily="34" charset="0"/>
              </a:rPr>
              <a:t>. 2010;34 (150-156). </a:t>
            </a:r>
            <a:endParaRPr lang="en-IE" sz="1200" dirty="0" smtClean="0">
              <a:latin typeface="+mj-lt"/>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62</a:t>
            </a:fld>
            <a:endParaRPr lang="en-IE" dirty="0"/>
          </a:p>
        </p:txBody>
      </p:sp>
    </p:spTree>
    <p:extLst>
      <p:ext uri="{BB962C8B-B14F-4D97-AF65-F5344CB8AC3E}">
        <p14:creationId xmlns:p14="http://schemas.microsoft.com/office/powerpoint/2010/main" val="726160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A human rights-based approach involves all five FREDA principles. While it is useful to consider each principle individually, it should be understood that they are interdependent. </a:t>
            </a:r>
          </a:p>
          <a:p>
            <a:endParaRPr lang="en-IE" baseline="0" dirty="0" smtClean="0"/>
          </a:p>
          <a:p>
            <a:r>
              <a:rPr lang="en-IE" baseline="0" dirty="0" smtClean="0"/>
              <a:t>The FREDA principles should be used to inform decisions, not determine them. All of the principles must inform each decision, but the weight given to each principle in reaching a conclusion will depend on the issues that are under consideration. In some instances, it may be the case that in making some decisions, a greater weight should be given to some of the principles over others. However, that does not mean that any of the principles should be disregarded in the decision-making process. </a:t>
            </a:r>
          </a:p>
          <a:p>
            <a:endParaRPr lang="en-IE"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63</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Over the following slides, each principle is covered in turn in more detail. For each principle, a detailed definition is given and examples of how the principle can be upheld in the day-to-day work of health and social care settings are provided.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Case studies are included which illustrate examples of the principle being upheld and not upheld in health and social care practice.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A number of self-reflection questions are also included to provide an opportunity for health and social care students or staff to think about aspects of the principle in relation to their own practice.</a:t>
            </a:r>
            <a:endParaRPr lang="en-IE" dirty="0" smtClean="0"/>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64</a:t>
            </a:fld>
            <a:endParaRPr lang="en-IE" dirty="0"/>
          </a:p>
        </p:txBody>
      </p:sp>
    </p:spTree>
    <p:extLst>
      <p:ext uri="{BB962C8B-B14F-4D97-AF65-F5344CB8AC3E}">
        <p14:creationId xmlns:p14="http://schemas.microsoft.com/office/powerpoint/2010/main" val="1549606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65</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In a health or</a:t>
            </a:r>
            <a:r>
              <a:rPr lang="en-IE" baseline="0" dirty="0" smtClean="0"/>
              <a:t> social care setting, fairness can relate to decisions being made about a person’s care and treatment. It can also relate to the process of raising and resolving concerns or complaints, or conducting a risk assessment. </a:t>
            </a:r>
          </a:p>
          <a:p>
            <a:pPr lvl="0"/>
            <a:r>
              <a:rPr lang="en-IE" baseline="0" dirty="0" smtClean="0"/>
              <a:t>Fairness is linked with the core values of equality and autonomy, in ensuring that the decision-making process is just, free from discrimination and that the person is at the centre of the decision-making process.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66</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dirty="0" smtClean="0"/>
              <a:t>How</a:t>
            </a:r>
            <a:r>
              <a:rPr lang="en-IE" sz="1200" baseline="0" dirty="0" smtClean="0"/>
              <a:t> might this principle be upheld in your day-to-day work?</a:t>
            </a:r>
          </a:p>
          <a:p>
            <a:pPr lvl="0"/>
            <a:endParaRPr lang="en-IE" sz="1200" baseline="0" dirty="0" smtClean="0"/>
          </a:p>
          <a:p>
            <a:pPr marL="0" lvl="0" indent="0">
              <a:buFontTx/>
              <a:buNone/>
            </a:pPr>
            <a:r>
              <a:rPr lang="en-IE" sz="1200" b="1" baseline="0" dirty="0" smtClean="0"/>
              <a:t>Providing relevant information</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a:t>
            </a:r>
            <a:r>
              <a:rPr lang="en-IE" sz="1200" kern="1200" baseline="0" dirty="0" smtClean="0">
                <a:solidFill>
                  <a:schemeClr val="tx1"/>
                </a:solidFill>
                <a:effectLst/>
                <a:latin typeface="+mn-lt"/>
                <a:ea typeface="+mn-ea"/>
                <a:cs typeface="+mn-cs"/>
              </a:rPr>
              <a:t> have</a:t>
            </a:r>
            <a:r>
              <a:rPr lang="en-IE" sz="1200" kern="1200" dirty="0" smtClean="0">
                <a:solidFill>
                  <a:schemeClr val="tx1"/>
                </a:solidFill>
                <a:effectLst/>
                <a:latin typeface="+mn-lt"/>
                <a:ea typeface="+mn-ea"/>
                <a:cs typeface="+mn-cs"/>
              </a:rPr>
              <a:t> the right to receive information in a format and medium appropriate to their communication needs and preferences.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 have the right to receive information about their own needs, condition, treatment and care provider in a format they can understand and in a timely manner. They also have the right to decide how much information, if any, they wish to receive.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 may need assistance and support to access information and to communicate their will and preferences through a variety of mediums.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Provide people with accessible and tailored information on their treatment options, care providers and condition so that they can make independent and informed choices.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Provide people with information on their human rights and encourage them to fulfil their rights.</a:t>
            </a:r>
          </a:p>
        </p:txBody>
      </p:sp>
      <p:sp>
        <p:nvSpPr>
          <p:cNvPr id="4" name="Slide Number Placeholder 3"/>
          <p:cNvSpPr>
            <a:spLocks noGrp="1"/>
          </p:cNvSpPr>
          <p:nvPr>
            <p:ph type="sldNum" sz="quarter" idx="10"/>
          </p:nvPr>
        </p:nvSpPr>
        <p:spPr/>
        <p:txBody>
          <a:bodyPr/>
          <a:lstStyle/>
          <a:p>
            <a:fld id="{3B68FE9F-422B-49C7-A59D-F2A124DA8AB0}" type="slidenum">
              <a:rPr lang="en-IE" smtClean="0"/>
              <a:t>67</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Providing relevant information</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 have the right to receive information in a format and medium appropriate to their communication needs and preferences. </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 have the right to receive information about their own needs, condition, treatment and care provider in a format they can understand and in a timely manner. They also have the right to decide how much information, if any, they wish to receive.</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that people who use the service may need assistance and support to access information and to communicate their will and preferences through a variety of mediums.</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Provide people with accessible and tailored information on their treatment options, care providers and condition so that they can make independent and informed choices. </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Provide people with information on their human rights and I encourage them to fulfil their rights.</a:t>
            </a:r>
            <a:endParaRPr lang="en-IE"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68</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dirty="0" smtClean="0"/>
              <a:t>How</a:t>
            </a:r>
            <a:r>
              <a:rPr lang="en-IE" sz="1200" baseline="0" dirty="0" smtClean="0"/>
              <a:t> might this principle be upheld in your day-to-day work?</a:t>
            </a:r>
          </a:p>
          <a:p>
            <a:pPr marL="457200" lvl="1" indent="0">
              <a:buFontTx/>
              <a:buNone/>
            </a:pPr>
            <a:endParaRPr lang="en-IE" sz="1200" b="1" baseline="0" dirty="0" smtClean="0"/>
          </a:p>
          <a:p>
            <a:pPr marL="0" lvl="0" indent="0">
              <a:buFontTx/>
              <a:buNone/>
            </a:pPr>
            <a:r>
              <a:rPr lang="en-IE" sz="1200" b="1" baseline="0" dirty="0" smtClean="0"/>
              <a:t>Seeking consent</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When seeking consent, ensure that both you and the person</a:t>
            </a:r>
            <a:r>
              <a:rPr lang="en-IE" sz="1200" kern="1200" baseline="0" dirty="0" smtClean="0">
                <a:solidFill>
                  <a:schemeClr val="tx1"/>
                </a:solidFill>
                <a:effectLst/>
                <a:latin typeface="+mn-lt"/>
                <a:ea typeface="+mn-ea"/>
                <a:cs typeface="+mn-cs"/>
              </a:rPr>
              <a:t> you are</a:t>
            </a:r>
            <a:r>
              <a:rPr lang="en-IE" sz="1200" kern="1200" dirty="0" smtClean="0">
                <a:solidFill>
                  <a:schemeClr val="tx1"/>
                </a:solidFill>
                <a:effectLst/>
                <a:latin typeface="+mn-lt"/>
                <a:ea typeface="+mn-ea"/>
                <a:cs typeface="+mn-cs"/>
              </a:rPr>
              <a:t> seeking consent from are actively involved in this process. Ensure</a:t>
            </a:r>
            <a:r>
              <a:rPr lang="en-IE" sz="1200" kern="1200" baseline="0" dirty="0" smtClean="0">
                <a:solidFill>
                  <a:schemeClr val="tx1"/>
                </a:solidFill>
                <a:effectLst/>
                <a:latin typeface="+mn-lt"/>
                <a:ea typeface="+mn-ea"/>
                <a:cs typeface="+mn-cs"/>
              </a:rPr>
              <a:t> that you f</a:t>
            </a:r>
            <a:r>
              <a:rPr lang="en-IE" sz="1200" kern="1200" dirty="0" smtClean="0">
                <a:solidFill>
                  <a:schemeClr val="tx1"/>
                </a:solidFill>
                <a:effectLst/>
                <a:latin typeface="+mn-lt"/>
                <a:ea typeface="+mn-ea"/>
                <a:cs typeface="+mn-cs"/>
              </a:rPr>
              <a:t>ully explain the risks and benefits of proposed and alternative options in a format they can understand. Encourage the person to ask questions and check their understanding throughout this process.</a:t>
            </a:r>
            <a:r>
              <a:rPr lang="en-IE" sz="1200" kern="1200" baseline="0" dirty="0" smtClean="0">
                <a:solidFill>
                  <a:schemeClr val="tx1"/>
                </a:solidFill>
                <a:effectLst/>
                <a:latin typeface="+mn-lt"/>
                <a:ea typeface="+mn-ea"/>
                <a:cs typeface="+mn-cs"/>
              </a:rPr>
              <a: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During this process, ensure that the person knows they have a choice and they can give or withhold their consent freely and without pressure.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Where decision-making with a person is no longer possible, consult with the relevant decision supporter under the Assisted Decision-Making (Capacity) Act 2015. If there is no such decision supporter, you may</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consult the person’s family, friends or independent advocate and consider any written documentation or any other record (for example, an advance healthcare directive) to discover the person’s past and present will and preferences. </a:t>
            </a:r>
          </a:p>
        </p:txBody>
      </p:sp>
      <p:sp>
        <p:nvSpPr>
          <p:cNvPr id="4" name="Slide Number Placeholder 3"/>
          <p:cNvSpPr>
            <a:spLocks noGrp="1"/>
          </p:cNvSpPr>
          <p:nvPr>
            <p:ph type="sldNum" sz="quarter" idx="10"/>
          </p:nvPr>
        </p:nvSpPr>
        <p:spPr/>
        <p:txBody>
          <a:bodyPr/>
          <a:lstStyle/>
          <a:p>
            <a:fld id="{3B68FE9F-422B-49C7-A59D-F2A124DA8AB0}" type="slidenum">
              <a:rPr lang="en-IE" smtClean="0"/>
              <a:t>69</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This section</a:t>
            </a:r>
            <a:r>
              <a:rPr lang="en-IE" sz="1200" kern="1200" baseline="0" dirty="0" smtClean="0">
                <a:solidFill>
                  <a:schemeClr val="tx1"/>
                </a:solidFill>
                <a:effectLst/>
                <a:latin typeface="+mn-lt"/>
                <a:ea typeface="+mn-ea"/>
                <a:cs typeface="+mn-cs"/>
              </a:rPr>
              <a:t> provides a brief outline of the role of the Health Information and Quality Authority (HIQA) and the function of HIQA’s Health and social care Standards Team.</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7</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dirty="0" smtClean="0">
                <a:latin typeface="+mn-lt"/>
              </a:rPr>
              <a:t>How</a:t>
            </a:r>
            <a:r>
              <a:rPr lang="en-IE" sz="1200" baseline="0" dirty="0" smtClean="0">
                <a:latin typeface="+mn-lt"/>
              </a:rPr>
              <a:t> might this principle be upheld in your day-to-day work?</a:t>
            </a:r>
          </a:p>
          <a:p>
            <a:pPr marL="457200" lvl="1" indent="0">
              <a:buFont typeface="Arial" panose="020B0604020202020204" pitchFamily="34" charset="0"/>
              <a:buNone/>
            </a:pPr>
            <a:endParaRPr lang="en-IE" sz="1200" b="1" baseline="0" dirty="0" smtClean="0">
              <a:latin typeface="+mn-lt"/>
            </a:endParaRPr>
          </a:p>
          <a:p>
            <a:pPr marL="0" lvl="0" indent="0">
              <a:buFontTx/>
              <a:buNone/>
            </a:pPr>
            <a:r>
              <a:rPr lang="en-IE" sz="1200" b="1" baseline="0" dirty="0" smtClean="0">
                <a:latin typeface="+mn-lt"/>
              </a:rPr>
              <a:t>Facilitating access to and protecting personal information</a:t>
            </a:r>
          </a:p>
          <a:p>
            <a:pPr marL="628650" lvl="1" indent="-171450">
              <a:buFont typeface="Wingdings" panose="05000000000000000000" pitchFamily="2" charset="2"/>
              <a:buChar char="§"/>
            </a:pPr>
            <a:r>
              <a:rPr lang="en-IE" sz="1200" dirty="0" smtClean="0">
                <a:effectLst/>
                <a:latin typeface="+mn-lt"/>
                <a:ea typeface="Calibri"/>
                <a:cs typeface="Times New Roman"/>
              </a:rPr>
              <a:t>Facilitate people to access information about their care and support.</a:t>
            </a:r>
          </a:p>
          <a:p>
            <a:pPr marL="628650" lvl="1" indent="-171450">
              <a:buFont typeface="Wingdings" panose="05000000000000000000" pitchFamily="2" charset="2"/>
              <a:buChar char="§"/>
            </a:pPr>
            <a:r>
              <a:rPr lang="en-IE" sz="1200" dirty="0" smtClean="0">
                <a:effectLst/>
                <a:latin typeface="+mn-lt"/>
                <a:ea typeface="Calibri"/>
                <a:cs typeface="Times New Roman"/>
              </a:rPr>
              <a:t>Facilitate people to access their own personal information. </a:t>
            </a:r>
          </a:p>
          <a:p>
            <a:pPr marL="628650" lvl="1" indent="-171450">
              <a:buFont typeface="Wingdings" panose="05000000000000000000" pitchFamily="2" charset="2"/>
              <a:buChar char="§"/>
            </a:pPr>
            <a:r>
              <a:rPr lang="en-IE" sz="1200" dirty="0" smtClean="0">
                <a:effectLst/>
                <a:latin typeface="+mn-lt"/>
                <a:ea typeface="Calibri"/>
                <a:cs typeface="Times New Roman"/>
              </a:rPr>
              <a:t>Adhere to the person’s wishes in relation to what you tell their family.</a:t>
            </a:r>
          </a:p>
          <a:p>
            <a:pPr marL="628650" lvl="1" indent="-171450">
              <a:buFont typeface="Wingdings" panose="05000000000000000000" pitchFamily="2" charset="2"/>
              <a:buChar char="§"/>
            </a:pPr>
            <a:r>
              <a:rPr lang="en-IE" sz="1200" dirty="0" smtClean="0">
                <a:effectLst/>
                <a:latin typeface="+mn-lt"/>
                <a:ea typeface="Calibri"/>
                <a:cs typeface="Times New Roman"/>
              </a:rPr>
              <a:t>Recognise that all medical records and other information recorded about a person are confidential, and ensure that any potential disclosure you make of this information respects their right to a private life and is in line with legislation. </a:t>
            </a:r>
          </a:p>
          <a:p>
            <a:pPr marL="628650" lvl="1" indent="-171450">
              <a:buFont typeface="Wingdings" panose="05000000000000000000" pitchFamily="2" charset="2"/>
              <a:buChar char="§"/>
            </a:pPr>
            <a:r>
              <a:rPr lang="en-IE" sz="1200" dirty="0" smtClean="0">
                <a:effectLst/>
                <a:latin typeface="+mn-lt"/>
                <a:ea typeface="Calibri"/>
                <a:cs typeface="Times New Roman"/>
              </a:rPr>
              <a:t>Always seek a person’s consent before sharing their personal information. Tell the person whose information you</a:t>
            </a:r>
            <a:r>
              <a:rPr lang="en-IE" sz="1200" baseline="0" dirty="0" smtClean="0">
                <a:effectLst/>
                <a:latin typeface="+mn-lt"/>
                <a:ea typeface="Calibri"/>
                <a:cs typeface="Times New Roman"/>
              </a:rPr>
              <a:t> are</a:t>
            </a:r>
            <a:r>
              <a:rPr lang="en-IE" sz="1200" dirty="0" smtClean="0">
                <a:effectLst/>
                <a:latin typeface="+mn-lt"/>
                <a:ea typeface="Calibri"/>
                <a:cs typeface="Times New Roman"/>
              </a:rPr>
              <a:t> sharing why you are sharing it and who you will share it with. Only share the person’s personal information without their consent when you am concerned about the safety of any person and where it is in line with legislation to do so. </a:t>
            </a:r>
          </a:p>
        </p:txBody>
      </p:sp>
      <p:sp>
        <p:nvSpPr>
          <p:cNvPr id="4" name="Slide Number Placeholder 3"/>
          <p:cNvSpPr>
            <a:spLocks noGrp="1"/>
          </p:cNvSpPr>
          <p:nvPr>
            <p:ph type="sldNum" sz="quarter" idx="10"/>
          </p:nvPr>
        </p:nvSpPr>
        <p:spPr/>
        <p:txBody>
          <a:bodyPr/>
          <a:lstStyle/>
          <a:p>
            <a:fld id="{3B68FE9F-422B-49C7-A59D-F2A124DA8AB0}" type="slidenum">
              <a:rPr lang="en-IE" smtClean="0"/>
              <a:t>70</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Ensuring participation during risk assessment</a:t>
            </a:r>
          </a:p>
          <a:p>
            <a:pPr marL="628650" lvl="1" indent="-171450">
              <a:buFont typeface="Wingdings" panose="05000000000000000000" pitchFamily="2" charset="2"/>
              <a:buChar char="§"/>
            </a:pPr>
            <a:r>
              <a:rPr lang="en-US" b="0" baseline="0" dirty="0" smtClean="0"/>
              <a:t>Ensure that when a risk assessment is necessary, that there are clear and consistent processes in place. Ensure that this assessment is carried out in consultation with the person and takes their views into account.</a:t>
            </a:r>
          </a:p>
          <a:p>
            <a:pPr marL="457200" lvl="1"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71</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Supporting a person to provide feedback to a service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Facilitate a supportive, open and transparent environment that encourages people who use the service, or their family members, carers, friends or advocates, to provide feedback.</a:t>
            </a:r>
            <a:r>
              <a:rPr lang="en-IE" sz="1200" kern="1200" baseline="0" dirty="0" smtClean="0">
                <a:solidFill>
                  <a:schemeClr val="tx1"/>
                </a:solidFill>
                <a:effectLst/>
                <a:latin typeface="+mn-lt"/>
                <a:ea typeface="+mn-ea"/>
                <a:cs typeface="+mn-cs"/>
              </a:rPr>
              <a:t> This includes</a:t>
            </a:r>
            <a:r>
              <a:rPr lang="en-IE" sz="1200" kern="1200" dirty="0" smtClean="0">
                <a:solidFill>
                  <a:schemeClr val="tx1"/>
                </a:solidFill>
                <a:effectLst/>
                <a:latin typeface="+mn-lt"/>
                <a:ea typeface="+mn-ea"/>
                <a:cs typeface="+mn-cs"/>
              </a:rPr>
              <a:t> raising concerns, making a complaint and or giving compliments.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Actively seek feedback on your work from people you are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providing care and support to.</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Fully explain to people how they can make a complaint and work to lessen the fear of negative consequences from making a complaint.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Facilitate people who make a complaint to access support services, such as independent advocacy services.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Where possible, follow up on behalf of the person making a complaint and ensure that the complaint is responded to promptly, openly and effectively. </a:t>
            </a:r>
          </a:p>
          <a:p>
            <a:pPr marL="628650" lvl="1" indent="-171450">
              <a:buFont typeface="Wingdings" panose="05000000000000000000" pitchFamily="2" charset="2"/>
              <a:buChar char="§"/>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72</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Supporting a person to make an Advance Healthcare Directive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Facilitate and support a person in the creation of an Advance Healthcare Directive, in line with their wishes.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Adhere to the Assisted Decision-Making (Capacity) Act 2015 to ensure the person’s Advance Healthcare Directive is respected, and their will and preferences guide their treatment when they no longer have the capacity to make certain decisions for themselves. </a:t>
            </a:r>
          </a:p>
          <a:p>
            <a:pPr marL="628650" lvl="1" indent="-171450">
              <a:buFont typeface="Wingdings" panose="05000000000000000000" pitchFamily="2" charset="2"/>
              <a:buChar char="§"/>
            </a:pPr>
            <a:r>
              <a:rPr lang="en-IE" sz="1200" b="1" kern="1200" dirty="0" smtClean="0">
                <a:solidFill>
                  <a:schemeClr val="tx1"/>
                </a:solidFill>
                <a:effectLst/>
                <a:latin typeface="+mn-lt"/>
                <a:ea typeface="+mn-ea"/>
                <a:cs typeface="+mn-cs"/>
              </a:rPr>
              <a:t>The Decision Support Service is available to promote the rights and interests of people who may need support with decision-making and register support arrangements and supervise decision supporters:</a:t>
            </a:r>
            <a:r>
              <a:rPr lang="en-IE" sz="1200" b="1" kern="1200" baseline="0" dirty="0" smtClean="0">
                <a:solidFill>
                  <a:schemeClr val="tx1"/>
                </a:solidFill>
                <a:effectLst/>
                <a:latin typeface="+mn-lt"/>
                <a:ea typeface="+mn-ea"/>
                <a:cs typeface="+mn-cs"/>
              </a:rPr>
              <a:t> </a:t>
            </a:r>
            <a:r>
              <a:rPr lang="en-IE" sz="1200" b="1" kern="1200" dirty="0" smtClean="0">
                <a:solidFill>
                  <a:schemeClr val="tx1"/>
                </a:solidFill>
                <a:effectLst/>
                <a:latin typeface="+mn-lt"/>
                <a:ea typeface="+mn-ea"/>
                <a:cs typeface="+mn-cs"/>
              </a:rPr>
              <a:t>https://www.decisionsupportservice.ie/</a:t>
            </a:r>
          </a:p>
        </p:txBody>
      </p:sp>
      <p:sp>
        <p:nvSpPr>
          <p:cNvPr id="4" name="Slide Number Placeholder 3"/>
          <p:cNvSpPr>
            <a:spLocks noGrp="1"/>
          </p:cNvSpPr>
          <p:nvPr>
            <p:ph type="sldNum" sz="quarter" idx="10"/>
          </p:nvPr>
        </p:nvSpPr>
        <p:spPr/>
        <p:txBody>
          <a:bodyPr/>
          <a:lstStyle/>
          <a:p>
            <a:fld id="{3B68FE9F-422B-49C7-A59D-F2A124DA8AB0}" type="slidenum">
              <a:rPr lang="en-IE" smtClean="0"/>
              <a:t>73</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Minimising restrictive practices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what restrictive practices are and uphold your duty of care to promote a</a:t>
            </a:r>
            <a:r>
              <a:rPr lang="en-IE" sz="1200" b="1" kern="120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restraint-free environment in the service.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Understand that a restrictive practice should only be approved when there is a real and substantive risk to a person and the risk to the person of not using this practice outweighs the risk of using it.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Where it is deemed that a restrictive practice is required, recognise that this should be regularly reviewed.</a:t>
            </a:r>
          </a:p>
          <a:p>
            <a:pPr marL="457200" lvl="1"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74</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Participating in decisions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All decisions should be made with a person in a way that is fair, open, timely and impartial. Ensure that the person is supported, as far as is practicable, to make the decision in question and is given adequate time and support to do so. The person is given the opportunity to be heard and is central to the decision-making process.</a:t>
            </a:r>
          </a:p>
          <a:p>
            <a:pPr marL="457200" lvl="1"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75</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76</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77</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Ask staff to use these questions to reflect on their practice and identify areas for improvement in relation to a human rights-based approach to their day-to-day work.</a:t>
            </a:r>
          </a:p>
          <a:p>
            <a:endParaRPr lang="en-US" baseline="0" dirty="0" smtClean="0"/>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78</a:t>
            </a:fld>
            <a:endParaRPr lang="en-IE" dirty="0"/>
          </a:p>
        </p:txBody>
      </p:sp>
    </p:spTree>
    <p:extLst>
      <p:ext uri="{BB962C8B-B14F-4D97-AF65-F5344CB8AC3E}">
        <p14:creationId xmlns:p14="http://schemas.microsoft.com/office/powerpoint/2010/main" val="28501861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79</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11200"/>
            <a:ext cx="4654550" cy="3490913"/>
          </a:xfrm>
        </p:spPr>
      </p:sp>
      <p:sp>
        <p:nvSpPr>
          <p:cNvPr id="3" name="Notes Placeholder 2"/>
          <p:cNvSpPr>
            <a:spLocks noGrp="1"/>
          </p:cNvSpPr>
          <p:nvPr>
            <p:ph type="body" idx="1"/>
          </p:nvPr>
        </p:nvSpPr>
        <p:spPr/>
        <p:txBody>
          <a:bodyPr/>
          <a:lstStyle/>
          <a:p>
            <a:pPr lvl="0"/>
            <a:endParaRPr lang="en-IE"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a:t>
            </a:fld>
            <a:endParaRPr lang="en-IE" dirty="0"/>
          </a:p>
        </p:txBody>
      </p:sp>
    </p:spTree>
    <p:extLst>
      <p:ext uri="{BB962C8B-B14F-4D97-AF65-F5344CB8AC3E}">
        <p14:creationId xmlns:p14="http://schemas.microsoft.com/office/powerpoint/2010/main" val="40941181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In health and social care settings, respect is shown in the actions towards a person by others and can be demonstrated by communicating in a courteous manner. This helps people feel valued through taking time to get to know them as a person and not as a number or a ‘condition’.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Respect is central to providing person-centred care and support. People who use services must be listened to, and what is important to them must be viewed as important to the service. The principle of respect must be upheld regardless of a person’s impairment or loss of capacity. Upholding the principle of respect also means that another person nominated by the person themselves, such as a family member, friend, or independent advocate, is valued and listened to. </a:t>
            </a:r>
          </a:p>
          <a:p>
            <a:pPr lvl="0"/>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80</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Day-to-day communication </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When meeting a person using the service for the first time, take the time to introduce yourself properly in order to connect with the person from the start. Ensure that the person understands what your role is.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a:t>
            </a:r>
            <a:r>
              <a:rPr lang="en-IE" sz="1200" kern="1200" baseline="0" dirty="0" smtClean="0">
                <a:solidFill>
                  <a:schemeClr val="tx1"/>
                </a:solidFill>
                <a:effectLst/>
                <a:latin typeface="+mn-lt"/>
                <a:ea typeface="+mn-ea"/>
                <a:cs typeface="+mn-cs"/>
              </a:rPr>
              <a:t> that you t</a:t>
            </a:r>
            <a:r>
              <a:rPr lang="en-IE" sz="1200" kern="1200" dirty="0" smtClean="0">
                <a:solidFill>
                  <a:schemeClr val="tx1"/>
                </a:solidFill>
                <a:effectLst/>
                <a:latin typeface="+mn-lt"/>
                <a:ea typeface="+mn-ea"/>
                <a:cs typeface="+mn-cs"/>
              </a:rPr>
              <a:t>ake the time to listen to the person, and to understand them as an individual without judgment.</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the person has all the available information necessary to make a decision about their care and support and has had their questions answered in a way they can understand. Check the person’s understanding throughout this process. This may require the support of an interpreter or independent advocate if requested or needed by the person.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When providing information to a person, consider their preferences and their background as they describe these to you; for example previous life experience, educational attainment, literacy, culture and religious beliefs.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Avoid using technical language to describe the person’s condition or care.  Instead, use the person’s own words and terms they can understand, in a format they can understand. </a:t>
            </a:r>
          </a:p>
          <a:p>
            <a:pPr marL="171450" lvl="0" indent="-171450">
              <a:buFont typeface="Wingdings" panose="05000000000000000000" pitchFamily="2" charset="2"/>
              <a:buChar char="§"/>
            </a:pPr>
            <a:endParaRPr lang="en-IE" baseline="0" dirty="0" smtClean="0"/>
          </a:p>
          <a:p>
            <a:pPr marL="628650" lvl="1" indent="-171450">
              <a:buFont typeface="Wingdings" panose="05000000000000000000" pitchFamily="2" charset="2"/>
              <a:buChar char="§"/>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81</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Person-centred care and support </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Respect the person as the expert on their own life and support them to be involved in planning their care and support as much as possible.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the person’s care and support reflects the goals that are unique to the person and that are meaningful to them. A person’s goals should not be dependent on available resources.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a person’s care and support focuses on what is important to them, how they want to live and what support they want to achieve their goals. Recognise that their goals should be reviewed regularly and reflect their up-to-date will and preferences. This is reflected in planning their care and support.</a:t>
            </a:r>
          </a:p>
          <a:p>
            <a:endParaRPr lang="en-IE" baseline="0" dirty="0" smtClean="0"/>
          </a:p>
          <a:p>
            <a:pPr marL="457200" lvl="1"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82</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relationships </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Take time to get to know the person and their preferred lifestyle.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the person and respect their wishes concerning maintaining and developing personal relationships with family and others.</a:t>
            </a:r>
            <a:r>
              <a:rPr lang="en-IE" sz="1200" kern="1200" baseline="0" dirty="0" smtClean="0">
                <a:solidFill>
                  <a:schemeClr val="tx1"/>
                </a:solidFill>
                <a:effectLst/>
                <a:latin typeface="+mn-lt"/>
                <a:ea typeface="+mn-ea"/>
                <a:cs typeface="+mn-cs"/>
              </a:rPr>
              <a:t> D</a:t>
            </a:r>
            <a:r>
              <a:rPr lang="en-IE" sz="1200" kern="1200" dirty="0" smtClean="0">
                <a:solidFill>
                  <a:schemeClr val="tx1"/>
                </a:solidFill>
                <a:effectLst/>
                <a:latin typeface="+mn-lt"/>
                <a:ea typeface="+mn-ea"/>
                <a:cs typeface="+mn-cs"/>
              </a:rPr>
              <a:t>o this with due regard for the person’s own safety. </a:t>
            </a:r>
          </a:p>
        </p:txBody>
      </p:sp>
      <p:sp>
        <p:nvSpPr>
          <p:cNvPr id="4" name="Slide Number Placeholder 3"/>
          <p:cNvSpPr>
            <a:spLocks noGrp="1"/>
          </p:cNvSpPr>
          <p:nvPr>
            <p:ph type="sldNum" sz="quarter" idx="10"/>
          </p:nvPr>
        </p:nvSpPr>
        <p:spPr/>
        <p:txBody>
          <a:bodyPr/>
          <a:lstStyle/>
          <a:p>
            <a:fld id="{3B68FE9F-422B-49C7-A59D-F2A124DA8AB0}" type="slidenum">
              <a:rPr lang="en-IE" smtClean="0"/>
              <a:t>83</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the achievement of human rights</a:t>
            </a:r>
            <a:endParaRPr lang="en-IE" sz="1200" b="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Promote the person’s right to access appropriate services.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a person to realise all of their rights, including the right to decide where and how they wish to live, the right to have intimate relationships, to marry and to have a family.</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Know who to ask for advice or support within the service if you observe or are concerned that a person’s human rights are not being upheld. Also, know where to look for information and support outside of the service.</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84</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pPr marL="0" lvl="0" indent="0">
              <a:buFontTx/>
              <a:buNone/>
            </a:pPr>
            <a:r>
              <a:rPr lang="en-IE" b="1" dirty="0" smtClean="0"/>
              <a:t>Respecting property and personal information</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Respect the property and possessions of the people using the service and ensure that they are able to access their possessions and property as required or requested.</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Respect the privacy of a person’s personal information and medical records in line with data protection legislation. </a:t>
            </a:r>
            <a:r>
              <a:rPr lang="en-IE" sz="1200" kern="1200" baseline="0" dirty="0" smtClean="0">
                <a:solidFill>
                  <a:schemeClr val="tx1"/>
                </a:solidFill>
                <a:effectLst/>
                <a:latin typeface="+mn-lt"/>
                <a:ea typeface="+mn-ea"/>
                <a:cs typeface="+mn-cs"/>
              </a:rPr>
              <a:t>S</a:t>
            </a:r>
            <a:r>
              <a:rPr lang="en-IE" sz="1200" kern="1200" dirty="0" smtClean="0">
                <a:solidFill>
                  <a:schemeClr val="tx1"/>
                </a:solidFill>
                <a:effectLst/>
                <a:latin typeface="+mn-lt"/>
                <a:ea typeface="+mn-ea"/>
                <a:cs typeface="+mn-cs"/>
              </a:rPr>
              <a:t>hare information only where there is a legal basis to do so.</a:t>
            </a:r>
          </a:p>
          <a:p>
            <a:pPr marL="628650" lvl="1" indent="-171450">
              <a:buFont typeface="Wingdings" panose="05000000000000000000" pitchFamily="2" charset="2"/>
              <a:buChar char="§"/>
            </a:pPr>
            <a:endParaRPr lang="en-IE" sz="1200" kern="1200" dirty="0" smtClean="0">
              <a:solidFill>
                <a:schemeClr val="tx1"/>
              </a:solidFill>
              <a:effectLst/>
              <a:latin typeface="+mn-lt"/>
              <a:ea typeface="+mn-ea"/>
              <a:cs typeface="+mn-cs"/>
            </a:endParaRPr>
          </a:p>
          <a:p>
            <a:pPr marL="0" lvl="0" indent="0" algn="l">
              <a:buFont typeface="Wingdings" panose="05000000000000000000" pitchFamily="2" charset="2"/>
              <a:buNone/>
            </a:pPr>
            <a:r>
              <a:rPr lang="en-US" sz="1200" b="1" kern="1200" dirty="0" smtClean="0">
                <a:solidFill>
                  <a:schemeClr val="tx1"/>
                </a:solidFill>
                <a:effectLst/>
                <a:latin typeface="+mn-lt"/>
                <a:ea typeface="+mn-ea"/>
                <a:cs typeface="+mn-cs"/>
              </a:rPr>
              <a:t>In 2024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HIQA published National Standards for Information Management in Health and Social Care that aim to contribute to safer better care by improving the management of health and social care information. These new standards will support Ireland’s health and social care system meet requirements set out under forthcoming health information legislation at both national and European level including the Health Information Bill and the European Health Data Space. </a:t>
            </a:r>
            <a:r>
              <a:rPr lang="en-IE" sz="1200" b="1" kern="1200" dirty="0" smtClean="0">
                <a:solidFill>
                  <a:schemeClr val="tx1"/>
                </a:solidFill>
                <a:effectLst/>
                <a:latin typeface="+mn-lt"/>
                <a:ea typeface="+mn-ea"/>
                <a:cs typeface="+mn-cs"/>
              </a:rPr>
              <a:t>Further</a:t>
            </a:r>
            <a:r>
              <a:rPr lang="en-IE" sz="1200" b="1" kern="1200" baseline="0" dirty="0" smtClean="0">
                <a:solidFill>
                  <a:schemeClr val="tx1"/>
                </a:solidFill>
                <a:effectLst/>
                <a:latin typeface="+mn-lt"/>
                <a:ea typeface="+mn-ea"/>
                <a:cs typeface="+mn-cs"/>
              </a:rPr>
              <a:t> information in relation to the National Standards for Information Management in Health and Social Care is available at the HIQA website: https://www.hiqa.ie/reports-and-publications/standard/national-standards-information-management-health-and-social-care</a:t>
            </a:r>
            <a:endParaRPr lang="en-IE" sz="1200" b="1"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85</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Participating in developing and evaluating services</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Encourage people to participate in the planning, design, delivery and evaluation of the service when the opportunity arises, and recognise that their preferences should be reflected in the decisions that are made.</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If there are any changes in the service, recognise that it is important to consult with the people who use the service and to take their views and preferences into consideration. </a:t>
            </a:r>
            <a:endParaRPr lang="en-IE" sz="11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 </a:t>
            </a:r>
            <a:endParaRPr lang="en-IE" sz="1100" kern="1200" dirty="0" smtClean="0">
              <a:solidFill>
                <a:schemeClr val="tx1"/>
              </a:solidFill>
              <a:effectLst/>
              <a:latin typeface="+mn-lt"/>
              <a:ea typeface="+mn-ea"/>
              <a:cs typeface="+mn-cs"/>
            </a:endParaRPr>
          </a:p>
          <a:p>
            <a:pPr marL="0" lvl="0" indent="0">
              <a:buFontTx/>
              <a:buNone/>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86</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87</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88</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Ask staff to use these questions to reflect on their practice and identify areas for improvement in relation to a human rights-based approach to their day-to-day work.</a:t>
            </a: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89</a:t>
            </a:fld>
            <a:endParaRPr lang="en-IE" dirty="0"/>
          </a:p>
        </p:txBody>
      </p:sp>
    </p:spTree>
    <p:extLst>
      <p:ext uri="{BB962C8B-B14F-4D97-AF65-F5344CB8AC3E}">
        <p14:creationId xmlns:p14="http://schemas.microsoft.com/office/powerpoint/2010/main" val="96108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60D1D5-3056-43D1-8E55-981F8D64B333}" type="slidenum">
              <a:rPr lang="en-IE" smtClean="0"/>
              <a:pPr/>
              <a:t>9</a:t>
            </a:fld>
            <a:endParaRPr lang="en-IE" dirty="0"/>
          </a:p>
        </p:txBody>
      </p:sp>
    </p:spTree>
    <p:extLst>
      <p:ext uri="{BB962C8B-B14F-4D97-AF65-F5344CB8AC3E}">
        <p14:creationId xmlns:p14="http://schemas.microsoft.com/office/powerpoint/2010/main" val="6216312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90</a:t>
            </a:fld>
            <a:endParaRPr lang="en-IE" dirty="0"/>
          </a:p>
        </p:txBody>
      </p:sp>
    </p:spTree>
    <p:extLst>
      <p:ext uri="{BB962C8B-B14F-4D97-AF65-F5344CB8AC3E}">
        <p14:creationId xmlns:p14="http://schemas.microsoft.com/office/powerpoint/2010/main" val="3530463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Providers have a duty of care to ensure fairness and equity for all people using services. A human rights-based approach strives to ensure that all people using services achieve the best possible outcome from the care and support they receive, regardless of their status or characteristics. </a:t>
            </a:r>
          </a:p>
          <a:p>
            <a:pPr lvl="0"/>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91</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Communicating respectfully</a:t>
            </a:r>
            <a:endParaRPr lang="en-IE"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Communicate respectfully with all people using the service you work in and ensure that each person is provided with information in a format and medium that is tailored to their needs and preferences regardless of who they are or their communication ability.</a:t>
            </a:r>
          </a:p>
          <a:p>
            <a:pPr marL="0" lvl="0" indent="0">
              <a:buFontTx/>
              <a:buNone/>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92</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dirty="0" smtClean="0"/>
              <a:t>How</a:t>
            </a:r>
            <a:r>
              <a:rPr lang="en-IE" sz="1200"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Providing quality care and support for all</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people who use the service you work in to get the care and support they need regardless of their age; civil status; disability; family status; gender; membership of the Traveller community; race, colour or nationality; religion and sexual orientation. Ensure that the</a:t>
            </a:r>
            <a:r>
              <a:rPr lang="en-IE" sz="1200" kern="1200" baseline="0" dirty="0" smtClean="0">
                <a:solidFill>
                  <a:schemeClr val="tx1"/>
                </a:solidFill>
                <a:effectLst/>
                <a:latin typeface="+mn-lt"/>
                <a:ea typeface="+mn-ea"/>
                <a:cs typeface="+mn-cs"/>
              </a:rPr>
              <a:t> quality of care and support that you provide is the same for everyone.</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Where people have more complex and varying needs, ensure</a:t>
            </a:r>
            <a:r>
              <a:rPr lang="en-IE" sz="1200" kern="1200" baseline="0" dirty="0" smtClean="0">
                <a:solidFill>
                  <a:schemeClr val="tx1"/>
                </a:solidFill>
                <a:effectLst/>
                <a:latin typeface="+mn-lt"/>
                <a:ea typeface="+mn-ea"/>
                <a:cs typeface="+mn-cs"/>
              </a:rPr>
              <a:t> you </a:t>
            </a:r>
            <a:r>
              <a:rPr lang="en-IE" sz="1200" kern="1200" dirty="0" smtClean="0">
                <a:solidFill>
                  <a:schemeClr val="tx1"/>
                </a:solidFill>
                <a:effectLst/>
                <a:latin typeface="+mn-lt"/>
                <a:ea typeface="+mn-ea"/>
                <a:cs typeface="+mn-cs"/>
              </a:rPr>
              <a:t>do everything you can to meet these needs so as to ensure they can achieve the same outcomes as others. For example, by ensuring longer appointments are provided when necessary and possible, relevant information is accessible to everyone, and everyone has information about and access to relevant population health screening programmes, for example BreastCheck.</a:t>
            </a:r>
          </a:p>
          <a:p>
            <a:pPr marL="0" lvl="0" indent="0">
              <a:buFontTx/>
              <a:buNone/>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93</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Presuming and supporting capacity </a:t>
            </a:r>
            <a:endParaRPr lang="en-IE"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Recognise that you must always presume that a person has capacity and never judge a person’s decision-making ability based on age; civil status; disability, family status; gender; membership of the Traveller community; race, colour or nationality; religion, or sexual orientation. </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94</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Promoting participation in society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Take effective and appropriate steps to facilitate and promote a person’s full inclusion and participation in society, for example supporting them in their right to vote, have relationships, and participate in and have valued roles within political, religious, social, cultural and self-help or advocacy organisations.</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95</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Encouraging equality and a human rights-friendly service</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the importance of there being a culture of equality within the service you</a:t>
            </a:r>
            <a:r>
              <a:rPr lang="en-IE" sz="1200" kern="1200" baseline="0" dirty="0" smtClean="0">
                <a:solidFill>
                  <a:schemeClr val="tx1"/>
                </a:solidFill>
                <a:effectLst/>
                <a:latin typeface="+mn-lt"/>
                <a:ea typeface="+mn-ea"/>
                <a:cs typeface="+mn-cs"/>
              </a:rPr>
              <a:t> work in</a:t>
            </a:r>
            <a:r>
              <a:rPr lang="en-IE" sz="1200" kern="1200" dirty="0" smtClean="0">
                <a:solidFill>
                  <a:schemeClr val="tx1"/>
                </a:solidFill>
                <a:effectLst/>
                <a:latin typeface="+mn-lt"/>
                <a:ea typeface="+mn-ea"/>
                <a:cs typeface="+mn-cs"/>
              </a:rPr>
              <a:t>, where all people receive equitable care and support so that they can achieve the best possible outcomes.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Be aware that there should be no blanket policies, conditions or rules in place in the service</a:t>
            </a:r>
            <a:r>
              <a:rPr lang="en-IE" sz="1200" kern="1200" baseline="0" dirty="0" smtClean="0">
                <a:solidFill>
                  <a:schemeClr val="tx1"/>
                </a:solidFill>
                <a:effectLst/>
                <a:latin typeface="+mn-lt"/>
                <a:ea typeface="+mn-ea"/>
                <a:cs typeface="+mn-cs"/>
              </a:rPr>
              <a:t> you work in</a:t>
            </a:r>
            <a:r>
              <a:rPr lang="en-IE" sz="1200" kern="1200" dirty="0" smtClean="0">
                <a:solidFill>
                  <a:schemeClr val="tx1"/>
                </a:solidFill>
                <a:effectLst/>
                <a:latin typeface="+mn-lt"/>
                <a:ea typeface="+mn-ea"/>
                <a:cs typeface="+mn-cs"/>
              </a:rPr>
              <a:t> that can negatively impact people’s human rights, for example their right to liberty. </a:t>
            </a:r>
          </a:p>
          <a:p>
            <a:pPr marL="0" indent="0">
              <a:buFont typeface="Wingdings" panose="05000000000000000000" pitchFamily="2" charset="2"/>
              <a:buNone/>
            </a:pPr>
            <a:endParaRPr lang="en-IE" sz="1200" b="1"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96</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Facilitating access to representation</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the right of people to access legal representation of their choice when requested or needed.</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the right of people to access independent advocacy representation of their choice when requested or needed.</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97</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98</a:t>
            </a:fld>
            <a:endParaRPr lang="en-IE" dirty="0"/>
          </a:p>
        </p:txBody>
      </p:sp>
    </p:spTree>
    <p:extLst>
      <p:ext uri="{BB962C8B-B14F-4D97-AF65-F5344CB8AC3E}">
        <p14:creationId xmlns:p14="http://schemas.microsoft.com/office/powerpoint/2010/main" val="8821654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99</a:t>
            </a:fld>
            <a:endParaRPr lang="en-IE" dirty="0"/>
          </a:p>
        </p:txBody>
      </p:sp>
    </p:spTree>
    <p:extLst>
      <p:ext uri="{BB962C8B-B14F-4D97-AF65-F5344CB8AC3E}">
        <p14:creationId xmlns:p14="http://schemas.microsoft.com/office/powerpoint/2010/main" val="88216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hiqa.ie/"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0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hiqa.ie/sites/default/files/2019-11/FAIR-Approach-Model.pdf" TargetMode="External"/><Relationship Id="rId2" Type="http://schemas.openxmlformats.org/officeDocument/2006/relationships/notesSlide" Target="../notesSlides/notesSlide130.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www.hiqa.ie/sites/default/files/2019-11/Decision-Flow-Chart.pdf"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1.xml"/><Relationship Id="rId1" Type="http://schemas.openxmlformats.org/officeDocument/2006/relationships/slideLayout" Target="../slideLayouts/slideLayout7.xml"/><Relationship Id="rId6" Type="http://schemas.openxmlformats.org/officeDocument/2006/relationships/hyperlink" Target="https://www.hiqa.ie/reports-and-publications/guide/fundamentals-advocacy-resources"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1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4.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5.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2.png"/></Relationships>
</file>

<file path=ppt/slides/_rels/slide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hyperlink" Target="https://www.ihrec.ie/your-rights/can-we-help/"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7.xml"/><Relationship Id="rId1" Type="http://schemas.openxmlformats.org/officeDocument/2006/relationships/slideLayout" Target="../slideLayouts/slideLayout7.xml"/><Relationship Id="rId5" Type="http://schemas.openxmlformats.org/officeDocument/2006/relationships/hyperlink" Target="https://www.hiqa.ie/learning-hub" TargetMode="External"/><Relationship Id="rId4" Type="http://schemas.openxmlformats.org/officeDocument/2006/relationships/hyperlink" Target="https://www.hiqa.ie/reports-and-publications/guide/guidance-human-rights-based-approach-health-and-social-care-services"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s://healthservice.hse.ie/staff/procedures-guidelines/diversity-equality-and-inclusion/" TargetMode="External"/><Relationship Id="rId3" Type="http://schemas.openxmlformats.org/officeDocument/2006/relationships/image" Target="../media/image2.jpeg"/><Relationship Id="rId7" Type="http://schemas.openxmlformats.org/officeDocument/2006/relationships/hyperlink" Target="https://www.hiqa.ie/reports-and-publications/guide/guidance-restrictive-practice-dcop#:~:text=Providers%20should%20use%20this%20guidance%20to%20promote%20a,a%20view%20to%20reducing%20or%20eliminating%20their%20use." TargetMode="External"/><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hyperlink" Target="https://www.hiqa.ie/reports-and-publications/guide/guidance-restrictive-practice-dcd#:~:text=Providers%20should%20use%20this%20guidance%20to%20promote%20a,a%20view%20to%20reducing%20or%20eliminating%20their%20use." TargetMode="External"/><Relationship Id="rId11" Type="http://schemas.openxmlformats.org/officeDocument/2006/relationships/hyperlink" Target="https://www.decisionsupportservice.ie/resources" TargetMode="External"/><Relationship Id="rId5" Type="http://schemas.openxmlformats.org/officeDocument/2006/relationships/hyperlink" Target="https://www.hiqa.ie/learning-hub" TargetMode="External"/><Relationship Id="rId10" Type="http://schemas.openxmlformats.org/officeDocument/2006/relationships/hyperlink" Target="https://www.hiqa.ie/reports-and-publications/guide/fundamentals-advocacy-resources" TargetMode="External"/><Relationship Id="rId4" Type="http://schemas.openxmlformats.org/officeDocument/2006/relationships/hyperlink" Target="https://www2.healthservice.hse.ie/organisation/national-pppgs/hse-national-consent-policy/" TargetMode="External"/><Relationship Id="rId9" Type="http://schemas.openxmlformats.org/officeDocument/2006/relationships/hyperlink" Target="https://www.hiqa.ie/areas-we-work/national-standards"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www.irishstatutebook.ie/" TargetMode="External"/><Relationship Id="rId3" Type="http://schemas.openxmlformats.org/officeDocument/2006/relationships/image" Target="../media/image2.jpeg"/><Relationship Id="rId7" Type="http://schemas.openxmlformats.org/officeDocument/2006/relationships/hyperlink" Target="https://www.ohchr.org/en/instruments-mechanisms/instruments/convention-rights-persons-disabilities" TargetMode="External"/><Relationship Id="rId2" Type="http://schemas.openxmlformats.org/officeDocument/2006/relationships/notesSlide" Target="../notesSlides/notesSlide139.xml"/><Relationship Id="rId1" Type="http://schemas.openxmlformats.org/officeDocument/2006/relationships/slideLayout" Target="../slideLayouts/slideLayout7.xml"/><Relationship Id="rId6" Type="http://schemas.openxmlformats.org/officeDocument/2006/relationships/hyperlink" Target="https://www.irishstatutebook.ie/eli/2003/act/20/enacted/en/html" TargetMode="External"/><Relationship Id="rId11" Type="http://schemas.openxmlformats.org/officeDocument/2006/relationships/hyperlink" Target="https://www.europarl.europa.eu/charter/pdf/text_en.pdf" TargetMode="External"/><Relationship Id="rId5" Type="http://schemas.openxmlformats.org/officeDocument/2006/relationships/hyperlink" Target="https://www.echr.coe.int/documents/d/echr/Convention_ENG" TargetMode="External"/><Relationship Id="rId10" Type="http://schemas.openxmlformats.org/officeDocument/2006/relationships/hyperlink" Target="https://www.irishstatutebook.ie/eli/2014/act/25/enacted/en/html" TargetMode="External"/><Relationship Id="rId4" Type="http://schemas.openxmlformats.org/officeDocument/2006/relationships/hyperlink" Target="https://www.un.org/en/about-us/universal-declaration-of-human-rights" TargetMode="External"/><Relationship Id="rId9" Type="http://schemas.openxmlformats.org/officeDocument/2006/relationships/hyperlink" Target="https://www.irishstatutebook.ie/eli/2015/act/64/enacted/e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0.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hyperlink" Target="https://www.hiqa.ie/learning-hub" TargetMode="External"/><Relationship Id="rId4" Type="http://schemas.openxmlformats.org/officeDocument/2006/relationships/hyperlink" Target="https://www.hiqa.ie/" TargetMode="External"/></Relationships>
</file>

<file path=ppt/slides/_rels/slide1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2.jpeg"/><Relationship Id="rId7" Type="http://schemas.openxmlformats.org/officeDocument/2006/relationships/image" Target="../media/image78.png"/><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mailto:standards@hiqa.ie" TargetMode="External"/><Relationship Id="rId9"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ohchr.org/EN/ProfessionalInterest/Pages/CAT.aspx" TargetMode="External"/><Relationship Id="rId3" Type="http://schemas.openxmlformats.org/officeDocument/2006/relationships/image" Target="../media/image2.jpeg"/><Relationship Id="rId7" Type="http://schemas.openxmlformats.org/officeDocument/2006/relationships/hyperlink" Target="https://www.ohchr.org/EN/ProfessionalInterest/Pages/CEDAW.aspx"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ohchr.org/EN/ProfessionalInterest/Pages/CESCR.aspx" TargetMode="External"/><Relationship Id="rId5" Type="http://schemas.openxmlformats.org/officeDocument/2006/relationships/hyperlink" Target="https://www.ohchr.org/EN/ProfessionalInterest/Pages/CCPR.aspx" TargetMode="External"/><Relationship Id="rId4" Type="http://schemas.openxmlformats.org/officeDocument/2006/relationships/hyperlink" Target="https://www.ohchr.org/EN/ProfessionalInterest/Pages/CERD.asp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ohchr.org/EN/HRBodies/CRPD/Pages/ConventionRightsPersonsWithDisabilities.aspx" TargetMode="External"/><Relationship Id="rId3" Type="http://schemas.openxmlformats.org/officeDocument/2006/relationships/image" Target="../media/image2.jpeg"/><Relationship Id="rId7" Type="http://schemas.openxmlformats.org/officeDocument/2006/relationships/hyperlink" Target="https://www.ohchr.org/EN/HRBodies/CED/Pages/ConventionCED.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ohchr.org/EN/ProfessionalInterest/Pages/CMW.aspx" TargetMode="External"/><Relationship Id="rId5" Type="http://schemas.openxmlformats.org/officeDocument/2006/relationships/hyperlink" Target="https://www.ohchr.org/EN/ProfessionalInterest/Pages/CRC.aspx" TargetMode="External"/><Relationship Id="rId4" Type="http://schemas.openxmlformats.org/officeDocument/2006/relationships/hyperlink" Target="https://www.ohchr.org/EN/ProfessionalInterest/Pages/CoreInstruments.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europarl.europa.eu/charter/pdf/text_en.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ec.europa.eu/health/ph_overview/co_operation/mobility/docs/health_services_co108_en.pdf" TargetMode="Externa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ohchr.org/EN/HRBodies/TBPetitions/Pages/HRTBPetitions.aspx" TargetMode="External"/><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irishstatutebook.ie/pdf/en.con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irishstatutebook.ie/eli/2001/act/25/enacted/en/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irishstatutebook.ie/eli/2003/act/20/enacted/e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hiqa.ie/learning-hub"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un.org/disabilities/documents/convention/convoptprot-e.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irishstatutebook.ie/eli/2007/act/23/enacted/en/pdf" TargetMode="External"/><Relationship Id="rId4" Type="http://schemas.openxmlformats.org/officeDocument/2006/relationships/hyperlink" Target="https://www.hiqa.ie/sites/default/files/2024-09/Guidance-on-Reporting-Notifiable-Incidents-to-HIQA.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www.irishstatutebook.ie/eli/2014/act/25/enacted/en/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ihrec.ie/app/uploads/2019/03/IHREC_Public_Sector_Duty_Final_Eng_WEB.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irishstatutebook.ie/eli/2000/act/8/enacted/en/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www.irishstatutebook.ie/eli/2015/act/64/enacted/en/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hiqa.ie/sites/default/files/2019-11/Legal-Framework.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eg"/><Relationship Id="rId7" Type="http://schemas.openxmlformats.org/officeDocument/2006/relationships/diagramQuickStyle" Target="../diagrams/quickStyle2.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8.jpeg"/><Relationship Id="rId7" Type="http://schemas.openxmlformats.org/officeDocument/2006/relationships/diagramQuickStyle" Target="../diagrams/quickStyle3.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1.png"/><Relationship Id="rId5" Type="http://schemas.openxmlformats.org/officeDocument/2006/relationships/diagramData" Target="../diagrams/data3.xml"/><Relationship Id="rId10" Type="http://schemas.openxmlformats.org/officeDocument/2006/relationships/image" Target="../media/image20.png"/><Relationship Id="rId4" Type="http://schemas.openxmlformats.org/officeDocument/2006/relationships/image" Target="../media/image2.jpeg"/><Relationship Id="rId9" Type="http://schemas.microsoft.com/office/2007/relationships/diagramDrawing" Target="../diagrams/drawing3.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2.jpeg"/><Relationship Id="rId7" Type="http://schemas.openxmlformats.org/officeDocument/2006/relationships/diagramQuickStyle" Target="../diagrams/quickStyle4.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3.jpeg"/><Relationship Id="rId9" Type="http://schemas.microsoft.com/office/2007/relationships/diagramDrawing" Target="../diagrams/drawing4.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2.jpeg"/><Relationship Id="rId7" Type="http://schemas.openxmlformats.org/officeDocument/2006/relationships/diagramQuickStyle" Target="../diagrams/quickStyle5.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eg"/><Relationship Id="rId9" Type="http://schemas.microsoft.com/office/2007/relationships/diagramDrawing" Target="../diagrams/drawing5.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2.jpeg"/><Relationship Id="rId7" Type="http://schemas.openxmlformats.org/officeDocument/2006/relationships/diagramQuickStyle" Target="../diagrams/quickStyle6.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3.jpeg"/><Relationship Id="rId9" Type="http://schemas.microsoft.com/office/2007/relationships/diagramDrawing" Target="../diagrams/drawing6.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2.jpeg"/><Relationship Id="rId7" Type="http://schemas.openxmlformats.org/officeDocument/2006/relationships/diagramQuickStyle" Target="../diagrams/quickStyle7.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3.jpeg"/><Relationship Id="rId9" Type="http://schemas.microsoft.com/office/2007/relationships/diagramDrawing" Target="../diagrams/drawing7.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2.jpeg"/><Relationship Id="rId7" Type="http://schemas.openxmlformats.org/officeDocument/2006/relationships/diagramQuickStyle" Target="../diagrams/quickStyle8.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3.jpeg"/><Relationship Id="rId9" Type="http://schemas.microsoft.com/office/2007/relationships/diagramDrawing" Target="../diagrams/drawing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hiqa.ie/learning-hub" TargetMode="External"/><Relationship Id="rId5" Type="http://schemas.openxmlformats.org/officeDocument/2006/relationships/hyperlink" Target="http://www.hiqa.ie/" TargetMode="External"/><Relationship Id="rId4" Type="http://schemas.openxmlformats.org/officeDocument/2006/relationships/hyperlink" Target="https://www.hiqa.ie/reports-and-publications/guide/guidance-human-rights-based-approach-health-and-social-care-services" TargetMode="Externa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4.jpeg"/><Relationship Id="rId7" Type="http://schemas.openxmlformats.org/officeDocument/2006/relationships/diagramQuickStyle" Target="../diagrams/quickStyle9.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5.jpeg"/><Relationship Id="rId9" Type="http://schemas.microsoft.com/office/2007/relationships/diagramDrawing" Target="../diagrams/drawing9.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4.jpeg"/><Relationship Id="rId7" Type="http://schemas.openxmlformats.org/officeDocument/2006/relationships/diagramQuickStyle" Target="../diagrams/quickStyle10.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5.jpeg"/><Relationship Id="rId9" Type="http://schemas.microsoft.com/office/2007/relationships/diagramDrawing" Target="../diagrams/drawing10.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2.jpeg"/><Relationship Id="rId7" Type="http://schemas.openxmlformats.org/officeDocument/2006/relationships/diagramQuickStyle" Target="../diagrams/quickStyle11.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6.jpeg"/><Relationship Id="rId9" Type="http://schemas.microsoft.com/office/2007/relationships/diagramDrawing" Target="../diagrams/drawing11.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jpeg"/><Relationship Id="rId7" Type="http://schemas.openxmlformats.org/officeDocument/2006/relationships/diagramQuickStyle" Target="../diagrams/quickStyle12.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7.jpeg"/><Relationship Id="rId9" Type="http://schemas.microsoft.com/office/2007/relationships/diagramDrawing" Target="../diagrams/drawing12.xml"/></Relationships>
</file>

<file path=ppt/slides/_rels/slide5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fif"/></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coru.ie/files-codes-of-conduct/swrb-code-of-professional-conduct-and-ethics-for-social-workers.pdf"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www.medicalcouncil.ie/news-and-publications/publications/guide-to-professional-conduct-and-ethics-for-registered-medical-practitioners-2024.pdf" TargetMode="External"/><Relationship Id="rId5" Type="http://schemas.openxmlformats.org/officeDocument/2006/relationships/hyperlink" Target="https://www.nmbi.ie/Standards-Guidance/Code" TargetMode="Externa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8" Type="http://schemas.openxmlformats.org/officeDocument/2006/relationships/hyperlink" Target="https://coru.ie/files-codes-of-conduct/otrb-code-of-professional-conduct-and-ethics-for-occupational-therapists.pdf" TargetMode="External"/><Relationship Id="rId3" Type="http://schemas.openxmlformats.org/officeDocument/2006/relationships/image" Target="../media/image22.jpeg"/><Relationship Id="rId7" Type="http://schemas.openxmlformats.org/officeDocument/2006/relationships/hyperlink" Target="https://coru.ie/files-codes-of-conduct/prb-code-of-professional-conduct-and-ethics-for-physiotherapists.pdf"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s://www.mhcirl.ie/for_H_Prof/codemha2001/" TargetMode="External"/><Relationship Id="rId5" Type="http://schemas.openxmlformats.org/officeDocument/2006/relationships/hyperlink" Target="https://www.mhcirl.ie/what-we-do/guidance/codes-practice" TargetMode="External"/><Relationship Id="rId10" Type="http://schemas.openxmlformats.org/officeDocument/2006/relationships/hyperlink" Target="https://www.dentalcouncil.ie/wp-content/uploads/2023/06/Code-of-Practice-Professional-Behaviour-and-Ethical-Conduct-20220301.pdf" TargetMode="External"/><Relationship Id="rId4" Type="http://schemas.openxmlformats.org/officeDocument/2006/relationships/image" Target="../media/image38.jpeg"/><Relationship Id="rId9" Type="http://schemas.openxmlformats.org/officeDocument/2006/relationships/hyperlink" Target="http://dentalcouncil.ie/files/Professional%20Behaviour%20and%20Ethical%20Conduct%20-%20final%20-%20%2020120116.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www.hiqa.ie/sites/default/files/2020-01/Linking-National-Standards-to-human-right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jpeg"/><Relationship Id="rId7" Type="http://schemas.openxmlformats.org/officeDocument/2006/relationships/diagramQuickStyle" Target="../diagrams/quickStyle13.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46.png"/><Relationship Id="rId9" Type="http://schemas.microsoft.com/office/2007/relationships/diagramDrawing" Target="../diagrams/drawing13.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8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9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 Desig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 Box 120"/>
          <p:cNvSpPr txBox="1">
            <a:spLocks noChangeArrowheads="1"/>
          </p:cNvSpPr>
          <p:nvPr/>
        </p:nvSpPr>
        <p:spPr bwMode="auto">
          <a:xfrm>
            <a:off x="2688824" y="1797268"/>
            <a:ext cx="5980605" cy="3873429"/>
          </a:xfrm>
          <a:prstGeom prst="rect">
            <a:avLst/>
          </a:prstGeom>
          <a:gradFill rotWithShape="1">
            <a:gsLst>
              <a:gs pos="0">
                <a:srgbClr val="165795">
                  <a:alpha val="89999"/>
                </a:srgbClr>
              </a:gs>
              <a:gs pos="100000">
                <a:srgbClr val="41ADA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marR="88265" algn="ctr">
              <a:lnSpc>
                <a:spcPts val="3880"/>
              </a:lnSpc>
              <a:spcBef>
                <a:spcPts val="1200"/>
              </a:spcBef>
              <a:spcAft>
                <a:spcPts val="1200"/>
              </a:spcAft>
            </a:pPr>
            <a:r>
              <a:rPr lang="en-IE" sz="30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A Human </a:t>
            </a:r>
            <a:r>
              <a:rPr lang="en-IE"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a:t>
            </a:r>
            <a:r>
              <a:rPr lang="en-IE" sz="30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ights-based approach </a:t>
            </a:r>
            <a:r>
              <a:rPr lang="en-IE"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for Health and Social </a:t>
            </a:r>
            <a:r>
              <a:rPr lang="en-IE" sz="30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en-IE"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are Services</a:t>
            </a:r>
            <a:endParaRPr lang="en-IE"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R="88265" algn="ctr">
              <a:lnSpc>
                <a:spcPts val="3880"/>
              </a:lnSpc>
              <a:spcAft>
                <a:spcPts val="0"/>
              </a:spcAft>
            </a:pPr>
            <a:r>
              <a:rPr lang="en-IE" sz="2800"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Health Information and Standards Directorate, HIQA</a:t>
            </a:r>
            <a:r>
              <a:rPr lang="en-US" sz="700" dirty="0">
                <a:effectLst/>
                <a:latin typeface="Calibri"/>
                <a:ea typeface="Calibri"/>
                <a:cs typeface="Times New Roman"/>
              </a:rPr>
              <a:t> </a:t>
            </a:r>
            <a:endParaRPr lang="en-US" sz="700" dirty="0">
              <a:latin typeface="Calibri"/>
              <a:ea typeface="Calibri"/>
              <a:cs typeface="Times New Roman"/>
            </a:endParaRPr>
          </a:p>
          <a:p>
            <a:pPr marR="88265" algn="ctr">
              <a:lnSpc>
                <a:spcPts val="3880"/>
              </a:lnSpc>
              <a:spcAft>
                <a:spcPts val="0"/>
              </a:spcAft>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4"/>
              </a:rPr>
              <a:t>www.hiqa.ie</a:t>
            </a:r>
            <a:endPar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R="88265" algn="ctr">
              <a:lnSpc>
                <a:spcPts val="3880"/>
              </a:lnSpc>
              <a:spcAft>
                <a:spcPts val="0"/>
              </a:spcAft>
            </a:pPr>
            <a:r>
              <a:rPr lang="en-US" sz="280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Email:standards@hiqa.ie</a:t>
            </a:r>
          </a:p>
        </p:txBody>
      </p:sp>
    </p:spTree>
    <p:extLst>
      <p:ext uri="{BB962C8B-B14F-4D97-AF65-F5344CB8AC3E}">
        <p14:creationId xmlns:p14="http://schemas.microsoft.com/office/powerpoint/2010/main" val="606832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602" name="AutoShape 2" descr="data:image/jpeg;base64,/9j/4AAQSkZJRgABAQAAAQABAAD/2wCEAAkGBxMTEhUSEhIVFhUVGBYVGBcXFhUVGBcWFhcXGBUYFhgYHSggGBolGxUXITEhJSkrLi4uGB8zODMtNygtLisBCgoKDg0OGxAQGy0lICUtLS0tLS0tLS0tLS0tLS0tLS0tLS0tLS0tLS0tLS0tLS0tLS0tLS0tLS0tLS0tLS0tLf/AABEIAOUA3AMBEQACEQEDEQH/xAAcAAABBQEBAQAAAAAAAAAAAAAAAwQFBgcCAQj/xABJEAABAwEEBgYHBAgFAwUBAAABAAIDEQQFITEGEkFRYXETIjKBkaEHQlJikrHBI3KC0RRDc6LC0uHwM1ODsvEkNERUY5PD0xf/xAAbAQEAAgMBAQAAAAAAAAAAAAAABAUBAgMGB//EADgRAAIBAwIEAgkDAwMFAAAAAAABAgMEESExBRJBURMyImFxgZGhsdHwFELBNFLhFTPxBiNDYqL/2gAMAwEAAhEDEQA/ANxQAgBACAEAIAQAgBACAEAIAQAgBACAEAIAQAgBACAEAIAQAgBACAEAIAQAgBACAEAIAQAgBACAEAIAQAgBACAEAIAQAgBACAEAIAQAgBACAEAIAQAgBACAEAIBGa0sZ2nAf3uWrklubRhKWyIu0aSRNwa2R591v5rTxo9CVCyqPdpe1jc6SP2WV44uOr82rHivsdP0UOtRe7U9bpC//KYP9VqeK+3zDs4f3P4McRX24/qq/deHfILKqPsc5WqX7vkOm3o31mPbzC25zk7d9GmKx3hGcA8V44fNZUkzR0ZroOarY5nqAEAIAQAgBACAEAIAQAgBACAEAIAQAgPHGmJQEfNe7BXV61M3Vo0c3HBcXVXQkRtpPfT6lfvDTiFlQ0mV25mDPjOfcCuMq3rLGjwmrPVrlXr3+BV7dpjO/sNjjH3dc+LsPJcHVfRFrS4VSh5m38voRM96zv7U0hG7WIHwig8lq5yfUlwtaMNoL4fcZOxzxWp3SS2CiGcnmqNyAcwW6VnYlkb917h5ArKk1szlKhSn5op+5EjDpNOO2WyD32ivxNofEroq0uupGlw+i/Llex/fJK2DSoDJ0kJ/+WPvFKjwK6RrL2EOtw59lL5P7FmsOleAMrQWZdLEddv4hm08M+CkRrdyrqcP1xB69no/8lis1qZI3WY4OadoNf8AhdU09iunCUHyyWGLLJqCAEAIAQAgBACAEAIAQAgBACAjb4vmOzgB1XPd2I24uceWwcVpOajuSLe2nWemiW7eyKPfOlLiSHkOOyJh+zb+0eO2eA8RkodSq3v8C9tuHreOi7vd+xdPeVi33jJN/iOqBk0YNHJow781wcm9y2pW9Ol5Vr36jRYOwIBGS1sbm8eNfkmGYckOYLPK/wDw7PO/i2J5HjRbKnJ9DhK6ox3kvih424rYf/Dm+ED5lbeDPscv9Rtv70cvua1DOyT90Zd8kdKa6G0b+3ltNDOYFn+I1zD77XM/3Bc2mtyRGrCflaZ4ChuCAVs9oex2sxxa7eDTDcd44FZTa2NJ04zWJLJN3Vf5Y6teif7bB1HftIxlzb8O1doVcMr7ix5o4XpLs917H9/iaBc2kLZCGSUZIR1aGrJOMbtvJS4VM7nnrizcMyhqvmvaicXUhAgBACAEAIAQAgBACAEAICA0i0hENY49Uy0qST1Im+3IfkMz4V5VKnLotydaWbq+lLy/N+pGaXhejnF2q5xLu3I7tycPcZ7o79wgym2eno2qilzLbZdF936yNXMmHEsrWiriAN5QNpbj+5rjtdrxgh1Iz+umqxpG9gpV/MCi7QoykV1zxKlR0zl9i5Xd6N7O2htUslod7IJij7g01/eUmNvFblJW4vWn5NPmWmwXXZ4BSGCOPi1gB7zmV2UVHZFfUrVKnnk2PelK2OR50h3oA6Q70AOfUUIBG4hAm1sRFu0Zscvaga0+1H9mf3aV76rnKjCW6JlK/uKXll8dfqVm8/R+4VdZpQ/3JKNd3OGB7wOajTtX+0tqHG09KsfevsVC22OSJ2pKxzHbnCleIORHEKNKLi8MuqVanVXNB5EFg6juxW50eHaYTUsOVd7T6ruI76jBbRk0cK1CNTXZ9/v3RoWjWkwIDZH6zDRrZD2mnYyXcdzsj40m06uh5u8sHFtxWH1Xf1r7FuCkFSeoAQAgBACAEAIAQAgIPSa/OgbqsI6VwJFeyxozkfwGwbTgFyqVOXTqTbO18aWZeVfN9l+aGV2+2l5IBOrXWJd2nu9t/HcMgO8mvlLJ6yjQUNXv8kuy/NRmtSQcQiSWUQWeMyzO9UZNHtSOya3n+S3hByeERri5hRjmTNC0b0BhhIltZFonGIBH2UZ3Mae0RvPgFNp0FHc8zdcSqVniOi+ZcXPXcrRKa0NYKucBz+g2oBib4Bwijkk4gUHicvBYbSMpNjeW87QP1DRzcXfJa+IjrGhKQzfpBMDQsZ8vm5Y8RdjurGT6r5jmC/nnOGv3a/Sqz4iNXZzWzXxHsV8sODg5p4j8llSRxlQqR3Q9jlDhVpBHBbHI7qgErZZo5makzA9p2EZcQcweIWJRUlhnSlVnSlzQeGUPSLQt8QMlnrJGMSzN7f5h5881CqW7jrE9HZcWjUxCro+/R/YqKjF0LWW0ujdrN5EHJw2hw3f8jFZjJxOdWnGosP3PsaPohpAHBsbjgeqwk1LT/lPO33TtHEUE+lUysHmOIWbg3Jb9fX61/PYt67lSCA8BqgPUAIAQAgBAM71t7YI3SOxpQBozc44NaOJNAtZyUVk60aTqzUF+IyG+rxdK9xc6pcavIyLhk1vuNyG/E7cK2pJtnsLS3VOKwvZ9/a/8EatCYe3fYprXN+jWamsMZJD2IWbzvcdjdviR1p03Mg3l7ChH1mtaPXHDYouigGeL5HYvkd7Tj9MgrCMFFYR5KtXnWlzSJB8gAqTQLY4kNbr5xLWYbScKgbzsaOJWkqij7TvSt51NVt+bdyr27SeGMnVBnfvr1PiPa7hTios7j8Rc2/B29ZaL17/Agrfpha34CTo27oxq+eLvNcXVl00Lalwy3hus+0gLTaHv7b3v+85zvmVo5N7k6NOEfKkvcM3RjcPBYR3TYi4UxGB4YLK0Nt9yRu+/LTH2Z5Kbi4vb8L6jyW3PJbMjVbShLeC92n0LVdWmz2kdLGD70fUd8PZPLBdY3DW5UXHCKctYP4/f/kvdz6RRTjqvDqZilHD7zd3EYKVCrGWxQXFhVovVE011cQupBaweh1EBVdK9FRLWaztpLm5gwEm8jc75+ai1qGfSjuXXDuJum1Tqv0ej7f4M9IpgcCMORUI9OmnqL2K1GN1cwcHCtKjgdhGYOwrMZcrOVakqkcden59TVriv5r4avdVzaY07YPZcBsOBBGwgq0ot1FoeNvaKoT9vTt6jm1Xg5/Abh9d6lxppFa5tj25WYF2/CnJc6r1wb0+5JrkdQQAgBACAzbT2+9aTo2nBms0U9rKR/diwcek3BQbiprhHpOE2mI80uuvu6L+X7ilVUUvjhscssjLPZ2600po3c1o7UjtzWjFdKcHNkW7uY0IczNd0euSKxQCCHH1nvPalec3u+g2CisoRUVhHjK1aVafNIfySBoqVscioX9f2dHUaCRrDEkjNsY2ne44DnQKPVrY0RcWXDnNpzXu/l/bqUu33g+Tq9lmeqCcTvec3u4nuooMptnpKVvGnru+/27DBy1JIi9DJ5DZ3yGkbHPO5jS4+Syk3sazq04eaSQ9Gi9tIwss3ewj5rdUp9jh/qNqt6iGlr0dtbMXWWYDf0bj8gs+HJbo7U762ntNfEjYRQ0OBBxBwPgtGSG01lD2JYZxY9s7y0hzSQRiCCQRyIyRPBynFNYZdtHdLCKMmI+9kD97Y08ct+9SqVfpIorzhifpUy4y2iowJAPcVZ046ZPMVdHyjR9pAxBxXZRycHJFfvm74ZiXnqSH124gn327eYoeajVbBT1joy0s+N1bdKMvSj+bFfhuN/SasnVbnrChDhvYdv0244KFSsakptS0SL2545bwpKdPVvZdvaW2xBjGhjBRo2fU7yreFGNNYijyNa4nXm5zeWODIcA0Vc46rRvJy7ltjucXLtuWuw2fo2NYTUgYnedvcoU5czyS4R5Y4HC1NwQAgBAR9/W/oYHyAgGlG1y1jgCeAzPAFaVJcscne2peLVUTE7VaNdxdjTIVzoMq8dp4kqrbyz3FKnyRSG8soaC45AVPcsG7aSyaF6OriMEJtMraT2kA0OcUGccfAntHuGxWdGnyxPG8RunWq4WyLYXLqV5U9J75pVgJoMHUNCaioY07CRiTsHEhR61XGhccNsnNqcl7Pu/4KPaZi81PIAYAAZBo2BQJPLPT04KCwhs5YOg9uO4p7W6kDRqg0dK6ojbvFfWd7o76LrTpSnsQ7viFK2XpPL7Gg3RoHZYQDKDO/e/Bg5RjCn3qqZC3hHfU85ccWr1dIvlXq+5Y2tDRqtAa0bGgNA5AYLslgrG29WIvWTAkVkCFtu+KYUmjZIPeAJHJ2Y7itJQjLdHalc1aLzCTRUb40AGLrK7/Tef8Aa/6O8VFqWvWJeWvG/wBtde9fyinvgcxxY9pa5poWkUIURpp4ZexnGceaLyhaFtSBvw8VlLLwc6kuWLZoc1sAFBkMByC9NCGD5vOrl5I+e2rsoHBzGE1q4roonJyGsl5UGqXYVrTcd4WygY5n0LNctyvkYJXvAYcRq4kjmcB5qtubxU24xW3cn29s5pSk9yfs1mYwhzWgEYA5nHPEqond1Zbsso29NbIlrNNrDiF3pVOdHOcOVi67GgIAQAgKB6UbxoGQg51ce/D5Bw/God1P9qL/AIJQzJ1H+fn8Gc1UM9KP9G7qFrtccLhWJn2824sYeow/efQU3AqRQhzSyVXFbnwqWFuzX3vqalWB5Air+vDomYUqcBXKtCangAC48lpUnyrJJtKHjVFHp1M2tdoL3VxoK0rniakniTifyAVZJ5Z7OlTUI4/PxDZy1OyJrRDRh1teXPq2zMNHOGBlcM2MOwD1ndwxrSRRo82r2KniXElQXJDzfQ1mz2ZkbGxxtDGNFGtaKADgFPSS2PKyk5NuTy2Dlk1EXoBB6AScsg6asAVagI2/7gjtTOt1ZAOo8DEcDvbwXKrSU16yZZ3tS3lprHqjM5rK+GQxyCjmEVHyIO0HOqgJOM8M9VzxrUXKD0aZNTWpeuUT5g5DGW2VOqKuccgBUnkAtniKy3gwlKWiJKxaMWqbF4EDN7z1u5ufjRQ6vEKVPbX6EylYzluTdi0dskGLqzP3uwb3NH1VPccXk9n8Czo8OS3RLQ3kCQwABuQAFANyqlec8sN7k523JHKHWst8mmB5doxJ2YBS7PLbZHr9EP1PI4IAQAUBi+ndt6S2SY4MOr4AD6BVleWZs9nwqlyW0fXqV6q5FkaD6NLFqWZ9oPatMhp+yhqxg73a7u8Kxt4Yjk8dxit4lflWyLaXLuVZQtL7drPLQcur8i8951W/gdvUG4nl4PTcIt+WHO+uv2+/vK2oxdji67tfap47Mwka9S9w9SJtNd3PENHFwW9KnzywRL26VvScuvQ2yw2NkMbIomhrGNDWgbAFZpYWDxc5ucnKW7O3LJqNbTM1gq402czuA2lAQF7aSxQ4OcA72O0/vDcG95XGVeMSdb8OrV9lhdyvv06x/wAPDuBXH9X6izXAtNZj6waYQSEB9Yz72XiMAt43MXvoRa3Bq8FmOpY4nggEEEHapK12KmUXF4Yu1DAq1GEQmkujgtWo5pDXtwLiKgs3HeQcR3qLWUZ7bllY3krfKeqfT1kTFokxpJtE5cK4MjFKjZrOPyFOal1eLckcL7lVDh3PJye2STs80MApZ4ms3kCrjzccSqSvxOU3uWtKwURjar4rtLuWPnktKdtd3L9GOnd6I3qV7egvSfuI+S0vdlh5nzw8laUOAx3rSz6kV1XjD2pR97IS9NKDYpQHVeHMDtQ1JrrOFQ71ch4ZLe84VCXKqMUsbszaX2YydaTb6HMnpGnkA6GFrAdryZHeAoB5rrQ4RFa1JZ+Rxq3z2isE1o5pjaW4SgSN5Bp7qBWH6Smo4isEH9RUTy3k0a77a2Vge057MKjgVCnBweGTIVFNZQ6WpuCA8eaCu5AlnQ+e7daNeR7z6znHxKqG8vJ9CpQ5YKPZDS0SENcRmAac9iwlqbTeItm13fZBBDFAP1UbI+Za0Bx7zUq3isJI+f1Z883Luzq1TBrHOOQBJ5AVPyWW8LJrCPNJR7mX3jIXSOrmMDz9b94uPeqqTyz3NvBQppIbLU7Gheiu7AIZLUR1p3FreEURLRTm/XdxBCn28MRyeU4vX8StyLZfUvKkFSNrXOGNc92AaKlBjJlekWlL3vOo6hyqPVb7Ldx3n+xX1qzk8LY9Tw/hcYLnqrUq5eo5d4OddAea6GSw6IXzMyQRsa+RhOLAC7VrtHs/JdqNWUXgq+J2dKpDmk1GXc1OlBVxDRxUudeMUeSjTbePoNZ71jb2eseOA8FX1b+C9ZMp2knvoMJrwlfgMB4BQKl5UnsSo0KcNxhbw5rQdYVJpQn5CuK62NqrmryVG1+bHO6uHRp80I5/gj+hc7tEn5eGS9VQ4fbUPLHXu9WefrXtet5padloOIrGpbmRlAdRWNaOZuoGe+kO55v0kSOjIjLWsjdVvW1RV2FajFxzC0dxSj53gl0LOvWz4Uc4I+6LOABrEDmRvW6uaL/chPh12v8Axy+Berlul72hzGOc05OAqDTA45ZrbxoYymRJUKkZcsotMulwXXJG7Wd1RTKuJ50UWtVUlhEijTcXlk+oxIBANrzk1YZXbmPPg0laz8rOlJZqRXrR87NOAVSfQ8Dq64ektEEftzQtPLpW18qremszRFvpctvN+pm2PxJO8k+KtjwRHX47VhceQPIkA+RXOq8RZJs45rRMxJricyqs9xjCwJWmTVY53stcfAEojDeFk3G4LEILNDCP1cbGd4aAT4q2isLB4OrNzm5Pqx+Vk5lP9I1v6Ozho9c/JcbiXLAsuFUPFuFnZamRGRVp7TByXoZwSF0XLaLSfsYy4ZFxwYObj9KrKTexGuLqjQ8793Ut936FQRda1TdI7/LjwbyLsz5LWVSnDzP3IqavE61TSjHC7ssMFrEbdSzRNjb7oFVGnevaCwQXRcnzVZZYmyN8jiC+rhiRWpA47lwjTrV3plm0pwpRzjCH9nuoDP8ANTafC5PWbwRJ3udiQhsbBsrzVhTsKMOmfaRZXE5dSn6dQakrJG4bPKo+RWaq8NqUdC14W1VpzpT1THV0ubKwObnk4birSlXVSOShurKVvU5Xt0fqJJlnAW/MR8DiOMZ0/quU54WEdIwyVn0lR1ssbvZePPXH1Cr7pZieg4FLFw13RmlVAPWmx+i6StgaPZkkH71f4lYW3kPHcbWLt+xFuUgqQQAgGF/f9rP+yl/2OWs/Kztbf70PavqfPIcqk+h4JbRLG3WX9q0+AcfoutHzogcT/pJ+w2SiszwpE6UD/p38vyXOt5GTeHf1ETNFVntDiYVaQcjh3bVvDzI5Vv8Aal7Gb+rU8GBQGd+lwHoozsrTzCi3XlRe8Ax40l6jLDIoWD1uDnpEwMFruzTdkdnZA9+p0YpTVedbEnWGqKEmu3bXmuVSlVns9CiureEa8pNZb1OLRpuKfZRl3vSGg+Fp/iXKNpr6TJVPh/Ok29PUQtt0mtMlQZS0H1Y+oP3cT3krvGjGOyJlOxow6Zfr1LR6JHHppdxjeTzBjNVMtvPj1FT/ANQJeDH2/c1JqnHkhVqAqOn3ZHAt+TvzUe52Rb8H/wByXsKrYbS+N2sxxB+fAjao0Jyi8oua1GFWPLNZRYbpveWSeJjiNVxfUAAVpFI4ebQpcbicpJMp7rh1ClSlKO/+S00XYpys+kT/ALSnI/vrhc/7ZbcF/ql7GZVrKvPZ4Nh9Ex/6I/tn/Jin23k954/jn9V7l/JdFIKYEAIBteUWtFI32mPb4tIWJbM3pPE0/Wj5ujfgOQVRg+jtakzohJS22f8AaxjxcG/VdaXnRA4ms2s/YbVRWZ4QjNIoqwPHBc6qzBkqxly14v1mWhVh7cTtDSWuAzINOdMETwayWU0bzYbQJI2SDJ7WvHJwB+qtlseCnHlk0LlZNSrekO7DPY5NXtR9cch2vLHuXKtHmgWHC7jwbmLez0MJ1XKv0PecyAQlMoOSG1us9KHu/vzW0H0IV1BSakhWwR1FNo+SxNm9CbUcMets655OzmaT6LLBqsmmIwNI28Tg5/lq+amWsd5HmOO11Jxpr2l8aph54VagKPpvaKmnvgfC0g+dFFuXsi74PDWUitRqMi7ZN6Lsra4/dZK/93U/+xdqK9NFdxJ4t362kXeimnmin+kmWkOr7rfN7v6Lhc+TBb8Ejm5z2Rl2sq/B7PBs/opZS72n2pJT4O1f4VPtl6B4vjbzdtdkvoXFSCpBACA8KA+a70g6KaWL2JJGfC4geQVVJYbPo1vLxKUZ90vodXTaejnif7L2u8Dgsw0aZrdU+ejOPqZ9AEK0PnYja4dZjm7wQsNZWDaEuWSkuhkE8eq5zT6pI8DRVTWHg95TkpRUl1QmsG5qvo7tuvY2xk9aEmP8OcfcGkN5tKsaEswPHcUo+HcS7PUs5XYrxF6Ax7TjRc2aQysb9g84EZRuPqO3D2TlszA1oFei4vK2PWcM4kqsPDm/SXzK2IVGLfmErbZqsdwx8FtF4Zq/S0I2wPo8bjh45edFvJZR08LCLPc11SWqUQwiu17/AFY273H5Db40xTpubwiBdXcKEOaT9i7mv2CxshjZDGOpGKDe45uceJNSrKMVFYR46tVlVm5y3Y7atjkeWmcMY552DxOweKAzK+7TrPArWmJ5u/oAe9QK0syPVcPo+HSGsS5omMs2g0OtJPLsY1kQPvOOu/yDPFSbdatlLxeeIxh7X/H3LfRSijM59Jtq7Ta+s1nwU+rSot09Ej0P/T9PM5SM71lDwerwzf8AQOy9Hd9mbShMYeechLz/ALlZUViCPAcSqc91Ufrx8NCfXQhAgBACAwj0o2ExXhIaYShsow3jVd+80nvUCtHE2e44JWVS0S/tyv5KmHFcS2wmfQGjNsE1kgkG1jQebRqmvHBWVOXNFHzq8o+FXnDsyT1VuRjM9Nbu6K0FwHVkGsOeTh8j3qvuI8s89z1nCLjxKHJ1j9CvrgWpYtCb36CfrHqPFHchjX8OfIv4Lvb1OWWCp4ra+LT5lujWaqwPKCbkA3mYHAtcAQQQQQCCDmCDmEMptPKKXevo/hcS6zyugPsavSxdzSQ5nIOpwXCdvF7FnR4tWgsS1IOTQG25CeyEby2Zp8MfmuX6X1kxcaX9o3sXoxY01tVpLx7ELdQHm91SR4FdY0Etzhccar1FhaGg3TDFFGIoI2xsHqt2ne4nFx4ldlFRWEVNSrOpLmm8j5qyaCrUBW9JLyBDhX7OPtEes/LVHjTmVyqz5YkyyoOrVRQzIXEuOZNf+OCr85eT1iXKsIVMga0uOQFfBbGu5ouil3mGyxteKPfWV/B0mNDybqt7lPpR5YnlL6sqtdtbLRe4lJZAxrnnJoLvDIeNF0Ihi+ndrq9jMzi89+A89ZQK8szPacDo8lDL6ldsNmdNIyFucj2sGG1xAr5rklnQtq1RU6cqj6Js+moYg1oa3JoAHICgVmlg+bSfM8s7WTAIAQAgM99MN068EVoaMYnajvuSUFe5wb8RUW5jpzF/wG45KsqT/cvmv8GTdGoWT1eTTfRNeVWSWV2bT0jORwcPGnipltP9p5fj1viSrLrozQaKWedIfSi5/wBJgLR229Zh94bORGC51afPHBMsbp29VS6bMykgjAihGBBzBGYPFVmGtGe0jJSSaPNYggg0IxB3EZIZaTWGaNoRpK1zBDIQKUDTurgGn3fZP4d2tOo1crDPLcRsHTlzw2f5/wA/EuL1JKcRcgEXoBB6AZW0YV3fVDAhZJaO4HD8lkEs1YMjC2WsurHG4NAB6SQ9ljdtDv8A75YlLBtGLk8Iz+/bzbI4RxYQs7O952vP0/qq6rPmZ6yxtfAhruMY1oiWyX0Yuz9KtIaR9lCWySnYSDWOPvIqeAXejDmkV/ELnwaWFu9F/LNQOKnHliE0mtVGiIZu6zuQ7I7zj3LWUuVZOtGm6lRRMYvibpZnv2VoOQwB78+9VkpZZ7+3j4dNRLL6Kro6W2dKR1YGl343VaweGue4LtbxzPPYrOOXHJb8i3k/kvxG0qeeOBACAEAIBredibPE+F/ZkaWHvGY4jNYklJYZ0pVZUpqcd08nz/b7A6GV8Tx1o3Fp7siOBFCOBVTKLi2me9o1lVpqcdmhe47wdZp2TN9U4je09oFZhPleTS5oxr0nTl1NzsdpbKxsjDVrhUf35K1i01lHhKlOVOTjLdC1Fk0KHp7o8QTaom4HGVo2U/WDhTPlXeoleln0kX/Cb5R/7M3p0+xR3KEejRzHKWnWaaHxwOBBBwII2FZTaehiUFNYkXbRzTQgCOTrbNUmh/03uPWHuuNdxOSl07joygvOFbyh+e1fytPYXKyXrFLgx41hmx3Ve3m04hSlOMtijq0KlPzL39PiLvWxxEHoBCVtQRvWQVu23rFHXXeKj1RifAZd6w2luZjCU3iKyDdJo5Itd0gjYMHD1nEbBvqNjarhKvHoT6fDazaUlv0+/YrF9aQumHRRjo4R6u153vp8vmoc6rkegtLCFBZer+hGRrmiaxxBHJI9sELdaWTBo2NG17jsaM1vGLk8Ij1qsaUHKb0RrWj9zMskDYWYntPfte89px+QGwAKxhBQWDyNzcSr1HORIuNAScgtzgZzpreBaHmvXkOqOA205DDmQolzU0wi+4Pa5lzsz0sUI9Rk2z0fXL+jWRusKSS/aP3ioGq3ubTvqrKhDlieK4pdePXbWy0RZl2K4EAIAQAgAoDPPShcFQLXGMWgNlHu+q/urQ8CNyiXNP8Aci+4Necr8CXXVfYzjVUI9Jku/o+0i6I/o8p6juyT6p/Lf3HYSpVvV5fRZR8WsvEXiwWvU0yinHmQIQGcaX6HOi1p7KwujzfE0Vcze6Ies33MxsqMBErUP3RPQcO4rjFOt7n9yk6wIqDUbwoR6NNNZQm5DYcwXrIygqHtGTXjWp91wo5n4SFsptHCdtTnrjD9X5h/Al7Npg5uZmb917ZR4SCv7y7RrtdyDU4TCT2i/c19PsOxpvvmf3wCvlMuiuH3+RHfBY/2/wD0/sNLTps3253co4ox8Re4jwWHXff5I6Q4LH+1e9t/wiq2++dZxcyMN1iT13dIanM5BueOIK5S9J6llTs40lj6LH+SPba3a4e4lxyNd24bhwWJanflSWETcRXI5sd2GGWeQQ2dnSSn4WD2pHeqF0hByeERLi4hRjzTZrGiejDLEw468z6dJKRn7rR6rBuU+nTUEeUu7ydxLXRdETtF1IhAWy+gdctIEbAauORNMTyWk5cqO9vRdSeDKb5txnlLz2cmjc38zmVWTlzPJ7S3pKlDlJfQPR/9JtAc8fZRUc7c53qM8cTwHFdaFPmlrsiHxS88ClyrzS/GzZVYnkAQAgBACAEAIDiaIOBa4AtcCCDkQcCCsNZMptPKMa0r0eNkmLRUxOqY3cPZPEeeBVbVp8jPYWF6rinr5lv9yGaKGozC5k56rDNG0M0rDg2Cc0pRrXnZsDXHduPccaF02jW6SPN8R4e4t1Ka9q/lfyXiilFIFEBU9JtBYrQTLEegmOJcBVkh/wDcZhU+8KHfXJcalGMywtOJVbfTePYzS+rmtNkr+kQlrR+tZWSI8dYCrPxAKHOjKJ6S24lQrdcPsyL1wRUEEbxiuJZRaewm5ZMiLkN0N5FlG6EnDCu5bdTSoIh9XBrQXOOTWguceQGJW6i2Qql3Sp7sv+iWgdqtAH6Q42eMY0wMzhuAyZ348F1jbZ1ZS3HGVqoI1m5bkgssfR2eMMbmTm5x3vccXHmpUYqKwihq1p1Zc03kflbHIrF8XqZiYYTRnrv9rgOHz5Z6ylynSlSdR6FG0jvYPHQRf4TcyPXcPmAfE47lArVObQ9VYWapLma16ETd93vmkbFGKucaDcN5O4AYrlGLk8Im1q0aUHOeyNpuG6GWWFsLNmLnbXOObj/eAACs4QUY4R4u5uJV6jnL/hEitzgCAEAIAQAgBACAZXvdcdoidFIMDkdrTsc3iFpOCksM7UK86M1OG5kF93NJZpDHIOLXDJ7d4+o2KuqU3B4Z662uoXEOaPvXYYsqDUf0I2gjaFrsSHqsF10Y0wMYEc1XRjbiXxjjtezzG2ualUq+FhlHe8MUnzU9H26P7Mv9mtDJGh7HBzTkQagqWmnqihlCUHyyWGK0WTUC1AVq9dArBOS51nDHn14iYXV3nUoCeYK0lTi90SaV5Wp+WRW7X6JWfqbbM39oyOXzAaVydtHoT4carx31I53oltGy3RnnA4fxrX9MiQuPT7HUXogkJ69uFPdgx8S9FbIxLj1V7Il7H6I7G0fayzyncXBja76MAPiV0VCKIdXi1xU0ZN3TcNmswpDCxm8gCp5uzPeV1UUivnUlPzMkmy0y2LJoPJraxrQ9zqA+J4AbSsN4MpNlXve+DLVoOrHtxzHvHYOC0lUSJVG0lPV7fUp973vrAxRYMyc7Iu4Dc35/ODUqNnorWzjTWWvd+dSIs9mc9wYxpc5xoAMyVzUW3hE6dSME5SeEavojo22ysq6hmeOs7YB7LeHHae5WFKkoL1nk769dzLTyrb7lhXYgAgBACAEAIAQAgBACAZXtdcdojMcrajMEZtO9p2FazgpLDO1CvOjLmgzLb/0elsrut1mHsvAwPA+y7h4KvqUnB+o9RaXsLiOmku32IoNpiM1oiY9STuq95IXa0b9QnPCrHffZ9W+BXSFRx2IlxawqrEln6r3/AHLrdumrDQTt6MnDWHWYeTtnepUa6fm0KOtwypHWn6S7dfgWWz2tjwCx4cDuK7J52K2UXF4aF1kwCAEAIDxAQN5WxjHkF4rnTM48AsZRnDIK8NIKYR57zifD81zlWiiVSs6tTZfEr8l8arj0jySdmbh/KPBRpV8suLfhqis7v5DG2210mGTfZH1O0rk5ZLKnSUNepzd92yTPEcTdZx8AN7jsCxGDk8IVq8KMeab0NO0Z0bjsra9qUjrP3e6zcPmp9Kkoe08xeX07h42j2+5PLqQQQAgBACAEAIAQAgBACAEAnPC17S1zQ5pwIIqCOIWGsmYycXlblJvzQjN9mOGfRuP+xx+R8VGqW/8AaXdrxb9tb4/cp01mcxxa9pa4ZhwIPgVGaa3LmNSMlmLyeMJGRpXPjzG1YMtJ7i9ntBaat1mHew6tebcj3UWyljY5TpKaxLD9v3Jiy6S2huUzXDc9paf3equsa0u5BqcNoP8Aa17Hn6krZ9Lpjm1p5PYfIYrp477ESfDIraT96H0ekErsm0/Cs+P/AOrI0rBr9yFDesh7UzWdzR80dZvoaq0a9YhNeVnp9rai7g12sPBtVzc87s6wta37YFT0ivOGrTCx5p1T6oO0Gpqd+xcZS7Fta2ct54yQD7bI7AUYNzcD8Rx+i55LJUoR1eonHZljBu5YLhcWh0stHS1iZxHXI4N2cz4KVCg3q9CnuuKU6elPV/I0C7LtigZqRNDRt2kne47SpcYqKwjz9avOtLmm8jxbHIEAIAQAgBACAEAIBJ9oaMCQgODbGb/IrGTOGcm3N4rGUOVnht7dx8kyOU5feIHqnyTmM8o3kvkD1D4pzGVAjL0vKKVtJbOHjZV1CORAqO5aTaejR2oyqU3mEsFOt9lYDWMOaNznB3gQAosoLoXNG/ljFRfAYkBaYJsLiEtme6iwdsnmogyHRhMDIdGEGT3UQZG1qkYAQXiu6tT4BYZjxFHcaxWhlRgSNtDq+BIPyRI5VLvHlLXcmkMENCyxjW9t0us7uJZh3UUiFSMdkU9x41XzT07Y0LFDpoD+oI/HX+FdVW9RBds11HsOkzT+rI/EPyW6qZObpY6jpl9tPqO8ltzGnIOGXk07HeX5pzIOIoLc3imUYwz0Wxm/yKzkcrFI5mnIhMmMCiyAQAgBAeFoOYQHBgb7I8AmAeGzM9kLGDOTk2Rm7zKYGWcusTDs8ymBliTrqjOw+KxyozzMRfcMR9rx/osciMqo0NZNFIDtk+IfksOkjdV5IbSaD2c+tL8Tf5Vq6ETb9VP1Dc+j2zbJZxyewfwLH6eJ0jfVVsef/wA+h2Wm0/FGfnGn6ePc6LiVZdjw+j6L/wBVafGD/wDJPAXdm3+qVuyE3ejmI/8AmWvudAPlEngLuP8AVK3ZfnvEXei6zHtWm1u+9Iw/wJ4C7sw+J1X0R0z0XWQfrJ/ij/kT9PE0d/VfYcR+jmyD15viZ/In6eJq72o+w5j0Fso2y/EP5VlUImju6jHUeiVnHt/F/RZ8KJo682OY9H4Rsd8RW3IjV1JMXbdUQ9XzKzyo15mLNsTB6vmVnCMZZ2LMz2QmBlnohb7I8AsmMnYCA9QAgBACAEAIAQAgBACAEAIAQAgBACAEAIAQAgBACAEAIAQAgBACAEAIAQAgBACAEAIAQAgBACAEAIAQAgBACAEAIAQAgBACAEAIAQAgBACA/9k="/>
          <p:cNvSpPr>
            <a:spLocks noChangeAspect="1" noChangeArrowheads="1"/>
          </p:cNvSpPr>
          <p:nvPr/>
        </p:nvSpPr>
        <p:spPr bwMode="auto">
          <a:xfrm>
            <a:off x="155575" y="-1790700"/>
            <a:ext cx="3590925" cy="3743325"/>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1198597" y="1317272"/>
            <a:ext cx="7563792" cy="1754326"/>
          </a:xfrm>
          <a:prstGeom prst="rect">
            <a:avLst/>
          </a:prstGeom>
          <a:noFill/>
        </p:spPr>
        <p:txBody>
          <a:bodyPr wrap="square" rtlCol="0">
            <a:spAutoFit/>
          </a:bodyPr>
          <a:lstStyle/>
          <a:p>
            <a:pPr lvl="0"/>
            <a:r>
              <a:rPr lang="en-IE" b="1" dirty="0" smtClean="0">
                <a:latin typeface="Tahoma" panose="020B0604030504040204" pitchFamily="34" charset="0"/>
                <a:ea typeface="Tahoma" panose="020B0604030504040204" pitchFamily="34" charset="0"/>
                <a:cs typeface="Tahoma" panose="020B0604030504040204" pitchFamily="34" charset="0"/>
              </a:rPr>
              <a:t>Health Technology Assessment </a:t>
            </a:r>
          </a:p>
          <a:p>
            <a:pPr lvl="0"/>
            <a:r>
              <a:rPr lang="en-IE" dirty="0" smtClean="0">
                <a:latin typeface="Tahoma" panose="020B0604030504040204" pitchFamily="34" charset="0"/>
                <a:ea typeface="Tahoma" panose="020B0604030504040204" pitchFamily="34" charset="0"/>
                <a:cs typeface="Tahoma" panose="020B0604030504040204" pitchFamily="34" charset="0"/>
              </a:rPr>
              <a:t>Evaluating the </a:t>
            </a:r>
            <a:r>
              <a:rPr lang="en-IE" dirty="0">
                <a:latin typeface="Tahoma" panose="020B0604030504040204" pitchFamily="34" charset="0"/>
                <a:ea typeface="Tahoma" panose="020B0604030504040204" pitchFamily="34" charset="0"/>
                <a:cs typeface="Tahoma" panose="020B0604030504040204" pitchFamily="34" charset="0"/>
              </a:rPr>
              <a:t>clinical and cost-effectiveness of health </a:t>
            </a:r>
            <a:r>
              <a:rPr lang="en-IE" dirty="0" smtClean="0">
                <a:latin typeface="Tahoma" panose="020B0604030504040204" pitchFamily="34" charset="0"/>
                <a:ea typeface="Tahoma" panose="020B0604030504040204" pitchFamily="34" charset="0"/>
                <a:cs typeface="Tahoma" panose="020B0604030504040204" pitchFamily="34" charset="0"/>
              </a:rPr>
              <a:t>programmes</a:t>
            </a:r>
            <a:r>
              <a:rPr lang="en-IE" dirty="0">
                <a:latin typeface="Tahoma" panose="020B0604030504040204" pitchFamily="34" charset="0"/>
                <a:ea typeface="Tahoma" panose="020B0604030504040204" pitchFamily="34" charset="0"/>
                <a:cs typeface="Tahoma" panose="020B0604030504040204" pitchFamily="34" charset="0"/>
              </a:rPr>
              <a:t>, policies, medicines, medical equipment, </a:t>
            </a:r>
            <a:r>
              <a:rPr lang="en-IE" dirty="0" smtClean="0">
                <a:latin typeface="Tahoma" panose="020B0604030504040204" pitchFamily="34" charset="0"/>
                <a:ea typeface="Tahoma" panose="020B0604030504040204" pitchFamily="34" charset="0"/>
                <a:cs typeface="Tahoma" panose="020B0604030504040204" pitchFamily="34" charset="0"/>
              </a:rPr>
              <a:t>diagnostic </a:t>
            </a:r>
            <a:r>
              <a:rPr lang="en-IE" dirty="0">
                <a:latin typeface="Tahoma" panose="020B0604030504040204" pitchFamily="34" charset="0"/>
                <a:ea typeface="Tahoma" panose="020B0604030504040204" pitchFamily="34" charset="0"/>
                <a:cs typeface="Tahoma" panose="020B0604030504040204" pitchFamily="34" charset="0"/>
              </a:rPr>
              <a:t>and surgical techniques, </a:t>
            </a:r>
            <a:r>
              <a:rPr lang="en-IE" dirty="0" smtClean="0">
                <a:latin typeface="Tahoma" panose="020B0604030504040204" pitchFamily="34" charset="0"/>
                <a:ea typeface="Tahoma" panose="020B0604030504040204" pitchFamily="34" charset="0"/>
                <a:cs typeface="Tahoma" panose="020B0604030504040204" pitchFamily="34" charset="0"/>
              </a:rPr>
              <a:t>and health </a:t>
            </a:r>
            <a:r>
              <a:rPr lang="en-IE" dirty="0">
                <a:latin typeface="Tahoma" panose="020B0604030504040204" pitchFamily="34" charset="0"/>
                <a:ea typeface="Tahoma" panose="020B0604030504040204" pitchFamily="34" charset="0"/>
                <a:cs typeface="Tahoma" panose="020B0604030504040204" pitchFamily="34" charset="0"/>
              </a:rPr>
              <a:t>promotion </a:t>
            </a:r>
            <a:r>
              <a:rPr lang="en-IE" dirty="0" smtClean="0">
                <a:latin typeface="Tahoma" panose="020B0604030504040204" pitchFamily="34" charset="0"/>
                <a:ea typeface="Tahoma" panose="020B0604030504040204" pitchFamily="34" charset="0"/>
                <a:cs typeface="Tahoma" panose="020B0604030504040204" pitchFamily="34" charset="0"/>
              </a:rPr>
              <a:t>and </a:t>
            </a:r>
            <a:r>
              <a:rPr lang="en-IE" dirty="0">
                <a:latin typeface="Tahoma" panose="020B0604030504040204" pitchFamily="34" charset="0"/>
                <a:ea typeface="Tahoma" panose="020B0604030504040204" pitchFamily="34" charset="0"/>
                <a:cs typeface="Tahoma" panose="020B0604030504040204" pitchFamily="34" charset="0"/>
              </a:rPr>
              <a:t>protection </a:t>
            </a:r>
            <a:r>
              <a:rPr lang="en-IE" dirty="0" smtClean="0">
                <a:latin typeface="Tahoma" panose="020B0604030504040204" pitchFamily="34" charset="0"/>
                <a:ea typeface="Tahoma" panose="020B0604030504040204" pitchFamily="34" charset="0"/>
                <a:cs typeface="Tahoma" panose="020B0604030504040204" pitchFamily="34" charset="0"/>
              </a:rPr>
              <a:t>activities, and providing advice to enable the best use of resources and the best outcomes for people who use our health service. </a:t>
            </a:r>
          </a:p>
        </p:txBody>
      </p:sp>
      <p:pic>
        <p:nvPicPr>
          <p:cNvPr id="3082" name="Picture 10" descr="Z:\Images\2017 New website icons\hta_ic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21201" y="1274326"/>
            <a:ext cx="640031" cy="6371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23587" y="3005838"/>
            <a:ext cx="7549879" cy="3170099"/>
          </a:xfrm>
          <a:prstGeom prst="rect">
            <a:avLst/>
          </a:prstGeom>
          <a:noFill/>
        </p:spPr>
        <p:txBody>
          <a:bodyPr wrap="square" rtlCol="0">
            <a:spAutoFit/>
          </a:bodyPr>
          <a:lstStyle/>
          <a:p>
            <a:pPr lvl="0"/>
            <a:endParaRPr lang="en-IE" sz="2000" b="1" dirty="0">
              <a:latin typeface="Tahoma" panose="020B0604030504040204" pitchFamily="34" charset="0"/>
              <a:ea typeface="Tahoma" panose="020B0604030504040204" pitchFamily="34" charset="0"/>
              <a:cs typeface="Tahoma" panose="020B0604030504040204" pitchFamily="34" charset="0"/>
            </a:endParaRPr>
          </a:p>
          <a:p>
            <a:pPr lvl="0"/>
            <a:r>
              <a:rPr lang="en-IE" b="1" dirty="0" smtClean="0">
                <a:latin typeface="Tahoma" panose="020B0604030504040204" pitchFamily="34" charset="0"/>
                <a:ea typeface="Tahoma" panose="020B0604030504040204" pitchFamily="34" charset="0"/>
                <a:cs typeface="Tahoma" panose="020B0604030504040204" pitchFamily="34" charset="0"/>
              </a:rPr>
              <a:t>Health Information</a:t>
            </a:r>
          </a:p>
          <a:p>
            <a:pPr lvl="0"/>
            <a:r>
              <a:rPr lang="en-US" dirty="0" smtClean="0">
                <a:latin typeface="Tahoma" panose="020B0604030504040204" pitchFamily="34" charset="0"/>
                <a:ea typeface="Tahoma" panose="020B0604030504040204" pitchFamily="34" charset="0"/>
                <a:cs typeface="Tahoma" panose="020B0604030504040204" pitchFamily="34" charset="0"/>
              </a:rPr>
              <a:t>Advising on the efficient and secure collection and sharing of health information, setting standards, evaluating information resources and publishing information on the delivery and performance of Ireland’s health and social care services.</a:t>
            </a:r>
          </a:p>
          <a:p>
            <a:pPr lvl="0"/>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National Care Experience Programme</a:t>
            </a:r>
            <a:endParaRPr lang="en-IE" dirty="0" smtClean="0">
              <a:latin typeface="Tahoma" panose="020B0604030504040204" pitchFamily="34" charset="0"/>
              <a:ea typeface="Tahoma" panose="020B0604030504040204" pitchFamily="34" charset="0"/>
              <a:cs typeface="Tahoma" panose="020B0604030504040204" pitchFamily="34" charset="0"/>
            </a:endParaRPr>
          </a:p>
          <a:p>
            <a:pPr lvl="0"/>
            <a:r>
              <a:rPr lang="en-US" dirty="0" smtClean="0">
                <a:latin typeface="Tahoma" panose="020B0604030504040204" pitchFamily="34" charset="0"/>
                <a:ea typeface="Tahoma" panose="020B0604030504040204" pitchFamily="34" charset="0"/>
                <a:cs typeface="Tahoma" panose="020B0604030504040204" pitchFamily="34" charset="0"/>
              </a:rPr>
              <a:t>Carrying out national service-user </a:t>
            </a:r>
            <a:r>
              <a:rPr lang="en-US" dirty="0">
                <a:latin typeface="Tahoma" panose="020B0604030504040204" pitchFamily="34" charset="0"/>
                <a:ea typeface="Tahoma" panose="020B0604030504040204" pitchFamily="34" charset="0"/>
                <a:cs typeface="Tahoma" panose="020B0604030504040204" pitchFamily="34" charset="0"/>
              </a:rPr>
              <a:t>experience </a:t>
            </a:r>
            <a:r>
              <a:rPr lang="en-US" dirty="0" smtClean="0">
                <a:latin typeface="Tahoma" panose="020B0604030504040204" pitchFamily="34" charset="0"/>
                <a:ea typeface="Tahoma" panose="020B0604030504040204" pitchFamily="34" charset="0"/>
                <a:cs typeface="Tahoma" panose="020B0604030504040204" pitchFamily="34" charset="0"/>
              </a:rPr>
              <a:t>surveys across a range of health and social care services, with the Department of Health </a:t>
            </a:r>
          </a:p>
          <a:p>
            <a:pPr lvl="0"/>
            <a:r>
              <a:rPr lang="en-US" dirty="0" smtClean="0">
                <a:latin typeface="Tahoma" panose="020B0604030504040204" pitchFamily="34" charset="0"/>
                <a:ea typeface="Tahoma" panose="020B0604030504040204" pitchFamily="34" charset="0"/>
                <a:cs typeface="Tahoma" panose="020B0604030504040204" pitchFamily="34" charset="0"/>
              </a:rPr>
              <a:t>and the HSE.</a:t>
            </a:r>
            <a:endParaRPr lang="en-IE" dirty="0" smtClean="0">
              <a:latin typeface="Tahoma" panose="020B0604030504040204" pitchFamily="34" charset="0"/>
              <a:ea typeface="Tahoma" panose="020B0604030504040204" pitchFamily="34" charset="0"/>
              <a:cs typeface="Tahoma" panose="020B0604030504040204" pitchFamily="34" charset="0"/>
            </a:endParaRPr>
          </a:p>
        </p:txBody>
      </p:sp>
      <p:pic>
        <p:nvPicPr>
          <p:cNvPr id="15" name="Picture 9" descr="Z:\Images\2017 New website icons\info_ico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44444" y="3201738"/>
            <a:ext cx="639794" cy="6368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3598" y="4760164"/>
            <a:ext cx="1078909" cy="77545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p:cNvSpPr txBox="1">
            <a:spLocks/>
          </p:cNvSpPr>
          <p:nvPr/>
        </p:nvSpPr>
        <p:spPr>
          <a:xfrm>
            <a:off x="283835" y="569497"/>
            <a:ext cx="8229600" cy="7667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HIQA’s functions (continued):</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306421579"/>
      </p:ext>
    </p:extLst>
  </p:cSld>
  <p:clrMapOvr>
    <a:masterClrMapping/>
  </p:clrMapOvr>
  <p:transition spd="slow">
    <p:pull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2" y="634274"/>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Equality: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336651"/>
            <a:ext cx="8121759" cy="4293483"/>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always presume that a person has decision-making capacity and never judge a person’s decision-making ability based on age, disability or any other characteristic?</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promote a culture of equality within the service, where all people receive equitable care and support so that they can achieve the best possible outcomes?</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facilitate the right to legal representation and independent advocacy representation for those within the setting I work in? </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take effective and appropriate measures to facilitate and promote people’s full inclusion and participation in society?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873" y="85978"/>
            <a:ext cx="1334189" cy="125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1573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pic>
        <p:nvPicPr>
          <p:cNvPr id="11266" name="Picture 2" descr="H:\RBC images\Dignity.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8048" y="1065235"/>
            <a:ext cx="6526679" cy="478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761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26947"/>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76505" y="862743"/>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427111" y="1465120"/>
            <a:ext cx="7319083" cy="1581792"/>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FF9900"/>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sp>
        <p:nvSpPr>
          <p:cNvPr id="2" name="Rectangle 1"/>
          <p:cNvSpPr/>
          <p:nvPr/>
        </p:nvSpPr>
        <p:spPr>
          <a:xfrm>
            <a:off x="1631529" y="1503728"/>
            <a:ext cx="6479469" cy="1600438"/>
          </a:xfrm>
          <a:prstGeom prst="rect">
            <a:avLst/>
          </a:prstGeom>
        </p:spPr>
        <p:txBody>
          <a:bodyPr wrap="square">
            <a:spAutoFit/>
          </a:bodyPr>
          <a:lstStyle/>
          <a:p>
            <a:pPr algn="just"/>
            <a:r>
              <a:rPr lang="en-IE" sz="2000" dirty="0" smtClean="0">
                <a:latin typeface="Tahoma" panose="020B0604030504040204" pitchFamily="34" charset="0"/>
                <a:ea typeface="Tahoma" panose="020B0604030504040204" pitchFamily="34" charset="0"/>
                <a:cs typeface="Tahoma" panose="020B0604030504040204" pitchFamily="34" charset="0"/>
              </a:rPr>
              <a:t>Dignity </a:t>
            </a:r>
            <a:r>
              <a:rPr lang="en-IE" sz="2000" dirty="0">
                <a:latin typeface="Tahoma" panose="020B0604030504040204" pitchFamily="34" charset="0"/>
                <a:ea typeface="Tahoma" panose="020B0604030504040204" pitchFamily="34" charset="0"/>
                <a:cs typeface="Tahoma" panose="020B0604030504040204" pitchFamily="34" charset="0"/>
              </a:rPr>
              <a:t>means treating people with compassion and in a way that values them as human beings and supports their self-respect, even if their wishes are not known at the time.</a:t>
            </a:r>
          </a:p>
          <a:p>
            <a:pPr lvl="0" algn="just"/>
            <a:endParaRPr lang="en-IE"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98527" y="3295967"/>
            <a:ext cx="8545474" cy="2505301"/>
          </a:xfrm>
          <a:prstGeom prst="rect">
            <a:avLst/>
          </a:prstGeom>
          <a:noFill/>
        </p:spPr>
        <p:txBody>
          <a:bodyPr wrap="square" rtlCol="0">
            <a:spAutoFit/>
          </a:bodyPr>
          <a:lstStyle/>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All human rights are connected to human dignity.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When human dignity is upheld, it supports people using services to feel safe and improves their outcomes.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 lack of dignity can result in feelings of insecurity, guilt, shame, worthlessness, anger, frustration, lack of confidence, inadequacy and reduced motivation. </a:t>
            </a:r>
            <a:endParaRPr lang="en-IE"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2602794" y="725416"/>
            <a:ext cx="3234519"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Tree>
    <p:extLst>
      <p:ext uri="{BB962C8B-B14F-4D97-AF65-F5344CB8AC3E}">
        <p14:creationId xmlns:p14="http://schemas.microsoft.com/office/powerpoint/2010/main" val="20237659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602794" y="725416"/>
            <a:ext cx="3234519"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598525" y="1587152"/>
            <a:ext cx="7863088" cy="435689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uphold dignity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Meeting basic needs: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people’s basic needs are met, for example food, clothing, personal care, and feeling safe, comfortable, valued and respected.</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people have access to appropriate food and hydration and offer assistance if support is required to eat or drink.</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people are not neglected or treated in any way that is likely to cause harm.</a:t>
            </a:r>
          </a:p>
        </p:txBody>
      </p:sp>
      <p:pic>
        <p:nvPicPr>
          <p:cNvPr id="1229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9065" y="279845"/>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2172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565779" y="772847"/>
            <a:ext cx="3179928"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598525" y="1666795"/>
            <a:ext cx="8067804"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Maintaining privacy: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to respect the privacy of people when supporting them with their intimate care and during physical examinations.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Make all efforts to ensure a person’s privacy when discussing their health and social care with them.</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Avoid rushing tasks so as not to impact a person’s privacy and dignity.</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8525" y="336468"/>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9570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806053" y="464540"/>
            <a:ext cx="2721090"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709061" y="1335626"/>
            <a:ext cx="8055111" cy="5576911"/>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Communicating sensitively:</a:t>
            </a:r>
          </a:p>
          <a:p>
            <a:pPr marL="342900" indent="-342900">
              <a:lnSpc>
                <a:spcPct val="114000"/>
              </a:lnSpc>
              <a:spcAft>
                <a:spcPts val="1200"/>
              </a:spcAft>
              <a:buClr>
                <a:srgbClr val="0070C0"/>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Address people using the service by their preferred name and gender pronoun and communicate with them in a way that respects</a:t>
            </a:r>
            <a:r>
              <a:rPr lang="en-IE" sz="2000" dirty="0">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their individuality, dignity and personal identity. </a:t>
            </a:r>
          </a:p>
          <a:p>
            <a:pPr marL="342900" indent="-342900">
              <a:lnSpc>
                <a:spcPct val="114000"/>
              </a:lnSpc>
              <a:spcAft>
                <a:spcPts val="1200"/>
              </a:spcAft>
              <a:buClr>
                <a:srgbClr val="0070C0"/>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If a person is unable to communicate verbally, work with them and with others who know them, as well as with other team members, to understand the best way to communicate with them. </a:t>
            </a:r>
          </a:p>
          <a:p>
            <a:pPr marL="342900" indent="-342900">
              <a:lnSpc>
                <a:spcPct val="114000"/>
              </a:lnSpc>
              <a:spcAft>
                <a:spcPts val="1200"/>
              </a:spcAft>
              <a:buClr>
                <a:srgbClr val="0070C0"/>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Take care not to patronise people, regardless of their age or other status.</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rgbClr val="0070C0"/>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Maintain a person’s dignity at all times, even if they are unconscious.</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515" y="99211"/>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2294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92824" y="751668"/>
            <a:ext cx="2852382"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466112" y="1471719"/>
            <a:ext cx="8077387" cy="4216539"/>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day-to-day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a person’s preferred lifestyle: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Enquire about a person’s preferred lifestyle, including routines, pets, personal care, clothing preferences, religious and cultural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Facilitate their lifestyle as much as possible in their care and support.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Where a person’s preferred lifestyle is not easily known, consult with others who know them to ascertain their past and present preferences.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6112" y="241303"/>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9167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620371" y="739062"/>
            <a:ext cx="2593075"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466112" y="1648127"/>
            <a:ext cx="8372053" cy="2154436"/>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Minimising restrictive practices: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a person is supported to move around freely, for example the person is not confined to a bed or a chair when this is unnecessary. </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7854" y="336521"/>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4197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Dignity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62325" y="1620740"/>
            <a:ext cx="8308709" cy="3280770"/>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a:t>
            </a: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of d</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being upheld in practice: </a:t>
            </a:r>
          </a:p>
          <a:p>
            <a:pPr>
              <a:lnSpc>
                <a:spcPct val="90000"/>
              </a:lnSpc>
              <a:spcAft>
                <a:spcPct val="15000"/>
              </a:spcAft>
            </a:pPr>
            <a:r>
              <a:rPr lang="en-IE" sz="2100" dirty="0">
                <a:latin typeface="Tahoma" panose="020B0604030504040204" pitchFamily="34" charset="0"/>
                <a:ea typeface="Tahoma" panose="020B0604030504040204" pitchFamily="34" charset="0"/>
                <a:cs typeface="Tahoma" panose="020B0604030504040204" pitchFamily="34" charset="0"/>
              </a:rPr>
              <a:t>Fiona is pregnant and has started to experience depression. She has been referred to a midwife with mental health expertise in her local maternity hospital. Fiona does not want others finding out about her depression. The mental health midwife ensures that her privacy is respected at all times. When Fiona is called for her appointment, although the room is a few minutes walk from the waiting area, the midwife ensures they are in the consultation room and cannot be overheard before they begin talking. </a:t>
            </a:r>
            <a:endParaRPr lang="en-IE" sz="2100" dirty="0" smtClean="0">
              <a:latin typeface="Tahoma" panose="020B0604030504040204" pitchFamily="34" charset="0"/>
              <a:ea typeface="Tahoma" panose="020B0604030504040204" pitchFamily="34" charset="0"/>
              <a:cs typeface="Tahoma" panose="020B0604030504040204" pitchFamily="34" charset="0"/>
            </a:endParaRPr>
          </a:p>
          <a:p>
            <a:pPr>
              <a:lnSpc>
                <a:spcPct val="90000"/>
              </a:lnSpc>
              <a:spcAft>
                <a:spcPct val="15000"/>
              </a:spcAft>
            </a:pPr>
            <a:endParaRPr lang="en-IE" sz="21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325" y="474888"/>
            <a:ext cx="1322205" cy="1057765"/>
          </a:xfrm>
          <a:prstGeom prst="rect">
            <a:avLst/>
          </a:prstGeom>
        </p:spPr>
      </p:pic>
    </p:spTree>
    <p:extLst>
      <p:ext uri="{BB962C8B-B14F-4D97-AF65-F5344CB8AC3E}">
        <p14:creationId xmlns:p14="http://schemas.microsoft.com/office/powerpoint/2010/main" val="32420698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Dignity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23053" y="1481993"/>
            <a:ext cx="8671316" cy="3893758"/>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Example of dignity not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being upheld in practice:</a:t>
            </a:r>
          </a:p>
          <a:p>
            <a:pPr>
              <a:lnSpc>
                <a:spcPct val="114000"/>
              </a:lnSpc>
              <a:spcAft>
                <a:spcPts val="1200"/>
              </a:spcAft>
              <a:buClr>
                <a:schemeClr val="accent6"/>
              </a:buClr>
              <a:defRPr/>
            </a:pPr>
            <a:r>
              <a:rPr lang="en-IE" sz="2100" dirty="0" smtClean="0">
                <a:latin typeface="Tahoma" panose="020B0604030504040204" pitchFamily="34" charset="0"/>
                <a:ea typeface="Tahoma" panose="020B0604030504040204" pitchFamily="34" charset="0"/>
                <a:cs typeface="Tahoma" panose="020B0604030504040204" pitchFamily="34" charset="0"/>
              </a:rPr>
              <a:t>Daniel has difficulties communicating verbally and is admitted to hospital with complications associated with his diabetes. The healthcare practitioners do not speak to Daniel about what care they are providing to him or what interventions are being carried out, because he cannot communicate verbally. In addition, staff do not assess whether Daniel can understand them and if there are other ways to communicate with him. Daniel is not provided with additional support to help him communicate with staff and therefore is not involved in any decisions regarding his care.</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053" y="268513"/>
            <a:ext cx="1083763" cy="1104900"/>
          </a:xfrm>
          <a:prstGeom prst="rect">
            <a:avLst/>
          </a:prstGeom>
        </p:spPr>
      </p:pic>
    </p:spTree>
    <p:extLst>
      <p:ext uri="{BB962C8B-B14F-4D97-AF65-F5344CB8AC3E}">
        <p14:creationId xmlns:p14="http://schemas.microsoft.com/office/powerpoint/2010/main" val="1184011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854013" y="730649"/>
            <a:ext cx="7272198"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Standards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guidance</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development</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59558" y="1513242"/>
            <a:ext cx="8024883" cy="4062651"/>
          </a:xfrm>
          <a:prstGeom prst="rect">
            <a:avLst/>
          </a:prstGeom>
          <a:noFill/>
        </p:spPr>
        <p:txBody>
          <a:bodyPr wrap="square" rtlCol="0">
            <a:spAutoFit/>
          </a:bodyPr>
          <a:lstStyle/>
          <a:p>
            <a:pPr>
              <a:lnSpc>
                <a:spcPct val="114000"/>
              </a:lnSpc>
              <a:spcAft>
                <a:spcPts val="1200"/>
              </a:spcAft>
              <a:buClr>
                <a:srgbClr val="F79646"/>
              </a:buClr>
              <a:defRP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Under the Health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Act 2007, HIQA:</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Sets </a:t>
            </a:r>
            <a:r>
              <a:rPr lang="en-IE" sz="2000" dirty="0">
                <a:solidFill>
                  <a:prstClr val="black"/>
                </a:solidFill>
                <a:latin typeface="Tahoma" panose="020B0604030504040204" pitchFamily="34" charset="0"/>
                <a:ea typeface="Tahoma" panose="020B0604030504040204" pitchFamily="34" charset="0"/>
                <a:cs typeface="Tahoma" panose="020B0604030504040204" pitchFamily="34" charset="0"/>
              </a:rPr>
              <a:t>standards for the safety and quality of health and social care services</a:t>
            </a:r>
          </a:p>
          <a:p>
            <a:pPr marL="342900" indent="-342900">
              <a:lnSpc>
                <a:spcPct val="114000"/>
              </a:lnSpc>
              <a:spcAft>
                <a:spcPts val="600"/>
              </a:spcAft>
              <a:buClr>
                <a:schemeClr val="accent1"/>
              </a:buClr>
              <a:buFont typeface="Wingdings" panose="05000000000000000000" pitchFamily="2" charset="2"/>
              <a:buChar char="§"/>
              <a:defRPr/>
            </a:pPr>
            <a:r>
              <a:rPr lang="en-IE"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Promotes </a:t>
            </a:r>
            <a:r>
              <a:rPr lang="en-IE" sz="2000" dirty="0">
                <a:solidFill>
                  <a:prstClr val="black"/>
                </a:solidFill>
                <a:latin typeface="Tahoma" panose="020B0604030504040204" pitchFamily="34" charset="0"/>
                <a:ea typeface="Tahoma" panose="020B0604030504040204" pitchFamily="34" charset="0"/>
                <a:cs typeface="Tahoma" panose="020B0604030504040204" pitchFamily="34" charset="0"/>
              </a:rPr>
              <a:t>safety and quality in the provision of health and social services for the benefit of the health and welfare of the </a:t>
            </a:r>
            <a:r>
              <a:rPr lang="en-IE"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public</a:t>
            </a:r>
          </a:p>
          <a:p>
            <a:pPr>
              <a:lnSpc>
                <a:spcPct val="114000"/>
              </a:lnSpc>
              <a:spcAft>
                <a:spcPts val="600"/>
              </a:spcAft>
              <a:buClr>
                <a:schemeClr val="accent1"/>
              </a:buCl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buClr>
                <a:schemeClr val="accent1"/>
              </a:buClr>
              <a:defRPr/>
            </a:pPr>
            <a:r>
              <a:rPr lang="en-IE" sz="2000" dirty="0" smtClean="0">
                <a:latin typeface="Tahoma" panose="020B0604030504040204" pitchFamily="34" charset="0"/>
                <a:ea typeface="Tahoma" panose="020B0604030504040204" pitchFamily="34" charset="0"/>
                <a:cs typeface="Tahoma" panose="020B0604030504040204" pitchFamily="34" charset="0"/>
              </a:rPr>
              <a:t>HIQA’s statutory remit under the Health Act 2007 was extended by amendments under the Patient Safety (Notifiable Incidents and Open Disclosure) Act 2023 (the Patient Safety Act) to include private hospitals and future prescribed private health services. </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2667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2" y="78808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Dignity: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505859"/>
            <a:ext cx="8121759" cy="4293483"/>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ensure that all people I provided support to had their basic needs met, for example that they felt safe, comfortable, valued and respected?</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avoid discussing care and support in public areas and did I ensure that phone calls and meetings were held behind closed doors?</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take the time to get to know a person’s preferred lifestyle and did I facilitate their lifestyle as much as possible? </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ensure that I did not infantilise or patronise people using the service regardless of their age or any other status?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202" y="134434"/>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6402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3" y="10633"/>
            <a:ext cx="9144000" cy="6829580"/>
          </a:xfrm>
          <a:prstGeom prst="rect">
            <a:avLst/>
          </a:prstGeom>
        </p:spPr>
      </p:pic>
      <p:pic>
        <p:nvPicPr>
          <p:cNvPr id="1331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5027"/>
          <a:stretch/>
        </p:blipFill>
        <p:spPr bwMode="auto">
          <a:xfrm>
            <a:off x="1400793" y="1065235"/>
            <a:ext cx="5903774" cy="459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6031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a:ln>
            <a:noFill/>
          </a:ln>
        </p:spPr>
      </p:pic>
      <p:sp>
        <p:nvSpPr>
          <p:cNvPr id="9" name="TextBox 8"/>
          <p:cNvSpPr txBox="1"/>
          <p:nvPr/>
        </p:nvSpPr>
        <p:spPr>
          <a:xfrm>
            <a:off x="6396066" y="650037"/>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592474" y="1169078"/>
            <a:ext cx="7319083" cy="1865972"/>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990099"/>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sp>
        <p:nvSpPr>
          <p:cNvPr id="2" name="Rectangle 1"/>
          <p:cNvSpPr/>
          <p:nvPr/>
        </p:nvSpPr>
        <p:spPr>
          <a:xfrm>
            <a:off x="1733266" y="1300541"/>
            <a:ext cx="6479469" cy="2123658"/>
          </a:xfrm>
          <a:prstGeom prst="rect">
            <a:avLst/>
          </a:prstGeom>
        </p:spPr>
        <p:txBody>
          <a:bodyPr wrap="square">
            <a:spAutoFit/>
          </a:bodyPr>
          <a:lstStyle/>
          <a:p>
            <a:pPr lvl="0"/>
            <a:r>
              <a:rPr lang="en-IE" sz="1900" dirty="0">
                <a:latin typeface="Tahoma" panose="020B0604030504040204" pitchFamily="34" charset="0"/>
                <a:ea typeface="Tahoma" panose="020B0604030504040204" pitchFamily="34" charset="0"/>
                <a:cs typeface="Tahoma" panose="020B0604030504040204" pitchFamily="34" charset="0"/>
              </a:rPr>
              <a:t>Autonomy is the ability of a person to direct how they live on a day-to-day basis according to personal values, beliefs </a:t>
            </a:r>
            <a:r>
              <a:rPr lang="en-IE" sz="1900" dirty="0" smtClean="0">
                <a:latin typeface="Tahoma" panose="020B0604030504040204" pitchFamily="34" charset="0"/>
                <a:ea typeface="Tahoma" panose="020B0604030504040204" pitchFamily="34" charset="0"/>
                <a:cs typeface="Tahoma" panose="020B0604030504040204" pitchFamily="34" charset="0"/>
              </a:rPr>
              <a:t>and preferences</a:t>
            </a:r>
            <a:r>
              <a:rPr lang="en-IE" sz="1900" dirty="0">
                <a:latin typeface="Tahoma" panose="020B0604030504040204" pitchFamily="34" charset="0"/>
                <a:ea typeface="Tahoma" panose="020B0604030504040204" pitchFamily="34" charset="0"/>
                <a:cs typeface="Tahoma" panose="020B0604030504040204" pitchFamily="34" charset="0"/>
              </a:rPr>
              <a:t>. In a health and social care setting, autonomy involves the person using a service making informed decisions about their care, support or treatment</a:t>
            </a:r>
            <a:r>
              <a:rPr lang="en-IE" sz="1900" dirty="0" smtClean="0">
                <a:latin typeface="Tahoma" panose="020B0604030504040204" pitchFamily="34" charset="0"/>
                <a:ea typeface="Tahoma" panose="020B0604030504040204" pitchFamily="34" charset="0"/>
                <a:cs typeface="Tahoma" panose="020B0604030504040204" pitchFamily="34" charset="0"/>
              </a:rPr>
              <a:t>.</a:t>
            </a:r>
          </a:p>
          <a:p>
            <a:pPr lvl="0" algn="just"/>
            <a:endParaRPr lang="en-IE" sz="1900"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a:p>
            <a:pPr lvl="0" algn="just"/>
            <a:endParaRPr lang="en-IE"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788076" y="3120969"/>
            <a:ext cx="8032651" cy="2856167"/>
          </a:xfrm>
          <a:prstGeom prst="rect">
            <a:avLst/>
          </a:prstGeom>
          <a:noFill/>
        </p:spPr>
        <p:txBody>
          <a:bodyPr wrap="square" rtlCol="0">
            <a:spAutoFit/>
          </a:bodyPr>
          <a:lstStyle/>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Health and social care staff have a key role in supporting people to make their own decisions regarding their treatment or care.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Supporting autonomy is a fundamental aspect of person-centred care and support, and involves meaningful communication. </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Respecting a person’s autonomy can involve negotiation and compromise when a person’s will and preferences impact on the rights, care and safety of others.                                </a:t>
            </a:r>
          </a:p>
        </p:txBody>
      </p:sp>
      <p:pic>
        <p:nvPicPr>
          <p:cNvPr id="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9004" y="1248918"/>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747933" y="415951"/>
            <a:ext cx="3648133"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Tree>
    <p:extLst>
      <p:ext uri="{BB962C8B-B14F-4D97-AF65-F5344CB8AC3E}">
        <p14:creationId xmlns:p14="http://schemas.microsoft.com/office/powerpoint/2010/main" val="10466403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83910" y="888146"/>
            <a:ext cx="3648133"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598524" y="1800793"/>
            <a:ext cx="7835791" cy="4006225"/>
          </a:xfrm>
          <a:prstGeom prst="rect">
            <a:avLst/>
          </a:prstGeom>
          <a:noFill/>
        </p:spPr>
        <p:txBody>
          <a:bodyPr wrap="square" rtlCol="0">
            <a:spAutoFit/>
          </a:bodyPr>
          <a:lstStyle/>
          <a:p>
            <a:pPr>
              <a:lnSpc>
                <a:spcPct val="114000"/>
              </a:lnSpc>
              <a:spcAft>
                <a:spcPts val="1200"/>
              </a:spcAft>
              <a:buClr>
                <a:schemeClr val="accent6"/>
              </a:buClr>
              <a:defRPr/>
            </a:pP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100" b="1" dirty="0" smtClean="0">
                <a:latin typeface="Tahoma" panose="020B0604030504040204" pitchFamily="34" charset="0"/>
                <a:ea typeface="Tahoma" panose="020B0604030504040204" pitchFamily="34" charset="0"/>
                <a:cs typeface="Tahoma" panose="020B0604030504040204" pitchFamily="34" charset="0"/>
              </a:rPr>
              <a:t>Seeking consent:</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Communicate </a:t>
            </a:r>
            <a:r>
              <a:rPr lang="en-IE" sz="2100" dirty="0">
                <a:latin typeface="Tahoma" panose="020B0604030504040204" pitchFamily="34" charset="0"/>
                <a:ea typeface="Tahoma" panose="020B0604030504040204" pitchFamily="34" charset="0"/>
                <a:cs typeface="Tahoma" panose="020B0604030504040204" pitchFamily="34" charset="0"/>
              </a:rPr>
              <a:t>clearly and effectively with </a:t>
            </a:r>
            <a:r>
              <a:rPr lang="en-IE" sz="2100" dirty="0" smtClean="0">
                <a:latin typeface="Tahoma" panose="020B0604030504040204" pitchFamily="34" charset="0"/>
                <a:ea typeface="Tahoma" panose="020B0604030504040204" pitchFamily="34" charset="0"/>
                <a:cs typeface="Tahoma" panose="020B0604030504040204" pitchFamily="34" charset="0"/>
              </a:rPr>
              <a:t>the person using the service by using language or other means of communication that they can understand.</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Provide the person with adequate and relevant information about their care and support options so that they can make a fully-informed decision.</a:t>
            </a:r>
          </a:p>
          <a:p>
            <a:pPr>
              <a:lnSpc>
                <a:spcPct val="114000"/>
              </a:lnSpc>
              <a:spcAft>
                <a:spcPts val="1200"/>
              </a:spcAft>
              <a:buClr>
                <a:schemeClr val="accent6"/>
              </a:buClr>
              <a:defRPr/>
            </a:pPr>
            <a:endParaRPr lang="en-IE" sz="2000" dirty="0" smtClean="0"/>
          </a:p>
        </p:txBody>
      </p:sp>
      <p:pic>
        <p:nvPicPr>
          <p:cNvPr id="1433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0239" y="381809"/>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1449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751668"/>
            <a:ext cx="3638389"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598525" y="1395879"/>
            <a:ext cx="7985917" cy="4721292"/>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Understanding and respecting a person’s will and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Understand and regularly review the will and preferences of a person in order to promote and support their autonomy when assisting in their decision-making process.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Support the person’s choice in relation to care and support, regardless of whether or not you believe it is the right decision.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Seek advice or support if you observe or are concerned about undue influence on a person’s decision-making.</a:t>
            </a:r>
          </a:p>
          <a:p>
            <a:pPr>
              <a:lnSpc>
                <a:spcPct val="114000"/>
              </a:lnSpc>
              <a:spcAft>
                <a:spcPts val="1200"/>
              </a:spcAft>
              <a:buClr>
                <a:schemeClr val="accent6"/>
              </a:buCl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536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7811" y="104209"/>
            <a:ext cx="977075" cy="129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0325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92824" y="739062"/>
            <a:ext cx="3384645"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531851" y="1350029"/>
            <a:ext cx="8122394" cy="4567404"/>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decision-making capacity and responding accordingly: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Always presume a person has decision-making capacity and fully support them to make a decision for themselves.</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Do not presume that a person lacks capacity because they make a decision that seems unwise to you.</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If a person has been assessed as lacking capacity and if an intervention is urgent and it is unlikely the person will recover capacity in the short-term, ensure any action taken is in line with the Assisted Decision-Making (Capacity) Act 2015.</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191" y="132553"/>
            <a:ext cx="1050878" cy="123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8850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92824" y="739062"/>
            <a:ext cx="3384645"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614800" y="1532356"/>
            <a:ext cx="8122394" cy="371178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decision-making capacity and responding accordingly:</a:t>
            </a:r>
          </a:p>
          <a:p>
            <a:pPr marL="342900" indent="-342900">
              <a:lnSpc>
                <a:spcPct val="114000"/>
              </a:lnSpc>
              <a:spcAft>
                <a:spcPts val="1200"/>
              </a:spcAft>
              <a:buClr>
                <a:schemeClr val="accent1"/>
              </a:buClr>
              <a:buFont typeface="Wingdings" panose="05000000000000000000" pitchFamily="2" charset="2"/>
              <a:buChar char="§"/>
              <a:defRPr/>
            </a:pPr>
            <a:r>
              <a:rPr lang="en-IE" sz="2000" dirty="0">
                <a:latin typeface="Tahoma" panose="020B0604030504040204" pitchFamily="34" charset="0"/>
                <a:ea typeface="Tahoma" panose="020B0604030504040204" pitchFamily="34" charset="0"/>
                <a:cs typeface="Tahoma" panose="020B0604030504040204" pitchFamily="34" charset="0"/>
              </a:rPr>
              <a:t>Understand that </a:t>
            </a:r>
            <a:r>
              <a:rPr lang="en-IE" sz="2000" dirty="0" smtClean="0">
                <a:latin typeface="Tahoma" panose="020B0604030504040204" pitchFamily="34" charset="0"/>
                <a:ea typeface="Tahoma" panose="020B0604030504040204" pitchFamily="34" charset="0"/>
                <a:cs typeface="Tahoma" panose="020B0604030504040204" pitchFamily="34" charset="0"/>
              </a:rPr>
              <a:t>decision-making capacity </a:t>
            </a:r>
            <a:r>
              <a:rPr lang="en-IE" sz="2000" dirty="0">
                <a:latin typeface="Tahoma" panose="020B0604030504040204" pitchFamily="34" charset="0"/>
                <a:ea typeface="Tahoma" panose="020B0604030504040204" pitchFamily="34" charset="0"/>
                <a:cs typeface="Tahoma" panose="020B0604030504040204" pitchFamily="34" charset="0"/>
              </a:rPr>
              <a:t>is time and issue specific and where a person has been assessed as lacking capacity, ensure their capacity is reviewed when it is relevant and possible to do </a:t>
            </a:r>
            <a:r>
              <a:rPr lang="en-IE" sz="2000" dirty="0" smtClean="0">
                <a:latin typeface="Tahoma" panose="020B0604030504040204" pitchFamily="34" charset="0"/>
                <a:ea typeface="Tahoma" panose="020B0604030504040204" pitchFamily="34" charset="0"/>
                <a:cs typeface="Tahoma" panose="020B0604030504040204" pitchFamily="34" charset="0"/>
              </a:rPr>
              <a:t>so. </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Where capacity is assessed as limited, support the person to increase capacity or reduce a restriction through skills development.</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5140" y="294125"/>
            <a:ext cx="1050878" cy="123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5106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10939" y="781047"/>
            <a:ext cx="3384644"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472684" y="1676503"/>
            <a:ext cx="8139053" cy="4023794"/>
          </a:xfrm>
          <a:prstGeom prst="rect">
            <a:avLst/>
          </a:prstGeom>
          <a:noFill/>
        </p:spPr>
        <p:txBody>
          <a:bodyPr wrap="square" rtlCol="0">
            <a:spAutoFit/>
          </a:bodyPr>
          <a:lstStyle/>
          <a:p>
            <a:pPr>
              <a:lnSpc>
                <a:spcPct val="114000"/>
              </a:lnSpc>
              <a:spcAft>
                <a:spcPts val="1200"/>
              </a:spcAft>
              <a:buClr>
                <a:schemeClr val="accent6"/>
              </a:buClr>
              <a:defRPr/>
            </a:pP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100" b="1" dirty="0" smtClean="0">
                <a:latin typeface="Tahoma" panose="020B0604030504040204" pitchFamily="34" charset="0"/>
                <a:ea typeface="Tahoma" panose="020B0604030504040204" pitchFamily="34" charset="0"/>
                <a:cs typeface="Tahoma" panose="020B0604030504040204" pitchFamily="34" charset="0"/>
              </a:rPr>
              <a:t>Minimising restrictive practices:</a:t>
            </a:r>
          </a:p>
          <a:p>
            <a:pPr marL="342900" indent="-342900">
              <a:lnSpc>
                <a:spcPct val="114000"/>
              </a:lnSpc>
              <a:spcAft>
                <a:spcPts val="1200"/>
              </a:spcAft>
              <a:buClr>
                <a:schemeClr val="accent1"/>
              </a:buClr>
              <a:buFont typeface="Wingdings" panose="05000000000000000000" pitchFamily="2" charset="2"/>
              <a:buChar char="§"/>
              <a:defRPr/>
            </a:pPr>
            <a:r>
              <a:rPr lang="en-IE" sz="2100" dirty="0">
                <a:latin typeface="Tahoma" panose="020B0604030504040204" pitchFamily="34" charset="0"/>
                <a:ea typeface="Tahoma" panose="020B0604030504040204" pitchFamily="34" charset="0"/>
                <a:cs typeface="Tahoma" panose="020B0604030504040204" pitchFamily="34" charset="0"/>
              </a:rPr>
              <a:t>A</a:t>
            </a:r>
            <a:r>
              <a:rPr lang="en-IE" sz="2100" dirty="0" smtClean="0">
                <a:latin typeface="Tahoma" panose="020B0604030504040204" pitchFamily="34" charset="0"/>
                <a:ea typeface="Tahoma" panose="020B0604030504040204" pitchFamily="34" charset="0"/>
                <a:cs typeface="Tahoma" panose="020B0604030504040204" pitchFamily="34" charset="0"/>
              </a:rPr>
              <a:t>lways explore options other than restrictive </a:t>
            </a:r>
            <a:r>
              <a:rPr lang="en-IE" sz="2100" dirty="0">
                <a:latin typeface="Tahoma" panose="020B0604030504040204" pitchFamily="34" charset="0"/>
                <a:ea typeface="Tahoma" panose="020B0604030504040204" pitchFamily="34" charset="0"/>
                <a:cs typeface="Tahoma" panose="020B0604030504040204" pitchFamily="34" charset="0"/>
              </a:rPr>
              <a:t>practices </a:t>
            </a:r>
            <a:r>
              <a:rPr lang="en-IE" sz="2100" dirty="0" smtClean="0">
                <a:latin typeface="Tahoma" panose="020B0604030504040204" pitchFamily="34" charset="0"/>
                <a:ea typeface="Tahoma" panose="020B0604030504040204" pitchFamily="34" charset="0"/>
                <a:cs typeface="Tahoma" panose="020B0604030504040204" pitchFamily="34" charset="0"/>
              </a:rPr>
              <a:t>when </a:t>
            </a:r>
            <a:r>
              <a:rPr lang="en-IE" sz="2100" dirty="0">
                <a:latin typeface="Tahoma" panose="020B0604030504040204" pitchFamily="34" charset="0"/>
                <a:ea typeface="Tahoma" panose="020B0604030504040204" pitchFamily="34" charset="0"/>
                <a:cs typeface="Tahoma" panose="020B0604030504040204" pitchFamily="34" charset="0"/>
              </a:rPr>
              <a:t>a person displays behaviour that challenges.</a:t>
            </a:r>
            <a:endParaRPr lang="en-IE" sz="21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When a restrictive practice is used, ensure that it is proportionate to the behaviour it is being used to restrict, is the least restrictive; is applied for shortest possible time; and is subject to a timely review.</a:t>
            </a:r>
          </a:p>
          <a:p>
            <a:pPr>
              <a:lnSpc>
                <a:spcPct val="114000"/>
              </a:lnSpc>
              <a:spcAft>
                <a:spcPts val="1200"/>
              </a:spcAft>
              <a:buClr>
                <a:schemeClr val="accent6"/>
              </a:buClr>
              <a:defRPr/>
            </a:pP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0498" y="283773"/>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450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687750"/>
            <a:ext cx="3603009"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598524" y="1673463"/>
            <a:ext cx="8067803" cy="3501471"/>
          </a:xfrm>
          <a:prstGeom prst="rect">
            <a:avLst/>
          </a:prstGeom>
          <a:noFill/>
        </p:spPr>
        <p:txBody>
          <a:bodyPr wrap="square" rtlCol="0">
            <a:spAutoFit/>
          </a:bodyPr>
          <a:lstStyle/>
          <a:p>
            <a:pPr>
              <a:lnSpc>
                <a:spcPct val="114000"/>
              </a:lnSpc>
              <a:spcAft>
                <a:spcPts val="1200"/>
              </a:spcAft>
              <a:buClr>
                <a:schemeClr val="accent6"/>
              </a:buClr>
              <a:defRPr/>
            </a:pP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100" b="1" dirty="0" smtClean="0">
                <a:latin typeface="Tahoma" panose="020B0604030504040204" pitchFamily="34" charset="0"/>
                <a:ea typeface="Tahoma" panose="020B0604030504040204" pitchFamily="34" charset="0"/>
                <a:cs typeface="Tahoma" panose="020B0604030504040204" pitchFamily="34" charset="0"/>
              </a:rPr>
              <a:t>Supporting participation:</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Actively encourage the participation of people in the assessment, planning, delivery and evaluation of their care and support.</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Be aware that a person’s wishes to engage in the process may change over time and where a person chooses not to engage, regularly review their interest to re-engage.</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0909" y="283773"/>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8391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740476"/>
            <a:ext cx="3391469"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1052678" y="1860362"/>
            <a:ext cx="7644096" cy="3655360"/>
          </a:xfrm>
          <a:prstGeom prst="rect">
            <a:avLst/>
          </a:prstGeom>
          <a:noFill/>
        </p:spPr>
        <p:txBody>
          <a:bodyPr wrap="square" rtlCol="0">
            <a:spAutoFit/>
          </a:bodyPr>
          <a:lstStyle/>
          <a:p>
            <a:pPr>
              <a:lnSpc>
                <a:spcPct val="114000"/>
              </a:lnSpc>
              <a:spcAft>
                <a:spcPts val="1200"/>
              </a:spcAft>
              <a:buClr>
                <a:schemeClr val="accent6"/>
              </a:buClr>
              <a:defRPr/>
            </a:pP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100" b="1" dirty="0" smtClean="0">
                <a:latin typeface="Tahoma" panose="020B0604030504040204" pitchFamily="34" charset="0"/>
                <a:ea typeface="Tahoma" panose="020B0604030504040204" pitchFamily="34" charset="0"/>
                <a:cs typeface="Tahoma" panose="020B0604030504040204" pitchFamily="34" charset="0"/>
              </a:rPr>
              <a:t>Supporting independent living:</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Support people as much as possible to maintain or develop their ability to live independently.</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Support people to develop the skills necessary for community living.</a:t>
            </a:r>
          </a:p>
          <a:p>
            <a:pPr marL="342900" indent="-342900">
              <a:lnSpc>
                <a:spcPct val="114000"/>
              </a:lnSpc>
              <a:spcAft>
                <a:spcPts val="1200"/>
              </a:spcAft>
              <a:buClr>
                <a:schemeClr val="accent6"/>
              </a:buClr>
              <a:buFont typeface="Arial" panose="020B0604020202020204" pitchFamily="34" charset="0"/>
              <a:buChar char="•"/>
              <a:defRPr/>
            </a:pP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2678" y="467632"/>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513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492370" y="840849"/>
            <a:ext cx="8159260" cy="523220"/>
          </a:xfrm>
          <a:prstGeom prst="rect">
            <a:avLst/>
          </a:prstGeom>
          <a:noFill/>
        </p:spPr>
        <p:txBody>
          <a:bodyPr wrap="square" rtlCol="0">
            <a:spAutoFit/>
          </a:bodyPr>
          <a:lstStyle/>
          <a:p>
            <a:pPr algn="ct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Purpose of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national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tandards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guidance</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77671" y="1603343"/>
            <a:ext cx="8024883" cy="4743991"/>
          </a:xfrm>
          <a:prstGeom prst="rect">
            <a:avLst/>
          </a:prstGeom>
          <a:noFill/>
        </p:spPr>
        <p:txBody>
          <a:bodyPr wrap="square" rtlCol="0">
            <a:spAutoFit/>
          </a:bodyPr>
          <a:lstStyle/>
          <a:p>
            <a:pPr>
              <a:lnSpc>
                <a:spcPct val="150000"/>
              </a:lnSpc>
              <a:buClr>
                <a:schemeClr val="accent6"/>
              </a:buClr>
              <a:defRP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National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standards</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55600" marR="5080" lvl="0" indent="-342900">
              <a:spcBef>
                <a:spcPts val="100"/>
              </a:spcBef>
              <a:buClr>
                <a:srgbClr val="009FA0"/>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provide a common language to describe what high-quality, safe, person-centred care looks like.</a:t>
            </a:r>
          </a:p>
          <a:p>
            <a:pPr marL="355600" marR="5080" lvl="0" indent="-342900">
              <a:spcBef>
                <a:spcPts val="100"/>
              </a:spcBef>
              <a:spcAft>
                <a:spcPts val="600"/>
              </a:spcAft>
              <a:buClr>
                <a:srgbClr val="009FA0"/>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create a basis for services to improve the quality and safety of the care they deliver, by identifying strengths and highlighting areas for improvement.</a:t>
            </a:r>
          </a:p>
          <a:p>
            <a:pPr marL="355600" marR="5080" lvl="0" indent="-342900">
              <a:spcBef>
                <a:spcPts val="100"/>
              </a:spcBef>
              <a:spcAft>
                <a:spcPts val="600"/>
              </a:spcAft>
              <a:buClr>
                <a:srgbClr val="009FA0"/>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assist people using services to</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understand</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what they should expect from a service.</a:t>
            </a:r>
          </a:p>
          <a:p>
            <a:pPr marL="355600" marR="5080" lvl="0" indent="-342900">
              <a:spcBef>
                <a:spcPts val="100"/>
              </a:spcBef>
              <a:spcAft>
                <a:spcPts val="600"/>
              </a:spcAft>
              <a:buClr>
                <a:srgbClr val="009FA0"/>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promote practice that is up to date, effective and consistent</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Guidance</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Wingdings" panose="05000000000000000000" pitchFamily="2" charset="2"/>
              <a:buChar char="§"/>
              <a:defRPr/>
            </a:pPr>
            <a:r>
              <a:rPr lang="en-IE" sz="2000" dirty="0">
                <a:latin typeface="Tahoma" panose="020B0604030504040204" pitchFamily="34" charset="0"/>
                <a:ea typeface="Tahoma" panose="020B0604030504040204" pitchFamily="34" charset="0"/>
                <a:cs typeface="Tahoma" panose="020B0604030504040204" pitchFamily="34" charset="0"/>
              </a:rPr>
              <a:t>h</a:t>
            </a:r>
            <a:r>
              <a:rPr lang="en-IE" sz="2000" dirty="0" smtClean="0">
                <a:latin typeface="Tahoma" panose="020B0604030504040204" pitchFamily="34" charset="0"/>
                <a:ea typeface="Tahoma" panose="020B0604030504040204" pitchFamily="34" charset="0"/>
                <a:cs typeface="Tahoma" panose="020B0604030504040204" pitchFamily="34" charset="0"/>
              </a:rPr>
              <a:t>elp </a:t>
            </a:r>
            <a:r>
              <a:rPr lang="en-IE" sz="2000" dirty="0">
                <a:latin typeface="Tahoma" panose="020B0604030504040204" pitchFamily="34" charset="0"/>
                <a:ea typeface="Tahoma" panose="020B0604030504040204" pitchFamily="34" charset="0"/>
                <a:cs typeface="Tahoma" panose="020B0604030504040204" pitchFamily="34" charset="0"/>
              </a:rPr>
              <a:t>staff to implement national </a:t>
            </a:r>
            <a:r>
              <a:rPr lang="en-IE" sz="2000" dirty="0" smtClean="0">
                <a:latin typeface="Tahoma" panose="020B0604030504040204" pitchFamily="34" charset="0"/>
                <a:ea typeface="Tahoma" panose="020B0604030504040204" pitchFamily="34" charset="0"/>
                <a:cs typeface="Tahoma" panose="020B0604030504040204" pitchFamily="34" charset="0"/>
              </a:rPr>
              <a:t>standards, </a:t>
            </a:r>
            <a:r>
              <a:rPr lang="en-IE" sz="2000" dirty="0">
                <a:latin typeface="Tahoma" panose="020B0604030504040204" pitchFamily="34" charset="0"/>
                <a:ea typeface="Tahoma" panose="020B0604030504040204" pitchFamily="34" charset="0"/>
                <a:cs typeface="Tahoma" panose="020B0604030504040204" pitchFamily="34" charset="0"/>
              </a:rPr>
              <a:t>or as a guide </a:t>
            </a:r>
            <a:r>
              <a:rPr lang="en-IE" sz="2000" dirty="0" smtClean="0">
                <a:latin typeface="Tahoma" panose="020B0604030504040204" pitchFamily="34" charset="0"/>
                <a:ea typeface="Tahoma" panose="020B0604030504040204" pitchFamily="34" charset="0"/>
                <a:cs typeface="Tahoma" panose="020B0604030504040204" pitchFamily="34" charset="0"/>
              </a:rPr>
              <a:t>           to </a:t>
            </a:r>
            <a:r>
              <a:rPr lang="en-IE" sz="2000" dirty="0">
                <a:latin typeface="Tahoma" panose="020B0604030504040204" pitchFamily="34" charset="0"/>
                <a:ea typeface="Tahoma" panose="020B0604030504040204" pitchFamily="34" charset="0"/>
                <a:cs typeface="Tahoma" panose="020B0604030504040204" pitchFamily="34" charset="0"/>
              </a:rPr>
              <a:t>making improvements in a particular </a:t>
            </a:r>
            <a:r>
              <a:rPr lang="en-IE" sz="2000" dirty="0" smtClean="0">
                <a:latin typeface="Tahoma" panose="020B0604030504040204" pitchFamily="34" charset="0"/>
                <a:ea typeface="Tahoma" panose="020B0604030504040204" pitchFamily="34" charset="0"/>
                <a:cs typeface="Tahoma" panose="020B0604030504040204" pitchFamily="34" charset="0"/>
              </a:rPr>
              <a:t>area.</a:t>
            </a:r>
            <a:endParaRPr lang="en-IE"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30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	</a:t>
            </a: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18558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520192" y="611850"/>
            <a:ext cx="8664743"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Autonomy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73420" y="1215337"/>
            <a:ext cx="8797157" cy="4263603"/>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19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 </a:t>
            </a:r>
            <a:r>
              <a:rPr lang="en-IE" sz="1900" b="1" dirty="0">
                <a:solidFill>
                  <a:srgbClr val="0070C0"/>
                </a:solidFill>
                <a:latin typeface="Tahoma" panose="020B0604030504040204" pitchFamily="34" charset="0"/>
                <a:ea typeface="Tahoma" panose="020B0604030504040204" pitchFamily="34" charset="0"/>
                <a:cs typeface="Tahoma" panose="020B0604030504040204" pitchFamily="34" charset="0"/>
              </a:rPr>
              <a:t>autonomy being upheld </a:t>
            </a:r>
            <a:r>
              <a:rPr lang="en-IE" sz="19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 practice: </a:t>
            </a:r>
          </a:p>
          <a:p>
            <a:pPr>
              <a:lnSpc>
                <a:spcPct val="90000"/>
              </a:lnSpc>
              <a:spcAft>
                <a:spcPct val="15000"/>
              </a:spcAft>
            </a:pPr>
            <a:r>
              <a:rPr lang="en-IE" sz="1900" dirty="0" smtClean="0">
                <a:latin typeface="Tahoma" panose="020B0604030504040204" pitchFamily="34" charset="0"/>
                <a:ea typeface="Tahoma" panose="020B0604030504040204" pitchFamily="34" charset="0"/>
                <a:cs typeface="Tahoma" panose="020B0604030504040204" pitchFamily="34" charset="0"/>
              </a:rPr>
              <a:t>Jane </a:t>
            </a:r>
            <a:r>
              <a:rPr lang="en-IE" sz="1900" dirty="0">
                <a:latin typeface="Tahoma" panose="020B0604030504040204" pitchFamily="34" charset="0"/>
                <a:ea typeface="Tahoma" panose="020B0604030504040204" pitchFamily="34" charset="0"/>
                <a:cs typeface="Tahoma" panose="020B0604030504040204" pitchFamily="34" charset="0"/>
              </a:rPr>
              <a:t>has a physical disability and had been living in a residential </a:t>
            </a:r>
            <a:r>
              <a:rPr lang="en-IE" sz="1900" dirty="0" smtClean="0">
                <a:latin typeface="Tahoma" panose="020B0604030504040204" pitchFamily="34" charset="0"/>
                <a:ea typeface="Tahoma" panose="020B0604030504040204" pitchFamily="34" charset="0"/>
                <a:cs typeface="Tahoma" panose="020B0604030504040204" pitchFamily="34" charset="0"/>
              </a:rPr>
              <a:t>centre. However</a:t>
            </a:r>
            <a:r>
              <a:rPr lang="en-IE" sz="1900" dirty="0">
                <a:latin typeface="Tahoma" panose="020B0604030504040204" pitchFamily="34" charset="0"/>
                <a:ea typeface="Tahoma" panose="020B0604030504040204" pitchFamily="34" charset="0"/>
                <a:cs typeface="Tahoma" panose="020B0604030504040204" pitchFamily="34" charset="0"/>
              </a:rPr>
              <a:t>, she </a:t>
            </a:r>
            <a:r>
              <a:rPr lang="en-IE" sz="1900" dirty="0" smtClean="0">
                <a:latin typeface="Tahoma" panose="020B0604030504040204" pitchFamily="34" charset="0"/>
                <a:ea typeface="Tahoma" panose="020B0604030504040204" pitchFamily="34" charset="0"/>
                <a:cs typeface="Tahoma" panose="020B0604030504040204" pitchFamily="34" charset="0"/>
              </a:rPr>
              <a:t>wished </a:t>
            </a:r>
            <a:r>
              <a:rPr lang="en-IE" sz="1900" dirty="0">
                <a:latin typeface="Tahoma" panose="020B0604030504040204" pitchFamily="34" charset="0"/>
                <a:ea typeface="Tahoma" panose="020B0604030504040204" pitchFamily="34" charset="0"/>
                <a:cs typeface="Tahoma" panose="020B0604030504040204" pitchFamily="34" charset="0"/>
              </a:rPr>
              <a:t>to live at home. Following discussion and assessment, her support team in the residential centre felt that this was not ideal, as she was considered to be a person with high needs. Jane and the team discussed this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and she understood and agreed that she would not receive the same level of care at home that she would have in the residential centre. Jane’s wishes were respected and she was supported </a:t>
            </a:r>
            <a:r>
              <a:rPr lang="en-IE" sz="1900" dirty="0">
                <a:latin typeface="Tahoma" panose="020B0604030504040204" pitchFamily="34" charset="0"/>
                <a:ea typeface="Tahoma" panose="020B0604030504040204" pitchFamily="34" charset="0"/>
                <a:cs typeface="Tahoma" panose="020B0604030504040204" pitchFamily="34" charset="0"/>
              </a:rPr>
              <a:t>to take a measured risk. This was not about discharging Jane from the service, but about supporting her to transition from the residential centre and continuing to provide her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with care in a different setting. Staff supported Jane in exercising her autonomy by understanding and respecting Jane’s will and preferences and supporting her to live independently. Staff communicate with Jane on a regular basis to make sure that her new living situation is working well for her and identify any additional supports that she may need</a:t>
            </a: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3420" y="81863"/>
            <a:ext cx="1074644" cy="1053208"/>
          </a:xfrm>
          <a:prstGeom prst="rect">
            <a:avLst/>
          </a:prstGeom>
        </p:spPr>
      </p:pic>
    </p:spTree>
    <p:extLst>
      <p:ext uri="{BB962C8B-B14F-4D97-AF65-F5344CB8AC3E}">
        <p14:creationId xmlns:p14="http://schemas.microsoft.com/office/powerpoint/2010/main" val="12380302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7" name="TextBox 6"/>
          <p:cNvSpPr txBox="1"/>
          <p:nvPr/>
        </p:nvSpPr>
        <p:spPr>
          <a:xfrm>
            <a:off x="431840"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Autonomy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73421" y="1454966"/>
            <a:ext cx="8797157" cy="4070666"/>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a:t>
            </a: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of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autonomy </a:t>
            </a: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not being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upheld in practice: </a:t>
            </a:r>
          </a:p>
          <a:p>
            <a:pPr>
              <a:lnSpc>
                <a:spcPct val="114000"/>
              </a:lnSpc>
              <a:spcAft>
                <a:spcPts val="1200"/>
              </a:spcAft>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Richard is an inpatient in an acute setting; he is suffering from complications associated with Parkinson’s disease. Richard likes to eat quickly and on more than one occasion he has nearly choked on his meal. Staff assessed Richard’s situation and prescribe that Richard’s food be cut up. Richard was not consulted regarding this decision. He was not provided with information in the right format to ensure his understanding of the process and he was not consulted with regarding the next steps in his care plan. Richard does not want his food to be cut up and wishes he had been involved in the decision-making process and supported to participate in the planning of his care.</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3422" y="220667"/>
            <a:ext cx="1176914" cy="1144260"/>
          </a:xfrm>
          <a:prstGeom prst="rect">
            <a:avLst/>
          </a:prstGeom>
        </p:spPr>
      </p:pic>
    </p:spTree>
    <p:extLst>
      <p:ext uri="{BB962C8B-B14F-4D97-AF65-F5344CB8AC3E}">
        <p14:creationId xmlns:p14="http://schemas.microsoft.com/office/powerpoint/2010/main" val="412561052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2" y="78808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Autonomy: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625780"/>
            <a:ext cx="8121759" cy="4062651"/>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support people using the service in their choice for their care and support regardless of whether or not I believed it was the right decision?</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When a person was assessed as lacking decision-making capacity, did I ensure that their capacity was continuously reviewed and that changes were made according to the outcome of the review?</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ensure that when a restrictive practice was used, that it was proportionate to the behavior it was being used to restrict; it was the least restrictive option; it was applied for the shortest time possible; and it was subject to a timely review?</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9004" y="233050"/>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01797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920"/>
            <a:ext cx="9143999" cy="6850079"/>
          </a:xfrm>
          <a:prstGeom prst="rect">
            <a:avLst/>
          </a:prstGeom>
        </p:spPr>
      </p:pic>
      <p:sp>
        <p:nvSpPr>
          <p:cNvPr id="4" name="TextBox 3"/>
          <p:cNvSpPr txBox="1"/>
          <p:nvPr/>
        </p:nvSpPr>
        <p:spPr>
          <a:xfrm>
            <a:off x="755367" y="2060087"/>
            <a:ext cx="7636872" cy="1569660"/>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7:</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studies, practical exercise and useful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esources </a:t>
            </a:r>
          </a:p>
        </p:txBody>
      </p:sp>
    </p:spTree>
    <p:extLst>
      <p:ext uri="{BB962C8B-B14F-4D97-AF65-F5344CB8AC3E}">
        <p14:creationId xmlns:p14="http://schemas.microsoft.com/office/powerpoint/2010/main" val="55945498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118335" y="382281"/>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study – Jim</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Box 440"/>
          <p:cNvSpPr txBox="1"/>
          <p:nvPr/>
        </p:nvSpPr>
        <p:spPr>
          <a:xfrm>
            <a:off x="219064" y="977553"/>
            <a:ext cx="5006078" cy="5709850"/>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200"/>
              </a:spcAft>
            </a:pPr>
            <a:r>
              <a:rPr lang="en-IE" sz="1500" dirty="0">
                <a:latin typeface="Tahoma" panose="020B0604030504040204" pitchFamily="34" charset="0"/>
                <a:ea typeface="Tahoma" panose="020B0604030504040204" pitchFamily="34" charset="0"/>
                <a:cs typeface="Tahoma" panose="020B0604030504040204" pitchFamily="34" charset="0"/>
              </a:rPr>
              <a:t>Jim has dementia and lives in a residential centre for older people. Patrick, a nurse, has recently started work in the centre. </a:t>
            </a:r>
          </a:p>
          <a:p>
            <a:pPr>
              <a:spcAft>
                <a:spcPts val="1200"/>
              </a:spcAft>
            </a:pPr>
            <a:r>
              <a:rPr lang="en-IE" sz="1500" dirty="0">
                <a:latin typeface="Tahoma" panose="020B0604030504040204" pitchFamily="34" charset="0"/>
                <a:ea typeface="Tahoma" panose="020B0604030504040204" pitchFamily="34" charset="0"/>
                <a:cs typeface="Tahoma" panose="020B0604030504040204" pitchFamily="34" charset="0"/>
              </a:rPr>
              <a:t>On his first day, Patrick introduces himself to Jim and greets him warmly. He sits with Jim and asks him how he is. He speaks slowly to Jim and uses simple language. </a:t>
            </a:r>
            <a:r>
              <a:rPr lang="en-IE" sz="1500" dirty="0" smtClean="0">
                <a:latin typeface="Tahoma" panose="020B0604030504040204" pitchFamily="34" charset="0"/>
                <a:ea typeface="Tahoma" panose="020B0604030504040204" pitchFamily="34" charset="0"/>
                <a:cs typeface="Tahoma" panose="020B0604030504040204" pitchFamily="34" charset="0"/>
              </a:rPr>
              <a:t>Throughout his first week at the centre, Patrick familiarises himself </a:t>
            </a:r>
            <a:r>
              <a:rPr lang="en-IE" sz="1500" dirty="0">
                <a:latin typeface="Tahoma" panose="020B0604030504040204" pitchFamily="34" charset="0"/>
                <a:ea typeface="Tahoma" panose="020B0604030504040204" pitchFamily="34" charset="0"/>
                <a:cs typeface="Tahoma" panose="020B0604030504040204" pitchFamily="34" charset="0"/>
              </a:rPr>
              <a:t>with Jim’s notes; reading about the hobbies Jim once engaged in, his family and his views and beliefs. Patrick is aware </a:t>
            </a:r>
            <a:r>
              <a:rPr lang="en-IE" sz="1500" dirty="0" smtClean="0">
                <a:latin typeface="Tahoma" panose="020B0604030504040204" pitchFamily="34" charset="0"/>
                <a:ea typeface="Tahoma" panose="020B0604030504040204" pitchFamily="34" charset="0"/>
                <a:cs typeface="Tahoma" panose="020B0604030504040204" pitchFamily="34" charset="0"/>
              </a:rPr>
              <a:t>of various techniques </a:t>
            </a:r>
            <a:r>
              <a:rPr lang="en-IE" sz="1500" dirty="0">
                <a:latin typeface="Tahoma" panose="020B0604030504040204" pitchFamily="34" charset="0"/>
                <a:ea typeface="Tahoma" panose="020B0604030504040204" pitchFamily="34" charset="0"/>
                <a:cs typeface="Tahoma" panose="020B0604030504040204" pitchFamily="34" charset="0"/>
              </a:rPr>
              <a:t>which could be used in order to make Jim as comfortable as possible, such </a:t>
            </a:r>
            <a:r>
              <a:rPr lang="en-IE" sz="1500" dirty="0" smtClean="0">
                <a:latin typeface="Tahoma" panose="020B0604030504040204" pitchFamily="34" charset="0"/>
                <a:ea typeface="Tahoma" panose="020B0604030504040204" pitchFamily="34" charset="0"/>
                <a:cs typeface="Tahoma" panose="020B0604030504040204" pitchFamily="34" charset="0"/>
              </a:rPr>
              <a:t>as reminiscence therapy and art </a:t>
            </a:r>
            <a:r>
              <a:rPr lang="en-IE" sz="1500" dirty="0">
                <a:latin typeface="Tahoma" panose="020B0604030504040204" pitchFamily="34" charset="0"/>
                <a:ea typeface="Tahoma" panose="020B0604030504040204" pitchFamily="34" charset="0"/>
                <a:cs typeface="Tahoma" panose="020B0604030504040204" pitchFamily="34" charset="0"/>
              </a:rPr>
              <a:t>therapy. Patrick speaks to Jim’s family and friends and listens to their opinions on </a:t>
            </a:r>
            <a:r>
              <a:rPr lang="en-IE" sz="1500" dirty="0" smtClean="0">
                <a:latin typeface="Tahoma" panose="020B0604030504040204" pitchFamily="34" charset="0"/>
                <a:ea typeface="Tahoma" panose="020B0604030504040204" pitchFamily="34" charset="0"/>
                <a:cs typeface="Tahoma" panose="020B0604030504040204" pitchFamily="34" charset="0"/>
              </a:rPr>
              <a:t>the various interventions </a:t>
            </a:r>
            <a:r>
              <a:rPr lang="en-IE" sz="1500" dirty="0">
                <a:latin typeface="Tahoma" panose="020B0604030504040204" pitchFamily="34" charset="0"/>
                <a:ea typeface="Tahoma" panose="020B0604030504040204" pitchFamily="34" charset="0"/>
                <a:cs typeface="Tahoma" panose="020B0604030504040204" pitchFamily="34" charset="0"/>
              </a:rPr>
              <a:t>that may help him.</a:t>
            </a:r>
          </a:p>
          <a:p>
            <a:r>
              <a:rPr lang="en-IE" sz="1500" dirty="0">
                <a:latin typeface="Tahoma" panose="020B0604030504040204" pitchFamily="34" charset="0"/>
                <a:ea typeface="Tahoma" panose="020B0604030504040204" pitchFamily="34" charset="0"/>
                <a:cs typeface="Tahoma" panose="020B0604030504040204" pitchFamily="34" charset="0"/>
              </a:rPr>
              <a:t>Patrick wants to build a relationship with Jim but this can be challenging as Jim frequently becomes confused and angry. This occurred on one occasion when Patrick assisted Jim in changing his clothes and Jim became </a:t>
            </a:r>
            <a:r>
              <a:rPr lang="en-IE" sz="1500" dirty="0" smtClean="0">
                <a:latin typeface="Tahoma" panose="020B0604030504040204" pitchFamily="34" charset="0"/>
                <a:ea typeface="Tahoma" panose="020B0604030504040204" pitchFamily="34" charset="0"/>
                <a:cs typeface="Tahoma" panose="020B0604030504040204" pitchFamily="34" charset="0"/>
              </a:rPr>
              <a:t>frustrated. </a:t>
            </a:r>
            <a:r>
              <a:rPr lang="en-IE" sz="1500" dirty="0">
                <a:latin typeface="Tahoma" panose="020B0604030504040204" pitchFamily="34" charset="0"/>
                <a:ea typeface="Tahoma" panose="020B0604030504040204" pitchFamily="34" charset="0"/>
                <a:cs typeface="Tahoma" panose="020B0604030504040204" pitchFamily="34" charset="0"/>
              </a:rPr>
              <a:t>Although Patrick was under time pressure, he respected Jim’s frustrations and gave him time before trying again. </a:t>
            </a:r>
            <a:r>
              <a:rPr lang="en-IE" sz="1500" dirty="0" smtClean="0">
                <a:latin typeface="Tahoma" panose="020B0604030504040204" pitchFamily="34" charset="0"/>
                <a:ea typeface="Tahoma" panose="020B0604030504040204" pitchFamily="34" charset="0"/>
                <a:cs typeface="Tahoma" panose="020B0604030504040204" pitchFamily="34" charset="0"/>
              </a:rPr>
              <a:t>Patrick ensures Jim’s privacy is protected when </a:t>
            </a:r>
            <a:r>
              <a:rPr lang="en-IE" sz="1500" dirty="0">
                <a:latin typeface="Tahoma" panose="020B0604030504040204" pitchFamily="34" charset="0"/>
                <a:ea typeface="Tahoma" panose="020B0604030504040204" pitchFamily="34" charset="0"/>
                <a:cs typeface="Tahoma" panose="020B0604030504040204" pitchFamily="34" charset="0"/>
              </a:rPr>
              <a:t>performing intimate care </a:t>
            </a:r>
            <a:r>
              <a:rPr lang="en-IE" sz="1500" dirty="0" smtClean="0">
                <a:latin typeface="Tahoma" panose="020B0604030504040204" pitchFamily="34" charset="0"/>
                <a:ea typeface="Tahoma" panose="020B0604030504040204" pitchFamily="34" charset="0"/>
                <a:cs typeface="Tahoma" panose="020B0604030504040204" pitchFamily="34" charset="0"/>
              </a:rPr>
              <a:t>tasks.</a:t>
            </a:r>
            <a:endParaRPr lang="en-IE" sz="1500" dirty="0">
              <a:latin typeface="Tahoma" panose="020B0604030504040204" pitchFamily="34" charset="0"/>
              <a:ea typeface="Tahoma" panose="020B0604030504040204" pitchFamily="34" charset="0"/>
              <a:cs typeface="Tahoma" panose="020B0604030504040204" pitchFamily="34" charset="0"/>
            </a:endParaRPr>
          </a:p>
        </p:txBody>
      </p:sp>
      <p:sp>
        <p:nvSpPr>
          <p:cNvPr id="6" name="Text Box 439"/>
          <p:cNvSpPr txBox="1"/>
          <p:nvPr/>
        </p:nvSpPr>
        <p:spPr>
          <a:xfrm>
            <a:off x="5427025" y="820634"/>
            <a:ext cx="3360716" cy="1261506"/>
          </a:xfrm>
          <a:prstGeom prst="rect">
            <a:avLst/>
          </a:prstGeom>
          <a:solidFill>
            <a:sysClr val="window" lastClr="FFFFFF"/>
          </a:solidFill>
          <a:ln w="25400" cap="flat" cmpd="sng" algn="ctr">
            <a:solidFill>
              <a:srgbClr val="FF66CC"/>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450" b="1" dirty="0">
                <a:latin typeface="Tahoma" panose="020B0604030504040204" pitchFamily="34" charset="0"/>
                <a:ea typeface="Tahoma" panose="020B0604030504040204" pitchFamily="34" charset="0"/>
                <a:cs typeface="Tahoma" panose="020B0604030504040204" pitchFamily="34" charset="0"/>
              </a:rPr>
              <a:t>Respect </a:t>
            </a:r>
            <a:r>
              <a:rPr lang="en-IE" sz="1450" dirty="0">
                <a:latin typeface="Tahoma" panose="020B0604030504040204" pitchFamily="34" charset="0"/>
                <a:ea typeface="Tahoma" panose="020B0604030504040204" pitchFamily="34" charset="0"/>
                <a:cs typeface="Tahoma" panose="020B0604030504040204" pitchFamily="34" charset="0"/>
              </a:rPr>
              <a:t>is upheld. Patrick takes the time to introduce himself properly to Jim when they first meet and he speaks to him in a way that Jim can understand. </a:t>
            </a:r>
            <a:endParaRPr lang="en-IE" sz="1450" dirty="0" smtClean="0">
              <a:latin typeface="Tahoma" panose="020B0604030504040204" pitchFamily="34" charset="0"/>
              <a:ea typeface="Tahoma" panose="020B0604030504040204" pitchFamily="34" charset="0"/>
              <a:cs typeface="Tahoma" panose="020B0604030504040204" pitchFamily="34" charset="0"/>
            </a:endParaRPr>
          </a:p>
          <a:p>
            <a:endParaRPr lang="en-IE" sz="1450" dirty="0">
              <a:latin typeface="Tahoma" panose="020B0604030504040204" pitchFamily="34" charset="0"/>
              <a:ea typeface="Tahoma" panose="020B0604030504040204" pitchFamily="34" charset="0"/>
              <a:cs typeface="Tahoma" panose="020B0604030504040204" pitchFamily="34" charset="0"/>
            </a:endParaRPr>
          </a:p>
        </p:txBody>
      </p:sp>
      <p:sp>
        <p:nvSpPr>
          <p:cNvPr id="9" name="Text Box 438"/>
          <p:cNvSpPr txBox="1"/>
          <p:nvPr/>
        </p:nvSpPr>
        <p:spPr>
          <a:xfrm>
            <a:off x="5427025" y="2191994"/>
            <a:ext cx="3360716" cy="1689262"/>
          </a:xfrm>
          <a:prstGeom prst="rect">
            <a:avLst/>
          </a:prstGeom>
          <a:solidFill>
            <a:sysClr val="window" lastClr="FFFFFF"/>
          </a:solidFill>
          <a:ln w="25400" cap="flat" cmpd="sng" algn="ctr">
            <a:solidFill>
              <a:srgbClr val="8DB3E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450" b="1" dirty="0">
                <a:effectLst/>
                <a:latin typeface="Tahoma" panose="020B0604030504040204" pitchFamily="34" charset="0"/>
                <a:ea typeface="Tahoma" panose="020B0604030504040204" pitchFamily="34" charset="0"/>
                <a:cs typeface="Tahoma" panose="020B0604030504040204" pitchFamily="34" charset="0"/>
              </a:rPr>
              <a:t>Autonomy</a:t>
            </a:r>
            <a:r>
              <a:rPr lang="en-IE" sz="1450" dirty="0">
                <a:effectLst/>
                <a:latin typeface="Tahoma" panose="020B0604030504040204" pitchFamily="34" charset="0"/>
                <a:ea typeface="Tahoma" panose="020B0604030504040204" pitchFamily="34" charset="0"/>
                <a:cs typeface="Tahoma" panose="020B0604030504040204" pitchFamily="34" charset="0"/>
              </a:rPr>
              <a:t> is upheld</a:t>
            </a:r>
            <a:r>
              <a:rPr lang="en-IE" sz="1450"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Patrick makes every effort to determine Jim’s individual needs and preferences. He also talks to Jim’s family and friends and listens to their suggestions based on their personal knowledge of Jim.</a:t>
            </a:r>
            <a:endParaRPr lang="en-IE" sz="145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IE" sz="1100" dirty="0">
                <a:effectLst/>
                <a:latin typeface="Calibri"/>
                <a:ea typeface="Calibri"/>
                <a:cs typeface="Times New Roman"/>
              </a:rPr>
              <a:t> </a:t>
            </a:r>
          </a:p>
        </p:txBody>
      </p:sp>
      <p:sp>
        <p:nvSpPr>
          <p:cNvPr id="10" name="Text Box 437"/>
          <p:cNvSpPr txBox="1"/>
          <p:nvPr/>
        </p:nvSpPr>
        <p:spPr>
          <a:xfrm>
            <a:off x="5427025" y="3991111"/>
            <a:ext cx="3360716" cy="1413163"/>
          </a:xfrm>
          <a:prstGeom prst="rect">
            <a:avLst/>
          </a:prstGeom>
          <a:solidFill>
            <a:sysClr val="window" lastClr="FFFFFF"/>
          </a:solidFill>
          <a:ln w="25400" cap="flat" cmpd="sng" algn="ctr">
            <a:solidFill>
              <a:srgbClr val="B2A1C7"/>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450" b="1" dirty="0">
                <a:effectLst/>
                <a:latin typeface="Tahoma" panose="020B0604030504040204" pitchFamily="34" charset="0"/>
                <a:ea typeface="Tahoma" panose="020B0604030504040204" pitchFamily="34" charset="0"/>
                <a:cs typeface="Tahoma" panose="020B0604030504040204" pitchFamily="34" charset="0"/>
              </a:rPr>
              <a:t>Dignity</a:t>
            </a:r>
            <a:r>
              <a:rPr lang="en-IE" sz="1450" dirty="0">
                <a:effectLst/>
                <a:latin typeface="Tahoma" panose="020B0604030504040204" pitchFamily="34" charset="0"/>
                <a:ea typeface="Tahoma" panose="020B0604030504040204" pitchFamily="34" charset="0"/>
                <a:cs typeface="Tahoma" panose="020B0604030504040204" pitchFamily="34" charset="0"/>
              </a:rPr>
              <a:t> is </a:t>
            </a:r>
            <a:r>
              <a:rPr lang="en-IE" sz="1450" dirty="0" smtClean="0">
                <a:effectLst/>
                <a:latin typeface="Tahoma" panose="020B0604030504040204" pitchFamily="34" charset="0"/>
                <a:ea typeface="Tahoma" panose="020B0604030504040204" pitchFamily="34" charset="0"/>
                <a:cs typeface="Tahoma" panose="020B0604030504040204" pitchFamily="34" charset="0"/>
              </a:rPr>
              <a:t>upheld. Patrick </a:t>
            </a:r>
            <a:r>
              <a:rPr lang="en-IE" sz="1450" dirty="0">
                <a:effectLst/>
                <a:latin typeface="Tahoma" panose="020B0604030504040204" pitchFamily="34" charset="0"/>
                <a:ea typeface="Tahoma" panose="020B0604030504040204" pitchFamily="34" charset="0"/>
                <a:cs typeface="Tahoma" panose="020B0604030504040204" pitchFamily="34" charset="0"/>
              </a:rPr>
              <a:t>does not rush tasks that affect Jim’s personal privacy. He communicates with Jim in a way that respects Jim’s individuality and personal needs and preferences.</a:t>
            </a:r>
          </a:p>
          <a:p>
            <a:pPr>
              <a:lnSpc>
                <a:spcPct val="115000"/>
              </a:lnSpc>
              <a:spcAft>
                <a:spcPts val="1000"/>
              </a:spcAft>
            </a:pPr>
            <a:r>
              <a:rPr lang="en-IE" sz="1200" b="1" dirty="0">
                <a:solidFill>
                  <a:srgbClr val="000099"/>
                </a:solidFill>
                <a:effectLst/>
                <a:latin typeface="Tahoma"/>
                <a:ea typeface="Calibri"/>
                <a:cs typeface="Times New Roman"/>
              </a:rPr>
              <a:t> </a:t>
            </a:r>
            <a:endParaRPr lang="en-IE" sz="1100" dirty="0">
              <a:effectLst/>
              <a:latin typeface="Calibri"/>
              <a:ea typeface="Calibri"/>
              <a:cs typeface="Times New Roman"/>
            </a:endParaRPr>
          </a:p>
          <a:p>
            <a:pPr>
              <a:lnSpc>
                <a:spcPct val="115000"/>
              </a:lnSpc>
              <a:spcAft>
                <a:spcPts val="1000"/>
              </a:spcAft>
            </a:pPr>
            <a:r>
              <a:rPr lang="en-IE" sz="1100" dirty="0">
                <a:effectLst/>
                <a:latin typeface="Calibri"/>
                <a:ea typeface="Calibri"/>
                <a:cs typeface="Times New Roman"/>
              </a:rPr>
              <a:t> </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064" y="130628"/>
            <a:ext cx="899271" cy="845443"/>
          </a:xfrm>
          <a:prstGeom prst="rect">
            <a:avLst/>
          </a:prstGeom>
        </p:spPr>
      </p:pic>
    </p:spTree>
    <p:extLst>
      <p:ext uri="{BB962C8B-B14F-4D97-AF65-F5344CB8AC3E}">
        <p14:creationId xmlns:p14="http://schemas.microsoft.com/office/powerpoint/2010/main" val="411639110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083358" cy="6858000"/>
          </a:xfrm>
          <a:prstGeom prst="rect">
            <a:avLst/>
          </a:prstGeom>
        </p:spPr>
      </p:pic>
      <p:sp>
        <p:nvSpPr>
          <p:cNvPr id="4" name="TextBox 3"/>
          <p:cNvSpPr txBox="1"/>
          <p:nvPr/>
        </p:nvSpPr>
        <p:spPr>
          <a:xfrm>
            <a:off x="1118335" y="491784"/>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Jim continued</a:t>
            </a:r>
          </a:p>
        </p:txBody>
      </p:sp>
      <p:sp>
        <p:nvSpPr>
          <p:cNvPr id="5" name="Text Box 440"/>
          <p:cNvSpPr txBox="1"/>
          <p:nvPr/>
        </p:nvSpPr>
        <p:spPr>
          <a:xfrm>
            <a:off x="340675" y="1047701"/>
            <a:ext cx="5104781" cy="5654492"/>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200"/>
              </a:spcAft>
            </a:pPr>
            <a:r>
              <a:rPr lang="en-IE" sz="1500" dirty="0">
                <a:latin typeface="Tahoma" panose="020B0604030504040204" pitchFamily="34" charset="0"/>
                <a:ea typeface="Tahoma" panose="020B0604030504040204" pitchFamily="34" charset="0"/>
                <a:cs typeface="Tahoma" panose="020B0604030504040204" pitchFamily="34" charset="0"/>
              </a:rPr>
              <a:t>Jim has told Patrick that he would like his wife to be kept up-to-date about the care he is receiving. With Jim’s consent, Patrick meets with Jim’s </a:t>
            </a:r>
            <a:r>
              <a:rPr lang="en-IE" sz="1500" dirty="0" smtClean="0">
                <a:latin typeface="Tahoma" panose="020B0604030504040204" pitchFamily="34" charset="0"/>
                <a:ea typeface="Tahoma" panose="020B0604030504040204" pitchFamily="34" charset="0"/>
                <a:cs typeface="Tahoma" panose="020B0604030504040204" pitchFamily="34" charset="0"/>
              </a:rPr>
              <a:t>wife regularly to </a:t>
            </a:r>
            <a:r>
              <a:rPr lang="en-IE" sz="1500" dirty="0">
                <a:latin typeface="Tahoma" panose="020B0604030504040204" pitchFamily="34" charset="0"/>
                <a:ea typeface="Tahoma" panose="020B0604030504040204" pitchFamily="34" charset="0"/>
                <a:cs typeface="Tahoma" panose="020B0604030504040204" pitchFamily="34" charset="0"/>
              </a:rPr>
              <a:t>keep her informed about Jim’s care. Patrick also views these meetings as opportunities to get feedback from Jim’s wife about the care and support provided to Jim.</a:t>
            </a:r>
          </a:p>
          <a:p>
            <a:pPr>
              <a:spcAft>
                <a:spcPts val="1200"/>
              </a:spcAft>
            </a:pPr>
            <a:r>
              <a:rPr lang="en-IE" sz="1500" dirty="0" smtClean="0">
                <a:latin typeface="Tahoma" panose="020B0604030504040204" pitchFamily="34" charset="0"/>
                <a:ea typeface="Tahoma" panose="020B0604030504040204" pitchFamily="34" charset="0"/>
                <a:cs typeface="Tahoma" panose="020B0604030504040204" pitchFamily="34" charset="0"/>
              </a:rPr>
              <a:t>By spending time with </a:t>
            </a:r>
            <a:r>
              <a:rPr lang="en-IE" sz="1500" dirty="0">
                <a:latin typeface="Tahoma" panose="020B0604030504040204" pitchFamily="34" charset="0"/>
                <a:ea typeface="Tahoma" panose="020B0604030504040204" pitchFamily="34" charset="0"/>
                <a:cs typeface="Tahoma" panose="020B0604030504040204" pitchFamily="34" charset="0"/>
              </a:rPr>
              <a:t>Jim, </a:t>
            </a:r>
            <a:r>
              <a:rPr lang="en-IE" sz="1500" dirty="0" smtClean="0">
                <a:latin typeface="Tahoma" panose="020B0604030504040204" pitchFamily="34" charset="0"/>
                <a:ea typeface="Tahoma" panose="020B0604030504040204" pitchFamily="34" charset="0"/>
                <a:cs typeface="Tahoma" panose="020B0604030504040204" pitchFamily="34" charset="0"/>
              </a:rPr>
              <a:t>Patrick begins to understand him more – learning about </a:t>
            </a:r>
            <a:r>
              <a:rPr lang="en-IE" sz="1500" dirty="0">
                <a:latin typeface="Tahoma" panose="020B0604030504040204" pitchFamily="34" charset="0"/>
                <a:ea typeface="Tahoma" panose="020B0604030504040204" pitchFamily="34" charset="0"/>
                <a:cs typeface="Tahoma" panose="020B0604030504040204" pitchFamily="34" charset="0"/>
              </a:rPr>
              <a:t>his history, what works for him, what has not worked for him, and what triggers certain emotions. </a:t>
            </a:r>
            <a:r>
              <a:rPr lang="en-IE" sz="1500" dirty="0" smtClean="0">
                <a:latin typeface="Tahoma" panose="020B0604030504040204" pitchFamily="34" charset="0"/>
                <a:ea typeface="Tahoma" panose="020B0604030504040204" pitchFamily="34" charset="0"/>
                <a:cs typeface="Tahoma" panose="020B0604030504040204" pitchFamily="34" charset="0"/>
              </a:rPr>
              <a:t>Jim’s notes reveal that he enjoys company and Patrick </a:t>
            </a:r>
            <a:r>
              <a:rPr lang="en-IE" sz="1500" dirty="0">
                <a:latin typeface="Tahoma" panose="020B0604030504040204" pitchFamily="34" charset="0"/>
                <a:ea typeface="Tahoma" panose="020B0604030504040204" pitchFamily="34" charset="0"/>
                <a:cs typeface="Tahoma" panose="020B0604030504040204" pitchFamily="34" charset="0"/>
              </a:rPr>
              <a:t>works to understand how to interact with </a:t>
            </a:r>
            <a:r>
              <a:rPr lang="en-IE" sz="1500" dirty="0" smtClean="0">
                <a:latin typeface="Tahoma" panose="020B0604030504040204" pitchFamily="34" charset="0"/>
                <a:ea typeface="Tahoma" panose="020B0604030504040204" pitchFamily="34" charset="0"/>
                <a:cs typeface="Tahoma" panose="020B0604030504040204" pitchFamily="34" charset="0"/>
              </a:rPr>
              <a:t>Jim </a:t>
            </a:r>
            <a:r>
              <a:rPr lang="en-IE" sz="1500" dirty="0">
                <a:latin typeface="Tahoma" panose="020B0604030504040204" pitchFamily="34" charset="0"/>
                <a:ea typeface="Tahoma" panose="020B0604030504040204" pitchFamily="34" charset="0"/>
                <a:cs typeface="Tahoma" panose="020B0604030504040204" pitchFamily="34" charset="0"/>
              </a:rPr>
              <a:t>on a level he </a:t>
            </a:r>
            <a:r>
              <a:rPr lang="en-IE" sz="1500" dirty="0" smtClean="0">
                <a:latin typeface="Tahoma" panose="020B0604030504040204" pitchFamily="34" charset="0"/>
                <a:ea typeface="Tahoma" panose="020B0604030504040204" pitchFamily="34" charset="0"/>
                <a:cs typeface="Tahoma" panose="020B0604030504040204" pitchFamily="34" charset="0"/>
              </a:rPr>
              <a:t>feels </a:t>
            </a:r>
            <a:r>
              <a:rPr lang="en-IE" sz="1500" dirty="0">
                <a:latin typeface="Tahoma" panose="020B0604030504040204" pitchFamily="34" charset="0"/>
                <a:ea typeface="Tahoma" panose="020B0604030504040204" pitchFamily="34" charset="0"/>
                <a:cs typeface="Tahoma" panose="020B0604030504040204" pitchFamily="34" charset="0"/>
              </a:rPr>
              <a:t>comfortable </a:t>
            </a:r>
            <a:r>
              <a:rPr lang="en-IE" sz="1500" dirty="0" smtClean="0">
                <a:latin typeface="Tahoma" panose="020B0604030504040204" pitchFamily="34" charset="0"/>
                <a:ea typeface="Tahoma" panose="020B0604030504040204" pitchFamily="34" charset="0"/>
                <a:cs typeface="Tahoma" panose="020B0604030504040204" pitchFamily="34" charset="0"/>
              </a:rPr>
              <a:t>with. Patrick initially engaged </a:t>
            </a:r>
            <a:r>
              <a:rPr lang="en-IE" sz="1500" dirty="0">
                <a:latin typeface="Tahoma" panose="020B0604030504040204" pitchFamily="34" charset="0"/>
                <a:ea typeface="Tahoma" panose="020B0604030504040204" pitchFamily="34" charset="0"/>
                <a:cs typeface="Tahoma" panose="020B0604030504040204" pitchFamily="34" charset="0"/>
              </a:rPr>
              <a:t>with Jim as he would with any other person using the </a:t>
            </a:r>
            <a:r>
              <a:rPr lang="en-IE" sz="1500" dirty="0" smtClean="0">
                <a:latin typeface="Tahoma" panose="020B0604030504040204" pitchFamily="34" charset="0"/>
                <a:ea typeface="Tahoma" panose="020B0604030504040204" pitchFamily="34" charset="0"/>
                <a:cs typeface="Tahoma" panose="020B0604030504040204" pitchFamily="34" charset="0"/>
              </a:rPr>
              <a:t>service by making </a:t>
            </a:r>
            <a:r>
              <a:rPr lang="en-IE" sz="1500" dirty="0">
                <a:latin typeface="Tahoma" panose="020B0604030504040204" pitchFamily="34" charset="0"/>
                <a:ea typeface="Tahoma" panose="020B0604030504040204" pitchFamily="34" charset="0"/>
                <a:cs typeface="Tahoma" panose="020B0604030504040204" pitchFamily="34" charset="0"/>
              </a:rPr>
              <a:t>conversation. However, </a:t>
            </a:r>
            <a:r>
              <a:rPr lang="en-IE" sz="1500" dirty="0" smtClean="0">
                <a:latin typeface="Tahoma" panose="020B0604030504040204" pitchFamily="34" charset="0"/>
                <a:ea typeface="Tahoma" panose="020B0604030504040204" pitchFamily="34" charset="0"/>
                <a:cs typeface="Tahoma" panose="020B0604030504040204" pitchFamily="34" charset="0"/>
              </a:rPr>
              <a:t>this had put a lot of strain </a:t>
            </a:r>
            <a:r>
              <a:rPr lang="en-IE" sz="1500" dirty="0">
                <a:latin typeface="Tahoma" panose="020B0604030504040204" pitchFamily="34" charset="0"/>
                <a:ea typeface="Tahoma" panose="020B0604030504040204" pitchFamily="34" charset="0"/>
                <a:cs typeface="Tahoma" panose="020B0604030504040204" pitchFamily="34" charset="0"/>
              </a:rPr>
              <a:t>on Jim. Every subsequent interaction Patrick has with Jim involves him being present and caring, but not necessarily vocal. Jim likes art and </a:t>
            </a:r>
            <a:r>
              <a:rPr lang="en-IE" sz="1500" dirty="0" smtClean="0">
                <a:latin typeface="Tahoma" panose="020B0604030504040204" pitchFamily="34" charset="0"/>
                <a:ea typeface="Tahoma" panose="020B0604030504040204" pitchFamily="34" charset="0"/>
                <a:cs typeface="Tahoma" panose="020B0604030504040204" pitchFamily="34" charset="0"/>
              </a:rPr>
              <a:t>once a week Patrick arranges outings </a:t>
            </a:r>
            <a:r>
              <a:rPr lang="en-IE" sz="1500" dirty="0">
                <a:latin typeface="Tahoma" panose="020B0604030504040204" pitchFamily="34" charset="0"/>
                <a:ea typeface="Tahoma" panose="020B0604030504040204" pitchFamily="34" charset="0"/>
                <a:cs typeface="Tahoma" panose="020B0604030504040204" pitchFamily="34" charset="0"/>
              </a:rPr>
              <a:t>with him to a local art gallery. When communicating with Jim, Patrick makes remarks rather than </a:t>
            </a:r>
            <a:r>
              <a:rPr lang="en-IE" sz="1500" dirty="0" smtClean="0">
                <a:latin typeface="Tahoma" panose="020B0604030504040204" pitchFamily="34" charset="0"/>
                <a:ea typeface="Tahoma" panose="020B0604030504040204" pitchFamily="34" charset="0"/>
                <a:cs typeface="Tahoma" panose="020B0604030504040204" pitchFamily="34" charset="0"/>
              </a:rPr>
              <a:t>asking Jim questions</a:t>
            </a:r>
            <a:r>
              <a:rPr lang="en-IE" sz="1500" dirty="0">
                <a:latin typeface="Tahoma" panose="020B0604030504040204" pitchFamily="34" charset="0"/>
                <a:ea typeface="Tahoma" panose="020B0604030504040204" pitchFamily="34" charset="0"/>
                <a:cs typeface="Tahoma" panose="020B0604030504040204" pitchFamily="34" charset="0"/>
              </a:rPr>
              <a:t>, placing no onus on Jim to answer him or engage with him if he would prefer not to. </a:t>
            </a:r>
            <a:r>
              <a:rPr lang="en-IE" sz="1500" dirty="0" smtClean="0">
                <a:latin typeface="Tahoma" panose="020B0604030504040204" pitchFamily="34" charset="0"/>
                <a:ea typeface="Tahoma" panose="020B0604030504040204" pitchFamily="34" charset="0"/>
                <a:cs typeface="Tahoma" panose="020B0604030504040204" pitchFamily="34" charset="0"/>
              </a:rPr>
              <a:t>These short interactions allow Patrick to build a more trusting relationship with Jim.</a:t>
            </a:r>
            <a:endParaRPr lang="en-IE" sz="1500" dirty="0">
              <a:latin typeface="Tahoma" panose="020B0604030504040204" pitchFamily="34" charset="0"/>
              <a:ea typeface="Tahoma" panose="020B0604030504040204" pitchFamily="34" charset="0"/>
              <a:cs typeface="Tahoma" panose="020B0604030504040204" pitchFamily="34" charset="0"/>
            </a:endParaRPr>
          </a:p>
        </p:txBody>
      </p:sp>
      <p:sp>
        <p:nvSpPr>
          <p:cNvPr id="8" name="Text Box 436"/>
          <p:cNvSpPr txBox="1"/>
          <p:nvPr/>
        </p:nvSpPr>
        <p:spPr>
          <a:xfrm>
            <a:off x="5687429" y="1073934"/>
            <a:ext cx="2850516" cy="1685031"/>
          </a:xfrm>
          <a:prstGeom prst="rect">
            <a:avLst/>
          </a:prstGeom>
          <a:solidFill>
            <a:sysClr val="window" lastClr="FFFFFF"/>
          </a:solidFill>
          <a:ln w="25400" cap="flat" cmpd="sng" algn="ctr">
            <a:solidFill>
              <a:srgbClr val="009999"/>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Fairness</a:t>
            </a:r>
            <a:r>
              <a:rPr lang="en-IE" sz="1500" dirty="0">
                <a:effectLst/>
                <a:latin typeface="Tahoma" panose="020B0604030504040204" pitchFamily="34" charset="0"/>
                <a:ea typeface="Tahoma" panose="020B0604030504040204" pitchFamily="34" charset="0"/>
                <a:cs typeface="Tahoma" panose="020B0604030504040204" pitchFamily="34" charset="0"/>
              </a:rPr>
              <a:t> is upheld. Patrick follows Jim’s wishes in relation to sharing information about his care. Patrick welcomes feedback on the care and support he provides to Jim.</a:t>
            </a:r>
          </a:p>
        </p:txBody>
      </p:sp>
      <p:sp>
        <p:nvSpPr>
          <p:cNvPr id="11" name="Text Box 435"/>
          <p:cNvSpPr txBox="1"/>
          <p:nvPr/>
        </p:nvSpPr>
        <p:spPr>
          <a:xfrm>
            <a:off x="5687429" y="2927512"/>
            <a:ext cx="2850516" cy="1975564"/>
          </a:xfrm>
          <a:prstGeom prst="rect">
            <a:avLst/>
          </a:prstGeom>
          <a:solidFill>
            <a:sysClr val="window" lastClr="FFFFFF"/>
          </a:solidFill>
          <a:ln w="25400" cap="flat" cmpd="sng" algn="ctr">
            <a:solidFill>
              <a:srgbClr val="E36C0A"/>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Equality</a:t>
            </a:r>
            <a:r>
              <a:rPr lang="en-IE" sz="1500" dirty="0">
                <a:effectLst/>
                <a:latin typeface="Tahoma" panose="020B0604030504040204" pitchFamily="34" charset="0"/>
                <a:ea typeface="Tahoma" panose="020B0604030504040204" pitchFamily="34" charset="0"/>
                <a:cs typeface="Tahoma" panose="020B0604030504040204" pitchFamily="34" charset="0"/>
              </a:rPr>
              <a:t> is upheld. It is important to understand the impact that treating Jim the same as everyone else would have on him. Patrick understands that this could lead to indirect discrimination</a:t>
            </a:r>
            <a:r>
              <a:rPr lang="en-IE" sz="1500" dirty="0" smtClean="0">
                <a:effectLst/>
                <a:latin typeface="Tahoma" panose="020B0604030504040204" pitchFamily="34" charset="0"/>
                <a:ea typeface="Tahoma" panose="020B0604030504040204" pitchFamily="34" charset="0"/>
                <a:cs typeface="Tahoma" panose="020B0604030504040204" pitchFamily="34" charset="0"/>
              </a:rPr>
              <a:t>.</a:t>
            </a:r>
          </a:p>
          <a:p>
            <a:pPr>
              <a:lnSpc>
                <a:spcPct val="115000"/>
              </a:lnSpc>
              <a:spcAft>
                <a:spcPts val="1000"/>
              </a:spcAft>
            </a:pPr>
            <a:endParaRPr lang="en-IE" sz="1400" dirty="0">
              <a:effectLst/>
              <a:latin typeface="Calibri"/>
              <a:ea typeface="Calibri"/>
              <a:cs typeface="Times New Roman"/>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0675" y="163705"/>
            <a:ext cx="899271" cy="845443"/>
          </a:xfrm>
          <a:prstGeom prst="rect">
            <a:avLst/>
          </a:prstGeom>
        </p:spPr>
      </p:pic>
    </p:spTree>
    <p:extLst>
      <p:ext uri="{BB962C8B-B14F-4D97-AF65-F5344CB8AC3E}">
        <p14:creationId xmlns:p14="http://schemas.microsoft.com/office/powerpoint/2010/main" val="8675294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TextBox 3"/>
          <p:cNvSpPr txBox="1"/>
          <p:nvPr/>
        </p:nvSpPr>
        <p:spPr>
          <a:xfrm>
            <a:off x="1118335" y="489159"/>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study – Claudia</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Box 440"/>
          <p:cNvSpPr txBox="1"/>
          <p:nvPr/>
        </p:nvSpPr>
        <p:spPr>
          <a:xfrm>
            <a:off x="135938" y="1079090"/>
            <a:ext cx="5006078" cy="5573957"/>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dirty="0">
                <a:effectLst/>
                <a:latin typeface="Tahoma" panose="020B0604030504040204" pitchFamily="34" charset="0"/>
                <a:ea typeface="Tahoma" panose="020B0604030504040204" pitchFamily="34" charset="0"/>
                <a:cs typeface="Tahoma" panose="020B0604030504040204" pitchFamily="34" charset="0"/>
              </a:rPr>
              <a:t>Claudia is in her late 50s and has a physical disability. She lives in a residential care centre. She recently saw </a:t>
            </a:r>
            <a:r>
              <a:rPr lang="en-IE" sz="1500" dirty="0" smtClean="0">
                <a:effectLst/>
                <a:latin typeface="Tahoma" panose="020B0604030504040204" pitchFamily="34" charset="0"/>
                <a:ea typeface="Tahoma" panose="020B0604030504040204" pitchFamily="34" charset="0"/>
                <a:cs typeface="Tahoma" panose="020B0604030504040204" pitchFamily="34" charset="0"/>
              </a:rPr>
              <a:t>a TV </a:t>
            </a:r>
            <a:r>
              <a:rPr lang="en-IE" sz="1500" dirty="0">
                <a:effectLst/>
                <a:latin typeface="Tahoma" panose="020B0604030504040204" pitchFamily="34" charset="0"/>
                <a:ea typeface="Tahoma" panose="020B0604030504040204" pitchFamily="34" charset="0"/>
                <a:cs typeface="Tahoma" panose="020B0604030504040204" pitchFamily="34" charset="0"/>
              </a:rPr>
              <a:t>advertisement </a:t>
            </a:r>
            <a:r>
              <a:rPr lang="en-IE" sz="1500" dirty="0" smtClean="0">
                <a:effectLst/>
                <a:latin typeface="Tahoma" panose="020B0604030504040204" pitchFamily="34" charset="0"/>
                <a:ea typeface="Tahoma" panose="020B0604030504040204" pitchFamily="34" charset="0"/>
                <a:cs typeface="Tahoma" panose="020B0604030504040204" pitchFamily="34" charset="0"/>
              </a:rPr>
              <a:t>about </a:t>
            </a:r>
            <a:r>
              <a:rPr lang="en-IE" sz="1500" dirty="0">
                <a:effectLst/>
                <a:latin typeface="Tahoma" panose="020B0604030504040204" pitchFamily="34" charset="0"/>
                <a:ea typeface="Tahoma" panose="020B0604030504040204" pitchFamily="34" charset="0"/>
                <a:cs typeface="Tahoma" panose="020B0604030504040204" pitchFamily="34" charset="0"/>
              </a:rPr>
              <a:t>BreastCheck and wondered why she had not yet received a letter regarding this. </a:t>
            </a:r>
          </a:p>
          <a:p>
            <a:pPr>
              <a:lnSpc>
                <a:spcPct val="115000"/>
              </a:lnSpc>
              <a:spcAft>
                <a:spcPts val="1000"/>
              </a:spcAft>
            </a:pPr>
            <a:r>
              <a:rPr lang="en-IE" sz="1500" dirty="0">
                <a:effectLst/>
                <a:latin typeface="Tahoma" panose="020B0604030504040204" pitchFamily="34" charset="0"/>
                <a:ea typeface="Tahoma" panose="020B0604030504040204" pitchFamily="34" charset="0"/>
                <a:cs typeface="Tahoma" panose="020B0604030504040204" pitchFamily="34" charset="0"/>
              </a:rPr>
              <a:t>Claudia asked the nurse on duty why she had not received a letter and even though the nurse did not know, she did not follow up on Claudia’s query. Claudia found it upsetting that her query was not taken seriously and spoke to her support worker, Fiona, about her concerns. Fiona found out that the centre had received the letter but had discarded it. Claudia arranged an appointment with the resident GP to discuss the matter. At Claudia’s request, Fiona accompanied Claudia to her appointment.</a:t>
            </a:r>
          </a:p>
          <a:p>
            <a:pPr>
              <a:lnSpc>
                <a:spcPct val="115000"/>
              </a:lnSpc>
              <a:spcAft>
                <a:spcPts val="1000"/>
              </a:spcAft>
            </a:pPr>
            <a:r>
              <a:rPr lang="en-IE" sz="1500" dirty="0">
                <a:effectLst/>
                <a:latin typeface="Tahoma" panose="020B0604030504040204" pitchFamily="34" charset="0"/>
                <a:ea typeface="Tahoma" panose="020B0604030504040204" pitchFamily="34" charset="0"/>
                <a:cs typeface="Tahoma" panose="020B0604030504040204" pitchFamily="34" charset="0"/>
              </a:rPr>
              <a:t>Claudia explained what had happened and although her GP did not know how or why this had happened, he explained to </a:t>
            </a:r>
            <a:r>
              <a:rPr lang="en-IE" sz="1500" dirty="0" smtClean="0">
                <a:effectLst/>
                <a:latin typeface="Tahoma" panose="020B0604030504040204" pitchFamily="34" charset="0"/>
                <a:ea typeface="Tahoma" panose="020B0604030504040204" pitchFamily="34" charset="0"/>
                <a:cs typeface="Tahoma" panose="020B0604030504040204" pitchFamily="34" charset="0"/>
              </a:rPr>
              <a:t>her </a:t>
            </a:r>
            <a:r>
              <a:rPr lang="en-IE" sz="1500" dirty="0">
                <a:effectLst/>
                <a:latin typeface="Tahoma" panose="020B0604030504040204" pitchFamily="34" charset="0"/>
                <a:ea typeface="Tahoma" panose="020B0604030504040204" pitchFamily="34" charset="0"/>
                <a:cs typeface="Tahoma" panose="020B0604030504040204" pitchFamily="34" charset="0"/>
              </a:rPr>
              <a:t>how she could </a:t>
            </a:r>
            <a:r>
              <a:rPr lang="en-IE" sz="1500" dirty="0" smtClean="0">
                <a:effectLst/>
                <a:latin typeface="Tahoma" panose="020B0604030504040204" pitchFamily="34" charset="0"/>
                <a:ea typeface="Tahoma" panose="020B0604030504040204" pitchFamily="34" charset="0"/>
                <a:cs typeface="Tahoma" panose="020B0604030504040204" pitchFamily="34" charset="0"/>
              </a:rPr>
              <a:t>access the screening programme and </a:t>
            </a:r>
            <a:r>
              <a:rPr lang="en-IE" sz="1500" dirty="0">
                <a:effectLst/>
                <a:latin typeface="Tahoma" panose="020B0604030504040204" pitchFamily="34" charset="0"/>
                <a:ea typeface="Tahoma" panose="020B0604030504040204" pitchFamily="34" charset="0"/>
                <a:cs typeface="Tahoma" panose="020B0604030504040204" pitchFamily="34" charset="0"/>
              </a:rPr>
              <a:t>provided her with written </a:t>
            </a:r>
            <a:r>
              <a:rPr lang="en-IE" sz="1500" dirty="0" smtClean="0">
                <a:effectLst/>
                <a:latin typeface="Tahoma" panose="020B0604030504040204" pitchFamily="34" charset="0"/>
                <a:ea typeface="Tahoma" panose="020B0604030504040204" pitchFamily="34" charset="0"/>
                <a:cs typeface="Tahoma" panose="020B0604030504040204" pitchFamily="34" charset="0"/>
              </a:rPr>
              <a:t>information about it. </a:t>
            </a:r>
            <a:r>
              <a:rPr lang="en-IE" sz="1500" dirty="0">
                <a:effectLst/>
                <a:latin typeface="Tahoma" panose="020B0604030504040204" pitchFamily="34" charset="0"/>
                <a:ea typeface="Tahoma" panose="020B0604030504040204" pitchFamily="34" charset="0"/>
                <a:cs typeface="Tahoma" panose="020B0604030504040204" pitchFamily="34" charset="0"/>
              </a:rPr>
              <a:t>Claudia was glad she had visited the GP as she felt she had been listened to and taken seriously. </a:t>
            </a:r>
          </a:p>
        </p:txBody>
      </p:sp>
      <p:sp>
        <p:nvSpPr>
          <p:cNvPr id="6" name="Text Box 439"/>
          <p:cNvSpPr txBox="1"/>
          <p:nvPr/>
        </p:nvSpPr>
        <p:spPr>
          <a:xfrm>
            <a:off x="5427025" y="1020840"/>
            <a:ext cx="3360716" cy="1887105"/>
          </a:xfrm>
          <a:prstGeom prst="rect">
            <a:avLst/>
          </a:prstGeom>
          <a:solidFill>
            <a:sysClr val="window" lastClr="FFFFFF"/>
          </a:solidFill>
          <a:ln w="25400" cap="flat" cmpd="sng" algn="ctr">
            <a:solidFill>
              <a:srgbClr val="FF66CC"/>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Respect </a:t>
            </a:r>
            <a:r>
              <a:rPr lang="en-IE" sz="1500" dirty="0">
                <a:effectLst/>
                <a:latin typeface="Tahoma" panose="020B0604030504040204" pitchFamily="34" charset="0"/>
                <a:ea typeface="Tahoma" panose="020B0604030504040204" pitchFamily="34" charset="0"/>
                <a:cs typeface="Tahoma" panose="020B0604030504040204" pitchFamily="34" charset="0"/>
              </a:rPr>
              <a:t>was not upheld. Claudia’s nurse did not provide adequate answers to her questions and did not provide her with information on the options available to her. She was not supported</a:t>
            </a:r>
            <a:r>
              <a:rPr lang="en-IE" sz="1500" b="1" dirty="0">
                <a:effectLst/>
                <a:latin typeface="Tahoma" panose="020B0604030504040204" pitchFamily="34" charset="0"/>
                <a:ea typeface="Tahoma" panose="020B0604030504040204" pitchFamily="34" charset="0"/>
                <a:cs typeface="Tahoma" panose="020B0604030504040204" pitchFamily="34" charset="0"/>
              </a:rPr>
              <a:t> </a:t>
            </a:r>
            <a:r>
              <a:rPr lang="en-IE" sz="1500" dirty="0">
                <a:effectLst/>
                <a:latin typeface="Tahoma" panose="020B0604030504040204" pitchFamily="34" charset="0"/>
                <a:ea typeface="Tahoma" panose="020B0604030504040204" pitchFamily="34" charset="0"/>
                <a:cs typeface="Tahoma" panose="020B0604030504040204" pitchFamily="34" charset="0"/>
              </a:rPr>
              <a:t>to access and realise her rights. </a:t>
            </a:r>
          </a:p>
        </p:txBody>
      </p:sp>
      <p:sp>
        <p:nvSpPr>
          <p:cNvPr id="7" name="Text Box 441"/>
          <p:cNvSpPr txBox="1"/>
          <p:nvPr/>
        </p:nvSpPr>
        <p:spPr>
          <a:xfrm>
            <a:off x="5427025" y="3000390"/>
            <a:ext cx="3360716" cy="684685"/>
          </a:xfrm>
          <a:prstGeom prst="rect">
            <a:avLst/>
          </a:prstGeom>
          <a:solidFill>
            <a:sysClr val="window" lastClr="FFFFFF"/>
          </a:solidFill>
          <a:ln w="25400" cap="flat" cmpd="sng" algn="ctr">
            <a:solidFill>
              <a:srgbClr val="B2A1C7"/>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Dignity </a:t>
            </a:r>
            <a:r>
              <a:rPr lang="en-IE" sz="1500" dirty="0">
                <a:effectLst/>
                <a:latin typeface="Tahoma" panose="020B0604030504040204" pitchFamily="34" charset="0"/>
                <a:ea typeface="Tahoma" panose="020B0604030504040204" pitchFamily="34" charset="0"/>
                <a:cs typeface="Tahoma" panose="020B0604030504040204" pitchFamily="34" charset="0"/>
              </a:rPr>
              <a:t>was not upheld. Claudia was not taken seriously by the nurse</a:t>
            </a:r>
            <a:r>
              <a:rPr lang="en-IE" sz="1500" dirty="0" smtClean="0">
                <a:effectLst/>
                <a:latin typeface="Tahoma" panose="020B0604030504040204" pitchFamily="34" charset="0"/>
                <a:ea typeface="Tahoma" panose="020B0604030504040204" pitchFamily="34" charset="0"/>
                <a:cs typeface="Tahoma" panose="020B0604030504040204" pitchFamily="34" charset="0"/>
              </a:rPr>
              <a:t>.</a:t>
            </a:r>
            <a:endParaRPr lang="en-IE" sz="150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IE" sz="1000" dirty="0">
                <a:effectLst/>
                <a:latin typeface="Calibri"/>
                <a:ea typeface="Calibri"/>
                <a:cs typeface="Times New Roman"/>
              </a:rPr>
              <a:t> </a:t>
            </a:r>
            <a:endParaRPr lang="en-IE" sz="1100" dirty="0">
              <a:effectLst/>
              <a:latin typeface="Calibri"/>
              <a:ea typeface="Calibri"/>
              <a:cs typeface="Times New Roman"/>
            </a:endParaRPr>
          </a:p>
        </p:txBody>
      </p:sp>
      <p:sp>
        <p:nvSpPr>
          <p:cNvPr id="8" name="Text Box 442"/>
          <p:cNvSpPr txBox="1"/>
          <p:nvPr/>
        </p:nvSpPr>
        <p:spPr>
          <a:xfrm>
            <a:off x="5427025" y="3773337"/>
            <a:ext cx="3360716" cy="1700893"/>
          </a:xfrm>
          <a:prstGeom prst="rect">
            <a:avLst/>
          </a:prstGeom>
          <a:ln>
            <a:solidFill>
              <a:srgbClr val="E36C0A"/>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Equality</a:t>
            </a:r>
            <a:r>
              <a:rPr lang="en-IE" sz="1500" dirty="0">
                <a:effectLst/>
                <a:latin typeface="Tahoma" panose="020B0604030504040204" pitchFamily="34" charset="0"/>
                <a:ea typeface="Tahoma" panose="020B0604030504040204" pitchFamily="34" charset="0"/>
                <a:cs typeface="Tahoma" panose="020B0604030504040204" pitchFamily="34" charset="0"/>
              </a:rPr>
              <a:t> was not upheld as Claudia’s care did not promote equity of outcomes. It is important that her will and preferences are respected in the same way as others, regardless of her characteristics or status.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5938" y="113482"/>
            <a:ext cx="1119673" cy="895739"/>
          </a:xfrm>
          <a:prstGeom prst="rect">
            <a:avLst/>
          </a:prstGeom>
        </p:spPr>
      </p:pic>
    </p:spTree>
    <p:extLst>
      <p:ext uri="{BB962C8B-B14F-4D97-AF65-F5344CB8AC3E}">
        <p14:creationId xmlns:p14="http://schemas.microsoft.com/office/powerpoint/2010/main" val="167944106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118335" y="491784"/>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Claudia continued</a:t>
            </a:r>
          </a:p>
        </p:txBody>
      </p:sp>
      <p:sp>
        <p:nvSpPr>
          <p:cNvPr id="5" name="Text Box 440"/>
          <p:cNvSpPr txBox="1"/>
          <p:nvPr/>
        </p:nvSpPr>
        <p:spPr>
          <a:xfrm>
            <a:off x="147813" y="1073936"/>
            <a:ext cx="5006078" cy="3939498"/>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dirty="0" smtClean="0">
                <a:latin typeface="Tahoma" panose="020B0604030504040204" pitchFamily="34" charset="0"/>
                <a:ea typeface="Tahoma" panose="020B0604030504040204" pitchFamily="34" charset="0"/>
                <a:cs typeface="Tahoma" panose="020B0604030504040204" pitchFamily="34" charset="0"/>
              </a:rPr>
              <a:t>Claudia </a:t>
            </a:r>
            <a:r>
              <a:rPr lang="en-IE" sz="1500" dirty="0">
                <a:latin typeface="Tahoma" panose="020B0604030504040204" pitchFamily="34" charset="0"/>
                <a:ea typeface="Tahoma" panose="020B0604030504040204" pitchFamily="34" charset="0"/>
                <a:cs typeface="Tahoma" panose="020B0604030504040204" pitchFamily="34" charset="0"/>
              </a:rPr>
              <a:t>wanted to make a complaint about not receiving the letter as she felt that her health had potentially been put at risk. However, Claudia did not know how to do this as there was no information available in the centre. She asked for assistance from Fiona, who helped her write a letter of </a:t>
            </a:r>
            <a:r>
              <a:rPr lang="en-IE" sz="1500" dirty="0">
                <a:solidFill>
                  <a:srgbClr val="000000"/>
                </a:solidFill>
                <a:latin typeface="Tahoma" panose="020B0604030504040204" pitchFamily="34" charset="0"/>
                <a:ea typeface="Tahoma" panose="020B0604030504040204" pitchFamily="34" charset="0"/>
                <a:cs typeface="Tahoma" panose="020B0604030504040204" pitchFamily="34" charset="0"/>
              </a:rPr>
              <a:t>complaint to the centre manager. </a:t>
            </a:r>
            <a:r>
              <a:rPr lang="en-IE"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IE" sz="1500" dirty="0">
                <a:solidFill>
                  <a:srgbClr val="000000"/>
                </a:solidFill>
                <a:latin typeface="Tahoma" panose="020B0604030504040204" pitchFamily="34" charset="0"/>
                <a:ea typeface="Tahoma" panose="020B0604030504040204" pitchFamily="34" charset="0"/>
                <a:cs typeface="Tahoma" panose="020B0604030504040204" pitchFamily="34" charset="0"/>
              </a:rPr>
              <a:t>centre manager sent a letter of apology to Claudia, explaining what had happened to her letter from BreastCheck and stating </a:t>
            </a:r>
            <a:r>
              <a:rPr lang="en-IE" sz="1500" dirty="0">
                <a:latin typeface="Tahoma" panose="020B0604030504040204" pitchFamily="34" charset="0"/>
                <a:ea typeface="Tahoma" panose="020B0604030504040204" pitchFamily="34" charset="0"/>
                <a:cs typeface="Tahoma" panose="020B0604030504040204" pitchFamily="34" charset="0"/>
              </a:rPr>
              <a:t>that all efforts would be made to ensure she received a date for her screening appointment as soon as possible. Claudia was also reassured that procedures would be put in place to prevent this from happening </a:t>
            </a:r>
            <a:r>
              <a:rPr lang="en-IE" sz="1500" dirty="0" smtClean="0">
                <a:latin typeface="Tahoma" panose="020B0604030504040204" pitchFamily="34" charset="0"/>
                <a:ea typeface="Tahoma" panose="020B0604030504040204" pitchFamily="34" charset="0"/>
                <a:cs typeface="Tahoma" panose="020B0604030504040204" pitchFamily="34" charset="0"/>
              </a:rPr>
              <a:t>to anyone in the centre again</a:t>
            </a:r>
            <a:r>
              <a:rPr lang="en-IE" sz="1500" dirty="0">
                <a:latin typeface="Tahoma" panose="020B0604030504040204" pitchFamily="34" charset="0"/>
                <a:ea typeface="Tahoma" panose="020B0604030504040204" pitchFamily="34" charset="0"/>
                <a:cs typeface="Tahoma" panose="020B0604030504040204" pitchFamily="34" charset="0"/>
              </a:rPr>
              <a:t>.</a:t>
            </a:r>
          </a:p>
        </p:txBody>
      </p:sp>
      <p:sp>
        <p:nvSpPr>
          <p:cNvPr id="9" name="Text Box 443"/>
          <p:cNvSpPr txBox="1"/>
          <p:nvPr/>
        </p:nvSpPr>
        <p:spPr>
          <a:xfrm>
            <a:off x="5427025" y="1078328"/>
            <a:ext cx="3360716" cy="1647825"/>
          </a:xfrm>
          <a:prstGeom prst="rect">
            <a:avLst/>
          </a:prstGeom>
          <a:ln>
            <a:solidFill>
              <a:srgbClr val="009999"/>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450" b="1" dirty="0">
                <a:effectLst/>
                <a:latin typeface="Tahoma" panose="020B0604030504040204" pitchFamily="34" charset="0"/>
                <a:ea typeface="Tahoma" panose="020B0604030504040204" pitchFamily="34" charset="0"/>
                <a:cs typeface="Tahoma" panose="020B0604030504040204" pitchFamily="34" charset="0"/>
              </a:rPr>
              <a:t>Fairness </a:t>
            </a:r>
            <a:r>
              <a:rPr lang="en-IE" sz="1450" dirty="0">
                <a:effectLst/>
                <a:latin typeface="Tahoma" panose="020B0604030504040204" pitchFamily="34" charset="0"/>
                <a:ea typeface="Tahoma" panose="020B0604030504040204" pitchFamily="34" charset="0"/>
                <a:cs typeface="Tahoma" panose="020B0604030504040204" pitchFamily="34" charset="0"/>
              </a:rPr>
              <a:t>was upheld in that Claudia was supported in making a complaint by her care worker. The centre manager upheld fairness by making efforts to rectify the situation by putting proper procedures in place.</a:t>
            </a:r>
          </a:p>
        </p:txBody>
      </p:sp>
      <p:sp>
        <p:nvSpPr>
          <p:cNvPr id="10" name="Text Box 444"/>
          <p:cNvSpPr txBox="1"/>
          <p:nvPr/>
        </p:nvSpPr>
        <p:spPr>
          <a:xfrm>
            <a:off x="5427025" y="2983285"/>
            <a:ext cx="3360716" cy="1257300"/>
          </a:xfrm>
          <a:prstGeom prst="rect">
            <a:avLst/>
          </a:prstGeom>
          <a:solidFill>
            <a:sysClr val="window" lastClr="FFFFFF"/>
          </a:solidFill>
          <a:ln w="25400" cap="flat" cmpd="sng" algn="ctr">
            <a:solidFill>
              <a:srgbClr val="8DB3E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450" b="1" dirty="0">
                <a:effectLst/>
                <a:latin typeface="Tahoma" panose="020B0604030504040204" pitchFamily="34" charset="0"/>
                <a:ea typeface="Tahoma" panose="020B0604030504040204" pitchFamily="34" charset="0"/>
                <a:cs typeface="Tahoma" panose="020B0604030504040204" pitchFamily="34" charset="0"/>
              </a:rPr>
              <a:t>Autonomy</a:t>
            </a:r>
            <a:r>
              <a:rPr lang="en-IE" sz="1450" dirty="0">
                <a:effectLst/>
                <a:latin typeface="Tahoma" panose="020B0604030504040204" pitchFamily="34" charset="0"/>
                <a:ea typeface="Tahoma" panose="020B0604030504040204" pitchFamily="34" charset="0"/>
                <a:cs typeface="Tahoma" panose="020B0604030504040204" pitchFamily="34" charset="0"/>
              </a:rPr>
              <a:t> was upheld</a:t>
            </a:r>
            <a:r>
              <a:rPr lang="en-IE" sz="145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Claudia was supported throughout the process by her support worker who ensured her will and preferences are central to it.</a:t>
            </a:r>
            <a:endParaRPr lang="en-IE" sz="145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IE" sz="1100" dirty="0">
                <a:effectLst/>
                <a:latin typeface="Calibri"/>
                <a:ea typeface="Calibri"/>
                <a:cs typeface="Times New Roman"/>
              </a:rPr>
              <a:t> </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813" y="122213"/>
            <a:ext cx="1119673" cy="895739"/>
          </a:xfrm>
          <a:prstGeom prst="rect">
            <a:avLst/>
          </a:prstGeom>
        </p:spPr>
      </p:pic>
    </p:spTree>
    <p:extLst>
      <p:ext uri="{BB962C8B-B14F-4D97-AF65-F5344CB8AC3E}">
        <p14:creationId xmlns:p14="http://schemas.microsoft.com/office/powerpoint/2010/main" val="37356387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118335" y="489159"/>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tudy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 Mark</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Box 440"/>
          <p:cNvSpPr txBox="1"/>
          <p:nvPr/>
        </p:nvSpPr>
        <p:spPr>
          <a:xfrm>
            <a:off x="210474" y="1093283"/>
            <a:ext cx="5006078" cy="4803020"/>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500" dirty="0" smtClean="0">
                <a:latin typeface="Tahoma" panose="020B0604030504040204" pitchFamily="34" charset="0"/>
                <a:ea typeface="Tahoma" panose="020B0604030504040204" pitchFamily="34" charset="0"/>
                <a:cs typeface="Tahoma" panose="020B0604030504040204" pitchFamily="34" charset="0"/>
              </a:rPr>
              <a:t>Mark is an 80-year-old adult with hearing loss living in a nursing home. Over the past number of years, Mark’s sight has deteriorated and he is now legally blind. Mark’s wife died a number of years ago and he does not have any children. He is close to his niece, Marie, who visits him regularly. The resident GP comes to see Mark, as he is experiencing severe abdominal pain and vomiting. His GP sends him to the emergency department for further tests, and Mark is diagnosed with appendicitis. </a:t>
            </a:r>
          </a:p>
          <a:p>
            <a:endParaRPr lang="en-IE" sz="1500" dirty="0" smtClean="0">
              <a:latin typeface="Tahoma" panose="020B0604030504040204" pitchFamily="34" charset="0"/>
              <a:ea typeface="Tahoma" panose="020B0604030504040204" pitchFamily="34" charset="0"/>
              <a:cs typeface="Tahoma" panose="020B0604030504040204" pitchFamily="34" charset="0"/>
            </a:endParaRPr>
          </a:p>
          <a:p>
            <a:r>
              <a:rPr lang="en-IE" sz="1500" dirty="0" smtClean="0">
                <a:latin typeface="Tahoma" panose="020B0604030504040204" pitchFamily="34" charset="0"/>
                <a:ea typeface="Tahoma" panose="020B0604030504040204" pitchFamily="34" charset="0"/>
                <a:cs typeface="Tahoma" panose="020B0604030504040204" pitchFamily="34" charset="0"/>
              </a:rPr>
              <a:t>The plan is to proceed with surgery to remove Mark’s appendix. Mark’s doctor, James, meets with him in his six-bed ward when Marie is visiting him. James introduces himself and asks Mark if he would like anyone to be with him when he receives information about his surgery. Mark says that he would like his niece to stay with him when discussing his care. James closes the curtains halfway around his bed. He knows that Mark has difficulty hearing and therefore moves closer to speak with Mark explaining that he will need surgery.</a:t>
            </a:r>
            <a:endParaRPr lang="en-IE" sz="1500" dirty="0">
              <a:latin typeface="Tahoma" panose="020B0604030504040204" pitchFamily="34" charset="0"/>
              <a:ea typeface="Tahoma" panose="020B0604030504040204" pitchFamily="34" charset="0"/>
              <a:cs typeface="Tahoma" panose="020B0604030504040204" pitchFamily="34" charset="0"/>
            </a:endParaRPr>
          </a:p>
        </p:txBody>
      </p:sp>
      <p:sp>
        <p:nvSpPr>
          <p:cNvPr id="6" name="Text Box 439"/>
          <p:cNvSpPr txBox="1"/>
          <p:nvPr/>
        </p:nvSpPr>
        <p:spPr>
          <a:xfrm>
            <a:off x="5427025" y="1093283"/>
            <a:ext cx="3360716" cy="1716767"/>
          </a:xfrm>
          <a:prstGeom prst="rect">
            <a:avLst/>
          </a:prstGeom>
          <a:solidFill>
            <a:sysClr val="window" lastClr="FFFFFF"/>
          </a:solidFill>
          <a:ln w="25400" cap="flat" cmpd="sng" algn="ctr">
            <a:solidFill>
              <a:srgbClr val="FF66CC"/>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450" b="1" dirty="0">
                <a:latin typeface="Tahoma" panose="020B0604030504040204" pitchFamily="34" charset="0"/>
                <a:ea typeface="Tahoma" panose="020B0604030504040204" pitchFamily="34" charset="0"/>
                <a:cs typeface="Tahoma" panose="020B0604030504040204" pitchFamily="34" charset="0"/>
              </a:rPr>
              <a:t>Respect</a:t>
            </a:r>
            <a:r>
              <a:rPr lang="en-IE" sz="1450" dirty="0">
                <a:latin typeface="Tahoma" panose="020B0604030504040204" pitchFamily="34" charset="0"/>
                <a:ea typeface="Tahoma" panose="020B0604030504040204" pitchFamily="34" charset="0"/>
                <a:cs typeface="Tahoma" panose="020B0604030504040204" pitchFamily="34" charset="0"/>
              </a:rPr>
              <a:t> was upheld. Mark was provided with information about his condition and treatment, and had his questions answered in a way he understands. Mark’s doctor showed respect in addressing his hearing loss by moving closer to speak with him.</a:t>
            </a:r>
          </a:p>
        </p:txBody>
      </p:sp>
      <p:sp>
        <p:nvSpPr>
          <p:cNvPr id="7" name="Text Box 441"/>
          <p:cNvSpPr txBox="1"/>
          <p:nvPr/>
        </p:nvSpPr>
        <p:spPr>
          <a:xfrm>
            <a:off x="5427025" y="4045263"/>
            <a:ext cx="3360716" cy="1470500"/>
          </a:xfrm>
          <a:prstGeom prst="rect">
            <a:avLst/>
          </a:prstGeom>
          <a:solidFill>
            <a:sysClr val="window" lastClr="FFFFFF"/>
          </a:solidFill>
          <a:ln w="25400" cap="flat" cmpd="sng" algn="ctr">
            <a:solidFill>
              <a:srgbClr val="B2A1C7"/>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450" b="1" dirty="0">
                <a:latin typeface="Tahoma" panose="020B0604030504040204" pitchFamily="34" charset="0"/>
                <a:ea typeface="Tahoma" panose="020B0604030504040204" pitchFamily="34" charset="0"/>
                <a:cs typeface="Tahoma" panose="020B0604030504040204" pitchFamily="34" charset="0"/>
              </a:rPr>
              <a:t>Dignity</a:t>
            </a:r>
            <a:r>
              <a:rPr lang="en-IE" sz="1450" dirty="0">
                <a:latin typeface="Tahoma" panose="020B0604030504040204" pitchFamily="34" charset="0"/>
                <a:ea typeface="Tahoma" panose="020B0604030504040204" pitchFamily="34" charset="0"/>
                <a:cs typeface="Tahoma" panose="020B0604030504040204" pitchFamily="34" charset="0"/>
              </a:rPr>
              <a:t> was upheld. He was communicated with in a way that acknowledged his personal identity and individuality. However,</a:t>
            </a:r>
            <a:r>
              <a:rPr lang="en-IE" sz="1450" b="1" dirty="0">
                <a:latin typeface="Tahoma" panose="020B0604030504040204" pitchFamily="34" charset="0"/>
                <a:ea typeface="Tahoma" panose="020B0604030504040204" pitchFamily="34" charset="0"/>
                <a:cs typeface="Tahoma" panose="020B0604030504040204" pitchFamily="34" charset="0"/>
              </a:rPr>
              <a:t> </a:t>
            </a:r>
            <a:r>
              <a:rPr lang="en-IE" sz="1450" dirty="0">
                <a:latin typeface="Tahoma" panose="020B0604030504040204" pitchFamily="34" charset="0"/>
                <a:ea typeface="Tahoma" panose="020B0604030504040204" pitchFamily="34" charset="0"/>
                <a:cs typeface="Tahoma" panose="020B0604030504040204" pitchFamily="34" charset="0"/>
              </a:rPr>
              <a:t>by not closing the curtain fully,</a:t>
            </a:r>
            <a:r>
              <a:rPr lang="en-IE" sz="1450" b="1" dirty="0">
                <a:latin typeface="Tahoma" panose="020B0604030504040204" pitchFamily="34" charset="0"/>
                <a:ea typeface="Tahoma" panose="020B0604030504040204" pitchFamily="34" charset="0"/>
                <a:cs typeface="Tahoma" panose="020B0604030504040204" pitchFamily="34" charset="0"/>
              </a:rPr>
              <a:t> </a:t>
            </a:r>
            <a:r>
              <a:rPr lang="en-IE" sz="1450" dirty="0">
                <a:latin typeface="Tahoma" panose="020B0604030504040204" pitchFamily="34" charset="0"/>
                <a:ea typeface="Tahoma" panose="020B0604030504040204" pitchFamily="34" charset="0"/>
                <a:cs typeface="Tahoma" panose="020B0604030504040204" pitchFamily="34" charset="0"/>
              </a:rPr>
              <a:t>his</a:t>
            </a:r>
            <a:r>
              <a:rPr lang="en-IE" sz="1450" b="1" dirty="0">
                <a:latin typeface="Tahoma" panose="020B0604030504040204" pitchFamily="34" charset="0"/>
                <a:ea typeface="Tahoma" panose="020B0604030504040204" pitchFamily="34" charset="0"/>
                <a:cs typeface="Tahoma" panose="020B0604030504040204" pitchFamily="34" charset="0"/>
              </a:rPr>
              <a:t> </a:t>
            </a:r>
            <a:r>
              <a:rPr lang="en-IE" sz="1450" dirty="0">
                <a:latin typeface="Tahoma" panose="020B0604030504040204" pitchFamily="34" charset="0"/>
                <a:ea typeface="Tahoma" panose="020B0604030504040204" pitchFamily="34" charset="0"/>
                <a:cs typeface="Tahoma" panose="020B0604030504040204" pitchFamily="34" charset="0"/>
              </a:rPr>
              <a:t>physical privacy was compromised.</a:t>
            </a:r>
          </a:p>
        </p:txBody>
      </p:sp>
      <p:sp>
        <p:nvSpPr>
          <p:cNvPr id="8" name="Text Box 442"/>
          <p:cNvSpPr txBox="1"/>
          <p:nvPr/>
        </p:nvSpPr>
        <p:spPr>
          <a:xfrm>
            <a:off x="5427025" y="2930538"/>
            <a:ext cx="3360716" cy="996924"/>
          </a:xfrm>
          <a:prstGeom prst="rect">
            <a:avLst/>
          </a:prstGeom>
          <a:ln>
            <a:solidFill>
              <a:srgbClr val="E36C0A"/>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000"/>
              </a:spcAft>
            </a:pPr>
            <a:r>
              <a:rPr lang="en-IE" sz="1450" b="1" dirty="0">
                <a:latin typeface="Tahoma" panose="020B0604030504040204" pitchFamily="34" charset="0"/>
                <a:ea typeface="Tahoma" panose="020B0604030504040204" pitchFamily="34" charset="0"/>
                <a:cs typeface="Tahoma" panose="020B0604030504040204" pitchFamily="34" charset="0"/>
              </a:rPr>
              <a:t>Equality</a:t>
            </a:r>
            <a:r>
              <a:rPr lang="en-IE" sz="1450" dirty="0">
                <a:latin typeface="Tahoma" panose="020B0604030504040204" pitchFamily="34" charset="0"/>
                <a:ea typeface="Tahoma" panose="020B0604030504040204" pitchFamily="34" charset="0"/>
                <a:cs typeface="Tahoma" panose="020B0604030504040204" pitchFamily="34" charset="0"/>
              </a:rPr>
              <a:t> was upheld when Mark’s will and preferences were respected regardless of his characteristics or </a:t>
            </a:r>
            <a:r>
              <a:rPr lang="en-IE" sz="1450" dirty="0" smtClean="0">
                <a:latin typeface="Tahoma" panose="020B0604030504040204" pitchFamily="34" charset="0"/>
                <a:ea typeface="Tahoma" panose="020B0604030504040204" pitchFamily="34" charset="0"/>
                <a:cs typeface="Tahoma" panose="020B0604030504040204" pitchFamily="34" charset="0"/>
              </a:rPr>
              <a:t>status.</a:t>
            </a:r>
            <a:endParaRPr lang="en-IE" sz="145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0474" y="78612"/>
            <a:ext cx="939674" cy="958001"/>
          </a:xfrm>
          <a:prstGeom prst="rect">
            <a:avLst/>
          </a:prstGeom>
        </p:spPr>
      </p:pic>
    </p:spTree>
    <p:extLst>
      <p:ext uri="{BB962C8B-B14F-4D97-AF65-F5344CB8AC3E}">
        <p14:creationId xmlns:p14="http://schemas.microsoft.com/office/powerpoint/2010/main" val="355189935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5" y="0"/>
            <a:ext cx="9065765" cy="6858000"/>
          </a:xfrm>
          <a:prstGeom prst="rect">
            <a:avLst/>
          </a:prstGeom>
        </p:spPr>
      </p:pic>
      <p:sp>
        <p:nvSpPr>
          <p:cNvPr id="4" name="TextBox 3"/>
          <p:cNvSpPr txBox="1"/>
          <p:nvPr/>
        </p:nvSpPr>
        <p:spPr>
          <a:xfrm>
            <a:off x="1118335" y="491784"/>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Mark continued</a:t>
            </a:r>
          </a:p>
        </p:txBody>
      </p:sp>
      <p:sp>
        <p:nvSpPr>
          <p:cNvPr id="5" name="Text Box 440"/>
          <p:cNvSpPr txBox="1"/>
          <p:nvPr/>
        </p:nvSpPr>
        <p:spPr>
          <a:xfrm>
            <a:off x="262609" y="1073934"/>
            <a:ext cx="5006078" cy="4964259"/>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500" dirty="0">
                <a:latin typeface="Tahoma" panose="020B0604030504040204" pitchFamily="34" charset="0"/>
                <a:ea typeface="Tahoma" panose="020B0604030504040204" pitchFamily="34" charset="0"/>
                <a:cs typeface="Tahoma" panose="020B0604030504040204" pitchFamily="34" charset="0"/>
              </a:rPr>
              <a:t>James ensures he follows the </a:t>
            </a:r>
            <a:r>
              <a:rPr lang="en-IE" sz="1500" dirty="0" smtClean="0">
                <a:latin typeface="Tahoma" panose="020B0604030504040204" pitchFamily="34" charset="0"/>
                <a:ea typeface="Tahoma" panose="020B0604030504040204" pitchFamily="34" charset="0"/>
                <a:cs typeface="Tahoma" panose="020B0604030504040204" pitchFamily="34" charset="0"/>
              </a:rPr>
              <a:t>necessary guidelines </a:t>
            </a:r>
            <a:r>
              <a:rPr lang="en-IE" sz="1500" dirty="0">
                <a:latin typeface="Tahoma" panose="020B0604030504040204" pitchFamily="34" charset="0"/>
                <a:ea typeface="Tahoma" panose="020B0604030504040204" pitchFamily="34" charset="0"/>
                <a:cs typeface="Tahoma" panose="020B0604030504040204" pitchFamily="34" charset="0"/>
              </a:rPr>
              <a:t>for good practice in seeking consent to treatment. He explains to Mark the benefits and risks of the proposed surgery and the consequences of not having surgery. He explains the procedure using simple language and avoids complex medical </a:t>
            </a:r>
            <a:r>
              <a:rPr lang="en-IE" sz="1500" dirty="0" smtClean="0">
                <a:latin typeface="Tahoma" panose="020B0604030504040204" pitchFamily="34" charset="0"/>
                <a:ea typeface="Tahoma" panose="020B0604030504040204" pitchFamily="34" charset="0"/>
                <a:cs typeface="Tahoma" panose="020B0604030504040204" pitchFamily="34" charset="0"/>
              </a:rPr>
              <a:t>terminology where possible. </a:t>
            </a:r>
            <a:r>
              <a:rPr lang="en-IE" sz="1500" dirty="0">
                <a:latin typeface="Tahoma" panose="020B0604030504040204" pitchFamily="34" charset="0"/>
                <a:ea typeface="Tahoma" panose="020B0604030504040204" pitchFamily="34" charset="0"/>
                <a:cs typeface="Tahoma" panose="020B0604030504040204" pitchFamily="34" charset="0"/>
              </a:rPr>
              <a:t>He asks Mark how he would like to receive the information. As Mark has difficulties with his sight and hearing, he is provided all relevant written information about the procedure in large bold print which he is able to read. Mark is fully informed and actively involved in the process. James encourages him to ask questions and he checks Mark’s understanding throughout the discussion. He gives Mark time to reflect on the </a:t>
            </a:r>
            <a:r>
              <a:rPr lang="en-IE" sz="1500" dirty="0" smtClean="0">
                <a:latin typeface="Tahoma" panose="020B0604030504040204" pitchFamily="34" charset="0"/>
                <a:ea typeface="Tahoma" panose="020B0604030504040204" pitchFamily="34" charset="0"/>
                <a:cs typeface="Tahoma" panose="020B0604030504040204" pitchFamily="34" charset="0"/>
              </a:rPr>
              <a:t>information</a:t>
            </a:r>
            <a:r>
              <a:rPr lang="en-IE" sz="1500" dirty="0">
                <a:latin typeface="Tahoma" panose="020B0604030504040204" pitchFamily="34" charset="0"/>
                <a:ea typeface="Tahoma" panose="020B0604030504040204" pitchFamily="34" charset="0"/>
                <a:cs typeface="Tahoma" panose="020B0604030504040204" pitchFamily="34" charset="0"/>
              </a:rPr>
              <a:t> </a:t>
            </a:r>
            <a:r>
              <a:rPr lang="en-IE" sz="1500" dirty="0" smtClean="0">
                <a:latin typeface="Tahoma" panose="020B0604030504040204" pitchFamily="34" charset="0"/>
                <a:ea typeface="Tahoma" panose="020B0604030504040204" pitchFamily="34" charset="0"/>
                <a:cs typeface="Tahoma" panose="020B0604030504040204" pitchFamily="34" charset="0"/>
              </a:rPr>
              <a:t>and to think of further questions to ask.</a:t>
            </a:r>
          </a:p>
          <a:p>
            <a:endParaRPr lang="en-IE" sz="1500" dirty="0">
              <a:latin typeface="Tahoma" panose="020B0604030504040204" pitchFamily="34" charset="0"/>
              <a:ea typeface="Tahoma" panose="020B0604030504040204" pitchFamily="34" charset="0"/>
              <a:cs typeface="Tahoma" panose="020B0604030504040204" pitchFamily="34" charset="0"/>
            </a:endParaRPr>
          </a:p>
          <a:p>
            <a:r>
              <a:rPr lang="en-IE" sz="1500" dirty="0">
                <a:latin typeface="Tahoma" panose="020B0604030504040204" pitchFamily="34" charset="0"/>
                <a:ea typeface="Tahoma" panose="020B0604030504040204" pitchFamily="34" charset="0"/>
                <a:cs typeface="Tahoma" panose="020B0604030504040204" pitchFamily="34" charset="0"/>
              </a:rPr>
              <a:t>Mark is anxious about the surgery and has a number of questions. Mark’s doctor spends time answering these questions clearly, which eases his fears. Mark gives his consent to undergo surgery for his appendicitis. James is aware that Mark came to this decision by himself. </a:t>
            </a:r>
          </a:p>
        </p:txBody>
      </p:sp>
      <p:sp>
        <p:nvSpPr>
          <p:cNvPr id="9" name="Text Box 443"/>
          <p:cNvSpPr txBox="1"/>
          <p:nvPr/>
        </p:nvSpPr>
        <p:spPr>
          <a:xfrm>
            <a:off x="5456712" y="1078328"/>
            <a:ext cx="3360716" cy="2216666"/>
          </a:xfrm>
          <a:prstGeom prst="rect">
            <a:avLst/>
          </a:prstGeom>
          <a:ln>
            <a:solidFill>
              <a:srgbClr val="009999"/>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latin typeface="Tahoma" panose="020B0604030504040204" pitchFamily="34" charset="0"/>
                <a:ea typeface="Tahoma" panose="020B0604030504040204" pitchFamily="34" charset="0"/>
                <a:cs typeface="Tahoma" panose="020B0604030504040204" pitchFamily="34" charset="0"/>
              </a:rPr>
              <a:t>Fairness</a:t>
            </a:r>
            <a:r>
              <a:rPr lang="en-IE" sz="1500" dirty="0">
                <a:latin typeface="Tahoma" panose="020B0604030504040204" pitchFamily="34" charset="0"/>
                <a:ea typeface="Tahoma" panose="020B0604030504040204" pitchFamily="34" charset="0"/>
                <a:cs typeface="Tahoma" panose="020B0604030504040204" pitchFamily="34" charset="0"/>
              </a:rPr>
              <a:t> was upheld as there was a clear and fair process in place governing informed consent and Mark was provided with accessible information in a format of his </a:t>
            </a:r>
            <a:r>
              <a:rPr lang="en-IE" sz="1500" dirty="0" smtClean="0">
                <a:latin typeface="Tahoma" panose="020B0604030504040204" pitchFamily="34" charset="0"/>
                <a:ea typeface="Tahoma" panose="020B0604030504040204" pitchFamily="34" charset="0"/>
                <a:cs typeface="Tahoma" panose="020B0604030504040204" pitchFamily="34" charset="0"/>
              </a:rPr>
              <a:t>choice on his treatment options. </a:t>
            </a:r>
            <a:r>
              <a:rPr lang="en-IE" sz="1500" dirty="0">
                <a:latin typeface="Tahoma" panose="020B0604030504040204" pitchFamily="34" charset="0"/>
                <a:ea typeface="Tahoma" panose="020B0604030504040204" pitchFamily="34" charset="0"/>
                <a:cs typeface="Tahoma" panose="020B0604030504040204" pitchFamily="34" charset="0"/>
              </a:rPr>
              <a:t>Mark was supported to participate in the decision-making process</a:t>
            </a:r>
            <a:r>
              <a:rPr lang="en-IE" sz="1500" dirty="0" smtClean="0">
                <a:latin typeface="Tahoma" panose="020B0604030504040204" pitchFamily="34" charset="0"/>
                <a:ea typeface="Tahoma" panose="020B0604030504040204" pitchFamily="34" charset="0"/>
                <a:cs typeface="Tahoma" panose="020B0604030504040204" pitchFamily="34" charset="0"/>
              </a:rPr>
              <a:t>.</a:t>
            </a:r>
            <a:endParaRPr lang="en-IE" sz="1500" dirty="0">
              <a:latin typeface="Tahoma" panose="020B0604030504040204" pitchFamily="34" charset="0"/>
              <a:ea typeface="Tahoma" panose="020B0604030504040204" pitchFamily="34" charset="0"/>
              <a:cs typeface="Tahoma" panose="020B0604030504040204" pitchFamily="34" charset="0"/>
            </a:endParaRPr>
          </a:p>
        </p:txBody>
      </p:sp>
      <p:sp>
        <p:nvSpPr>
          <p:cNvPr id="10" name="Text Box 444"/>
          <p:cNvSpPr txBox="1"/>
          <p:nvPr/>
        </p:nvSpPr>
        <p:spPr>
          <a:xfrm>
            <a:off x="5456712" y="3431698"/>
            <a:ext cx="3360716" cy="1440553"/>
          </a:xfrm>
          <a:prstGeom prst="rect">
            <a:avLst/>
          </a:prstGeom>
          <a:solidFill>
            <a:sysClr val="window" lastClr="FFFFFF"/>
          </a:solidFill>
          <a:ln w="25400" cap="flat" cmpd="sng" algn="ctr">
            <a:solidFill>
              <a:srgbClr val="8DB3E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4000"/>
              </a:lnSpc>
            </a:pPr>
            <a:r>
              <a:rPr lang="en-IE" sz="1500" dirty="0">
                <a:latin typeface="Tahoma" panose="020B0604030504040204" pitchFamily="34" charset="0"/>
                <a:ea typeface="Tahoma" panose="020B0604030504040204" pitchFamily="34" charset="0"/>
                <a:cs typeface="Tahoma" panose="020B0604030504040204" pitchFamily="34" charset="0"/>
              </a:rPr>
              <a:t>Mark’s </a:t>
            </a:r>
            <a:r>
              <a:rPr lang="en-IE" sz="1500" b="1" dirty="0">
                <a:latin typeface="Tahoma" panose="020B0604030504040204" pitchFamily="34" charset="0"/>
                <a:ea typeface="Tahoma" panose="020B0604030504040204" pitchFamily="34" charset="0"/>
                <a:cs typeface="Tahoma" panose="020B0604030504040204" pitchFamily="34" charset="0"/>
              </a:rPr>
              <a:t>autonomy</a:t>
            </a:r>
            <a:r>
              <a:rPr lang="en-IE" sz="1500" dirty="0">
                <a:latin typeface="Tahoma" panose="020B0604030504040204" pitchFamily="34" charset="0"/>
                <a:ea typeface="Tahoma" panose="020B0604030504040204" pitchFamily="34" charset="0"/>
                <a:cs typeface="Tahoma" panose="020B0604030504040204" pitchFamily="34" charset="0"/>
              </a:rPr>
              <a:t> was upheld throughout this process, resulting in him making an informed decision to consent to surgery freely and without duress.</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2609" y="57967"/>
            <a:ext cx="939674" cy="958001"/>
          </a:xfrm>
          <a:prstGeom prst="rect">
            <a:avLst/>
          </a:prstGeom>
        </p:spPr>
      </p:pic>
    </p:spTree>
    <p:extLst>
      <p:ext uri="{BB962C8B-B14F-4D97-AF65-F5344CB8AC3E}">
        <p14:creationId xmlns:p14="http://schemas.microsoft.com/office/powerpoint/2010/main" val="1556179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401288" y="2357337"/>
            <a:ext cx="6673933" cy="1077218"/>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2: </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to human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a:t>
            </a:r>
          </a:p>
        </p:txBody>
      </p:sp>
    </p:spTree>
    <p:extLst>
      <p:ext uri="{BB962C8B-B14F-4D97-AF65-F5344CB8AC3E}">
        <p14:creationId xmlns:p14="http://schemas.microsoft.com/office/powerpoint/2010/main" val="25119495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831859" y="427356"/>
            <a:ext cx="5480281" cy="461665"/>
          </a:xfrm>
          <a:prstGeom prst="rect">
            <a:avLst/>
          </a:prstGeom>
          <a:solidFill>
            <a:schemeClr val="bg1"/>
          </a:solidFill>
        </p:spPr>
        <p:txBody>
          <a:bodyPr wrap="square" rtlCol="0">
            <a:spAutoFit/>
          </a:bodyPr>
          <a:lstStyle/>
          <a:p>
            <a:pPr algn="ctr"/>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Decision-making flow charts</a:t>
            </a:r>
            <a:endParaRPr lang="en-IE"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40676" y="6022727"/>
            <a:ext cx="3685842" cy="646331"/>
          </a:xfrm>
          <a:prstGeom prst="rect">
            <a:avLst/>
          </a:prstGeom>
          <a:solidFill>
            <a:schemeClr val="bg1"/>
          </a:solidFill>
        </p:spPr>
        <p:txBody>
          <a:bodyPr wrap="square" rtlCol="0">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Available to download </a:t>
            </a:r>
            <a:r>
              <a:rPr lang="en-IE" dirty="0" smtClean="0">
                <a:latin typeface="Tahoma" panose="020B0604030504040204" pitchFamily="34" charset="0"/>
                <a:ea typeface="Tahoma" panose="020B0604030504040204" pitchFamily="34" charset="0"/>
                <a:cs typeface="Tahoma" panose="020B0604030504040204" pitchFamily="34" charset="0"/>
                <a:hlinkClick r:id="rId4"/>
              </a:rPr>
              <a:t>here</a:t>
            </a:r>
            <a:r>
              <a:rPr lang="en-IE" dirty="0">
                <a:latin typeface="Tahoma" panose="020B0604030504040204" pitchFamily="34" charset="0"/>
                <a:ea typeface="Tahoma" panose="020B0604030504040204" pitchFamily="34" charset="0"/>
                <a:cs typeface="Tahoma" panose="020B0604030504040204" pitchFamily="34" charset="0"/>
              </a:rPr>
              <a:t> </a:t>
            </a:r>
            <a:r>
              <a:rPr lang="en-IE" dirty="0" smtClean="0">
                <a:latin typeface="Tahoma" panose="020B0604030504040204" pitchFamily="34" charset="0"/>
                <a:ea typeface="Tahoma" panose="020B0604030504040204" pitchFamily="34" charset="0"/>
                <a:cs typeface="Tahoma" panose="020B0604030504040204" pitchFamily="34" charset="0"/>
              </a:rPr>
              <a:t>from the HIQA website</a:t>
            </a:r>
          </a:p>
        </p:txBody>
      </p:sp>
      <p:pic>
        <p:nvPicPr>
          <p:cNvPr id="8" name="Picture 7"/>
          <p:cNvPicPr>
            <a:picLocks noChangeAspect="1"/>
          </p:cNvPicPr>
          <p:nvPr/>
        </p:nvPicPr>
        <p:blipFill>
          <a:blip r:embed="rId5"/>
          <a:stretch>
            <a:fillRect/>
          </a:stretch>
        </p:blipFill>
        <p:spPr>
          <a:xfrm>
            <a:off x="5473550" y="1143483"/>
            <a:ext cx="3182732" cy="4865050"/>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596537" y="1110393"/>
            <a:ext cx="3182734" cy="4865050"/>
          </a:xfrm>
          <a:prstGeom prst="rect">
            <a:avLst/>
          </a:prstGeom>
          <a:ln>
            <a:solidFill>
              <a:schemeClr val="tx1"/>
            </a:solidFill>
          </a:ln>
        </p:spPr>
      </p:pic>
      <p:sp>
        <p:nvSpPr>
          <p:cNvPr id="10" name="TextBox 9"/>
          <p:cNvSpPr txBox="1"/>
          <p:nvPr/>
        </p:nvSpPr>
        <p:spPr>
          <a:xfrm>
            <a:off x="5358646" y="6018049"/>
            <a:ext cx="3785354" cy="646331"/>
          </a:xfrm>
          <a:prstGeom prst="rect">
            <a:avLst/>
          </a:prstGeom>
          <a:solidFill>
            <a:schemeClr val="bg1"/>
          </a:solidFill>
        </p:spPr>
        <p:txBody>
          <a:bodyPr wrap="square" rtlCol="0">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Available to download </a:t>
            </a:r>
            <a:r>
              <a:rPr lang="en-IE" dirty="0" smtClean="0">
                <a:latin typeface="Tahoma" panose="020B0604030504040204" pitchFamily="34" charset="0"/>
                <a:ea typeface="Tahoma" panose="020B0604030504040204" pitchFamily="34" charset="0"/>
                <a:cs typeface="Tahoma" panose="020B0604030504040204" pitchFamily="34" charset="0"/>
                <a:hlinkClick r:id="rId7"/>
              </a:rPr>
              <a:t>here</a:t>
            </a:r>
            <a:r>
              <a:rPr lang="en-IE" dirty="0" smtClean="0">
                <a:latin typeface="Tahoma" panose="020B0604030504040204" pitchFamily="34" charset="0"/>
                <a:ea typeface="Tahoma" panose="020B0604030504040204" pitchFamily="34" charset="0"/>
                <a:cs typeface="Tahoma" panose="020B0604030504040204" pitchFamily="34" charset="0"/>
              </a:rPr>
              <a:t> from the HIQA website</a:t>
            </a:r>
          </a:p>
        </p:txBody>
      </p:sp>
    </p:spTree>
    <p:extLst>
      <p:ext uri="{BB962C8B-B14F-4D97-AF65-F5344CB8AC3E}">
        <p14:creationId xmlns:p14="http://schemas.microsoft.com/office/powerpoint/2010/main" val="35360321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0" y="237649"/>
            <a:ext cx="5480281" cy="461665"/>
          </a:xfrm>
          <a:prstGeom prst="rect">
            <a:avLst/>
          </a:prstGeom>
          <a:solidFill>
            <a:schemeClr val="bg1"/>
          </a:solidFill>
        </p:spPr>
        <p:txBody>
          <a:bodyPr wrap="square" rtlCol="0">
            <a:spAutoFit/>
          </a:bodyPr>
          <a:lstStyle/>
          <a:p>
            <a:pPr algn="ctr"/>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Advocacy Resources</a:t>
            </a:r>
            <a:endParaRPr lang="en-IE"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4"/>
          <a:stretch>
            <a:fillRect/>
          </a:stretch>
        </p:blipFill>
        <p:spPr>
          <a:xfrm>
            <a:off x="5187437" y="1550077"/>
            <a:ext cx="3339139" cy="1852729"/>
          </a:xfrm>
          <a:prstGeom prst="rect">
            <a:avLst/>
          </a:prstGeom>
        </p:spPr>
      </p:pic>
      <p:pic>
        <p:nvPicPr>
          <p:cNvPr id="12" name="Picture 11"/>
          <p:cNvPicPr>
            <a:picLocks noChangeAspect="1"/>
          </p:cNvPicPr>
          <p:nvPr/>
        </p:nvPicPr>
        <p:blipFill rotWithShape="1">
          <a:blip r:embed="rId5"/>
          <a:srcRect b="50000"/>
          <a:stretch/>
        </p:blipFill>
        <p:spPr>
          <a:xfrm>
            <a:off x="5165791" y="3731455"/>
            <a:ext cx="2502663" cy="2797896"/>
          </a:xfrm>
          <a:prstGeom prst="rect">
            <a:avLst/>
          </a:prstGeom>
        </p:spPr>
      </p:pic>
      <p:sp>
        <p:nvSpPr>
          <p:cNvPr id="5" name="Rectangle 4"/>
          <p:cNvSpPr/>
          <p:nvPr/>
        </p:nvSpPr>
        <p:spPr>
          <a:xfrm>
            <a:off x="506818" y="929275"/>
            <a:ext cx="4572000" cy="4197624"/>
          </a:xfrm>
          <a:prstGeom prst="rect">
            <a:avLst/>
          </a:prstGeom>
        </p:spPr>
        <p:txBody>
          <a:bodyPr>
            <a:spAutoFit/>
          </a:bodyPr>
          <a:lstStyle/>
          <a:p>
            <a:pPr>
              <a:lnSpc>
                <a:spcPct val="114000"/>
              </a:lnSpc>
              <a:buClr>
                <a:schemeClr val="accent6"/>
              </a:buClr>
              <a:defRPr/>
            </a:pPr>
            <a:r>
              <a:rPr lang="en-US" dirty="0" smtClean="0">
                <a:latin typeface="Tahoma" panose="020B0604030504040204" pitchFamily="34" charset="0"/>
                <a:ea typeface="Tahoma" panose="020B0604030504040204" pitchFamily="34" charset="0"/>
                <a:cs typeface="Tahoma" panose="020B0604030504040204" pitchFamily="34" charset="0"/>
              </a:rPr>
              <a:t>HIQA has developed an online learning course, video and booklet on ‘The </a:t>
            </a:r>
            <a:r>
              <a:rPr lang="en-US" dirty="0">
                <a:latin typeface="Tahoma" panose="020B0604030504040204" pitchFamily="34" charset="0"/>
                <a:ea typeface="Tahoma" panose="020B0604030504040204" pitchFamily="34" charset="0"/>
                <a:cs typeface="Tahoma" panose="020B0604030504040204" pitchFamily="34" charset="0"/>
              </a:rPr>
              <a:t>Fundamentals of Advocacy in health and social care</a:t>
            </a:r>
            <a:r>
              <a:rPr lang="en-US" dirty="0" smtClean="0">
                <a:latin typeface="Tahoma" panose="020B0604030504040204" pitchFamily="34" charset="0"/>
                <a:ea typeface="Tahoma" panose="020B0604030504040204" pitchFamily="34" charset="0"/>
                <a:cs typeface="Tahoma" panose="020B0604030504040204" pitchFamily="34" charset="0"/>
              </a:rPr>
              <a:t>’</a:t>
            </a:r>
          </a:p>
          <a:p>
            <a:pPr>
              <a:lnSpc>
                <a:spcPct val="114000"/>
              </a:lnSpc>
              <a:buClr>
                <a:schemeClr val="accent6"/>
              </a:buClr>
              <a:defRPr/>
            </a:pPr>
            <a:endParaRPr lang="en-US" dirty="0">
              <a:latin typeface="Arial" panose="020B0604020202020204" pitchFamily="34" charset="0"/>
              <a:ea typeface="Tahoma" panose="020B0604030504040204" pitchFamily="34" charset="0"/>
              <a:cs typeface="Arial" panose="020B0604020202020204" pitchFamily="34" charset="0"/>
            </a:endParaRPr>
          </a:p>
          <a:p>
            <a:pPr>
              <a:lnSpc>
                <a:spcPct val="114000"/>
              </a:lnSpc>
              <a:buClr>
                <a:schemeClr val="accent6"/>
              </a:buClr>
              <a:defRPr/>
            </a:pPr>
            <a:r>
              <a:rPr lang="en-IE" dirty="0">
                <a:latin typeface="Tahoma" panose="020B0604030504040204" pitchFamily="34" charset="0"/>
                <a:ea typeface="Tahoma" panose="020B0604030504040204" pitchFamily="34" charset="0"/>
                <a:cs typeface="Tahoma" panose="020B0604030504040204" pitchFamily="34" charset="0"/>
              </a:rPr>
              <a:t>Advocacy is about ensuring person-centred care by placing the person at the centre of any decision-making about their lives and their care, which is central to the FREDA principles, especially autonomy. </a:t>
            </a:r>
            <a:endParaRPr lang="en-IE"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dirty="0" smtClean="0">
                <a:latin typeface="Tahoma" panose="020B0604030504040204" pitchFamily="34" charset="0"/>
                <a:ea typeface="Tahoma" panose="020B0604030504040204" pitchFamily="34" charset="0"/>
                <a:cs typeface="Tahoma" panose="020B0604030504040204" pitchFamily="34" charset="0"/>
              </a:rPr>
              <a:t>The advocacy resources can be found </a:t>
            </a:r>
            <a:r>
              <a:rPr lang="en-US" dirty="0" smtClean="0">
                <a:latin typeface="Tahoma" panose="020B0604030504040204" pitchFamily="34" charset="0"/>
                <a:ea typeface="Tahoma" panose="020B0604030504040204" pitchFamily="34" charset="0"/>
                <a:cs typeface="Tahoma" panose="020B0604030504040204" pitchFamily="34" charset="0"/>
                <a:hlinkClick r:id="rId6"/>
              </a:rPr>
              <a:t>here</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68029178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921"/>
            <a:ext cx="9144001" cy="6858000"/>
          </a:xfrm>
          <a:prstGeom prst="rect">
            <a:avLst/>
          </a:prstGeom>
        </p:spPr>
      </p:pic>
      <p:sp>
        <p:nvSpPr>
          <p:cNvPr id="4" name="TextBox 3"/>
          <p:cNvSpPr txBox="1"/>
          <p:nvPr/>
        </p:nvSpPr>
        <p:spPr>
          <a:xfrm>
            <a:off x="755367" y="1479990"/>
            <a:ext cx="7636872"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Practical exercise</a:t>
            </a:r>
            <a:endPar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40815" y="2552133"/>
            <a:ext cx="5011072" cy="382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474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60132" y="1681151"/>
            <a:ext cx="8749863" cy="4699684"/>
          </a:xfrm>
          <a:prstGeom prst="rect">
            <a:avLst/>
          </a:prstGeom>
          <a:solidFill>
            <a:schemeClr val="accent1">
              <a:lumMod val="40000"/>
              <a:lumOff val="60000"/>
            </a:schemeClr>
          </a:solidFill>
        </p:spPr>
        <p:txBody>
          <a:bodyPr wrap="square" rtlCol="0">
            <a:spAutoFit/>
          </a:bodyPr>
          <a:lstStyle/>
          <a:p>
            <a:pPr>
              <a:lnSpc>
                <a:spcPct val="114000"/>
              </a:lnSpc>
              <a:spcAft>
                <a:spcPts val="1200"/>
              </a:spcAft>
              <a:buClr>
                <a:schemeClr val="accent6"/>
              </a:buClr>
              <a:defRPr/>
            </a:pP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Jack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has an intellectual disability and lives at home with his parents. Jack’s parents control his finances as they believe he is not capable of managing his own money. </a:t>
            </a:r>
            <a:endPar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200"/>
              </a:spcAft>
              <a:buClr>
                <a:schemeClr val="accent6"/>
              </a:buClr>
              <a:defRPr/>
            </a:pP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Jack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attends a day centre during the week and has told staff that he would like to manage his own money. Staff are aware that Jack has never been supported to learn the skills of managing his own money. They feel he has the right to choose how he spends his own money and is capable of doing so with training and support. </a:t>
            </a:r>
            <a:endPar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200"/>
              </a:spcAft>
              <a:buClr>
                <a:schemeClr val="accent6"/>
              </a:buClr>
              <a:defRPr/>
            </a:pP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However</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they also feel that Jack’s parents know best and do not interfere with their wishes. Both the staff and Jack’s parents have prevented Jack from managing his own money without legal justification. By making this decision without consulting Jack, the staff and Jack's parents have failed to uphold the principle of fairness.</a:t>
            </a:r>
          </a:p>
        </p:txBody>
      </p:sp>
      <p:sp>
        <p:nvSpPr>
          <p:cNvPr id="6" name="TextBox 5"/>
          <p:cNvSpPr txBox="1"/>
          <p:nvPr/>
        </p:nvSpPr>
        <p:spPr>
          <a:xfrm>
            <a:off x="609452" y="662042"/>
            <a:ext cx="7636872"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study – Jack</a:t>
            </a:r>
          </a:p>
        </p:txBody>
      </p:sp>
      <p:pic>
        <p:nvPicPr>
          <p:cNvPr id="5"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0132" y="62389"/>
            <a:ext cx="2039228" cy="155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1053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7510" y="146066"/>
            <a:ext cx="2039228" cy="15563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86738" y="857121"/>
            <a:ext cx="53250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Decision-making flow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hart</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4800" y="1967671"/>
            <a:ext cx="8534400" cy="4375174"/>
          </a:xfrm>
          <a:prstGeom prst="rect">
            <a:avLst/>
          </a:prstGeom>
        </p:spPr>
      </p:pic>
    </p:spTree>
    <p:extLst>
      <p:ext uri="{BB962C8B-B14F-4D97-AF65-F5344CB8AC3E}">
        <p14:creationId xmlns:p14="http://schemas.microsoft.com/office/powerpoint/2010/main" val="304744531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7510" y="146066"/>
            <a:ext cx="2039228" cy="15563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86738" y="857121"/>
            <a:ext cx="53250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Decision-making flow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hart</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5"/>
          <a:stretch>
            <a:fillRect/>
          </a:stretch>
        </p:blipFill>
        <p:spPr>
          <a:xfrm>
            <a:off x="642287" y="1827924"/>
            <a:ext cx="8162925" cy="4904591"/>
          </a:xfrm>
          <a:prstGeom prst="rect">
            <a:avLst/>
          </a:prstGeom>
        </p:spPr>
      </p:pic>
    </p:spTree>
    <p:extLst>
      <p:ext uri="{BB962C8B-B14F-4D97-AF65-F5344CB8AC3E}">
        <p14:creationId xmlns:p14="http://schemas.microsoft.com/office/powerpoint/2010/main" val="10533267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 name="TextBox 2"/>
          <p:cNvSpPr txBox="1"/>
          <p:nvPr/>
        </p:nvSpPr>
        <p:spPr>
          <a:xfrm>
            <a:off x="1278803" y="709612"/>
            <a:ext cx="6337012" cy="1261884"/>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omplaints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p</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rocedure in Ireland</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2000" dirty="0"/>
          </a:p>
        </p:txBody>
      </p:sp>
      <p:sp>
        <p:nvSpPr>
          <p:cNvPr id="7" name="Rectangle 6"/>
          <p:cNvSpPr/>
          <p:nvPr/>
        </p:nvSpPr>
        <p:spPr>
          <a:xfrm>
            <a:off x="281904" y="1852880"/>
            <a:ext cx="8330811" cy="3877985"/>
          </a:xfrm>
          <a:prstGeom prst="rect">
            <a:avLst/>
          </a:prstGeom>
        </p:spPr>
        <p:txBody>
          <a:bodyPr wrap="square">
            <a:spAutoFit/>
          </a:bodyPr>
          <a:lstStyle/>
          <a:p>
            <a:pPr marL="342900" indent="-342900">
              <a:spcAft>
                <a:spcPts val="12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Irish citizens have a number of rights and remedies available to them if they feel their human rights have been violated. The Irish courts are responsible for determining allegations of human rights violations. </a:t>
            </a:r>
            <a:endParaRPr lang="en-IE"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2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While Ireland has ratified a number of international human rights treaties, under Irish law an individual can only engage the protections afforded under international law if they have been incorporated into national law.</a:t>
            </a:r>
          </a:p>
          <a:p>
            <a:pPr marL="342900" indent="-342900">
              <a:spcAft>
                <a:spcPts val="1200"/>
              </a:spcAft>
              <a:buClr>
                <a:schemeClr val="accent1"/>
              </a:buClr>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Irish citizens can bring a case to the European Court of Human Rights if domestic remedies have been exhausted.</a:t>
            </a:r>
            <a:endParaRPr lang="en-IE" dirty="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IHREC provides a ‘Your Rights’ service, which provides individuals with information on their rights and the remedies available to them under national equality and human rights law.</a:t>
            </a:r>
          </a:p>
          <a:p>
            <a:pPr>
              <a:buClr>
                <a:schemeClr val="accent6">
                  <a:lumMod val="75000"/>
                </a:schemeClr>
              </a:buClr>
            </a:pP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75129" y="5612248"/>
            <a:ext cx="5456756" cy="646331"/>
          </a:xfrm>
          <a:prstGeom prst="rect">
            <a:avLst/>
          </a:prstGeom>
          <a:solidFill>
            <a:schemeClr val="bg1"/>
          </a:solidFill>
        </p:spPr>
        <p:txBody>
          <a:bodyPr wrap="square" rtlCol="0">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Further information available at: </a:t>
            </a:r>
          </a:p>
          <a:p>
            <a:r>
              <a:rPr lang="en-IE" dirty="0" smtClean="0">
                <a:latin typeface="Tahoma" panose="020B0604030504040204" pitchFamily="34" charset="0"/>
                <a:ea typeface="Tahoma" panose="020B0604030504040204" pitchFamily="34" charset="0"/>
                <a:cs typeface="Tahoma" panose="020B0604030504040204" pitchFamily="34" charset="0"/>
                <a:hlinkClick r:id="rId4"/>
              </a:rPr>
              <a:t>https</a:t>
            </a:r>
            <a:r>
              <a:rPr lang="en-IE" dirty="0">
                <a:latin typeface="Tahoma" panose="020B0604030504040204" pitchFamily="34" charset="0"/>
                <a:ea typeface="Tahoma" panose="020B0604030504040204" pitchFamily="34" charset="0"/>
                <a:cs typeface="Tahoma" panose="020B0604030504040204" pitchFamily="34" charset="0"/>
                <a:hlinkClick r:id="rId4"/>
              </a:rPr>
              <a:t>://www.ihrec.ie/your-rights</a:t>
            </a:r>
            <a:r>
              <a:rPr lang="en-IE" dirty="0" smtClean="0">
                <a:latin typeface="Tahoma" panose="020B0604030504040204" pitchFamily="34" charset="0"/>
                <a:ea typeface="Tahoma" panose="020B0604030504040204" pitchFamily="34" charset="0"/>
                <a:cs typeface="Tahoma" panose="020B0604030504040204" pitchFamily="34" charset="0"/>
                <a:hlinkClick r:id="rId4"/>
              </a:rPr>
              <a:t>/</a:t>
            </a:r>
            <a:endParaRPr lang="en-IE" dirty="0">
              <a:latin typeface="Tahoma" panose="020B0604030504040204" pitchFamily="34" charset="0"/>
              <a:ea typeface="Tahoma" panose="020B0604030504040204" pitchFamily="34" charset="0"/>
              <a:cs typeface="Tahoma" panose="020B0604030504040204" pitchFamily="34" charset="0"/>
              <a:hlinkClick r:id="rId4"/>
            </a:endParaRPr>
          </a:p>
        </p:txBody>
      </p:sp>
    </p:spTree>
    <p:extLst>
      <p:ext uri="{BB962C8B-B14F-4D97-AF65-F5344CB8AC3E}">
        <p14:creationId xmlns:p14="http://schemas.microsoft.com/office/powerpoint/2010/main" val="13038348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233"/>
            <a:ext cx="9144000" cy="6858000"/>
          </a:xfrm>
          <a:prstGeom prst="rect">
            <a:avLst/>
          </a:prstGeom>
        </p:spPr>
      </p:pic>
      <p:sp>
        <p:nvSpPr>
          <p:cNvPr id="4" name="TextBox 3"/>
          <p:cNvSpPr txBox="1"/>
          <p:nvPr/>
        </p:nvSpPr>
        <p:spPr>
          <a:xfrm>
            <a:off x="1118335" y="489160"/>
            <a:ext cx="6624736" cy="492443"/>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Useful resources</a:t>
            </a:r>
          </a:p>
        </p:txBody>
      </p:sp>
      <p:sp>
        <p:nvSpPr>
          <p:cNvPr id="5" name="Rectangle 4"/>
          <p:cNvSpPr/>
          <p:nvPr/>
        </p:nvSpPr>
        <p:spPr>
          <a:xfrm>
            <a:off x="1319501" y="5880196"/>
            <a:ext cx="6423570" cy="646331"/>
          </a:xfrm>
          <a:prstGeom prst="rect">
            <a:avLst/>
          </a:prstGeom>
        </p:spPr>
        <p:txBody>
          <a:bodyPr wrap="square">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Guidance and additional resources available to download from </a:t>
            </a:r>
            <a:r>
              <a:rPr lang="en-IE" dirty="0" smtClean="0">
                <a:latin typeface="Tahoma" panose="020B0604030504040204" pitchFamily="34" charset="0"/>
                <a:ea typeface="Tahoma" panose="020B0604030504040204" pitchFamily="34" charset="0"/>
                <a:cs typeface="Tahoma" panose="020B0604030504040204" pitchFamily="34" charset="0"/>
                <a:hlinkClick r:id="rId4"/>
              </a:rPr>
              <a:t>the HIQA website </a:t>
            </a:r>
            <a:r>
              <a:rPr lang="en-IE" dirty="0" smtClean="0">
                <a:latin typeface="Tahoma" panose="020B0604030504040204" pitchFamily="34" charset="0"/>
                <a:ea typeface="Tahoma" panose="020B0604030504040204" pitchFamily="34" charset="0"/>
                <a:cs typeface="Tahoma" panose="020B0604030504040204" pitchFamily="34" charset="0"/>
              </a:rPr>
              <a:t>and the HIQA </a:t>
            </a:r>
            <a:r>
              <a:rPr lang="en-IE" dirty="0" smtClean="0">
                <a:latin typeface="Tahoma" panose="020B0604030504040204" pitchFamily="34" charset="0"/>
                <a:ea typeface="Tahoma" panose="020B0604030504040204" pitchFamily="34" charset="0"/>
                <a:cs typeface="Tahoma" panose="020B0604030504040204" pitchFamily="34" charset="0"/>
                <a:hlinkClick r:id="rId5"/>
              </a:rPr>
              <a:t>Learning Hub </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08316" y="1012902"/>
            <a:ext cx="8527368" cy="4867294"/>
          </a:xfrm>
          <a:prstGeom prst="rect">
            <a:avLst/>
          </a:prstGeom>
          <a:noFill/>
        </p:spPr>
        <p:txBody>
          <a:bodyPr wrap="square" rtlCol="0">
            <a:spAutoFit/>
          </a:bodyPr>
          <a:lstStyle/>
          <a:p>
            <a:pPr>
              <a:lnSpc>
                <a:spcPct val="114000"/>
              </a:lnSpc>
              <a:spcAft>
                <a:spcPts val="1200"/>
              </a:spcAft>
              <a:buClr>
                <a:schemeClr val="accent6"/>
              </a:buClr>
              <a:defRPr/>
            </a:pP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Resources to aid understanding and support implementation of a human rights-based approach in health and social care services:</a:t>
            </a:r>
            <a:endParaRPr lang="en-IE"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Guidance on a Human Rights-based Approach in Health and Social Care Services</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Frequently </a:t>
            </a:r>
            <a:r>
              <a:rPr lang="en-IE" dirty="0">
                <a:latin typeface="Tahoma" panose="020B0604030504040204" pitchFamily="34" charset="0"/>
                <a:ea typeface="Tahoma" panose="020B0604030504040204" pitchFamily="34" charset="0"/>
                <a:cs typeface="Tahoma" panose="020B0604030504040204" pitchFamily="34" charset="0"/>
              </a:rPr>
              <a:t>a</a:t>
            </a:r>
            <a:r>
              <a:rPr lang="en-IE" dirty="0" smtClean="0">
                <a:latin typeface="Tahoma" panose="020B0604030504040204" pitchFamily="34" charset="0"/>
                <a:ea typeface="Tahoma" panose="020B0604030504040204" pitchFamily="34" charset="0"/>
                <a:cs typeface="Tahoma" panose="020B0604030504040204" pitchFamily="34" charset="0"/>
              </a:rPr>
              <a:t>sked questions (FAQ) about the Guidance </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An overview of the legal framework underpinning a HRBA</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Decision-making flow chart for health and social care staff</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FAIR Approach to decision making for health and social care staff</a:t>
            </a:r>
          </a:p>
          <a:p>
            <a:pPr marL="342900" indent="-342900">
              <a:lnSpc>
                <a:spcPct val="114000"/>
              </a:lnSpc>
              <a:spcAft>
                <a:spcPts val="1200"/>
              </a:spcAft>
              <a:buClr>
                <a:schemeClr val="accent1"/>
              </a:buClr>
              <a:buFont typeface="Wingdings" panose="05000000000000000000" pitchFamily="2" charset="2"/>
              <a:buChar char="§"/>
              <a:defRPr/>
            </a:pPr>
            <a:r>
              <a:rPr lang="en-US" dirty="0" smtClean="0">
                <a:latin typeface="Tahoma" panose="020B0604030504040204" pitchFamily="34" charset="0"/>
                <a:ea typeface="Tahoma" panose="020B0604030504040204" pitchFamily="34" charset="0"/>
                <a:cs typeface="Tahoma" panose="020B0604030504040204" pitchFamily="34" charset="0"/>
              </a:rPr>
              <a:t>Document linking national </a:t>
            </a:r>
            <a:r>
              <a:rPr lang="en-US" dirty="0">
                <a:latin typeface="Tahoma" panose="020B0604030504040204" pitchFamily="34" charset="0"/>
                <a:ea typeface="Tahoma" panose="020B0604030504040204" pitchFamily="34" charset="0"/>
                <a:cs typeface="Tahoma" panose="020B0604030504040204" pitchFamily="34" charset="0"/>
              </a:rPr>
              <a:t>s</a:t>
            </a:r>
            <a:r>
              <a:rPr lang="en-US" dirty="0" smtClean="0">
                <a:latin typeface="Tahoma" panose="020B0604030504040204" pitchFamily="34" charset="0"/>
                <a:ea typeface="Tahoma" panose="020B0604030504040204" pitchFamily="34" charset="0"/>
                <a:cs typeface="Tahoma" panose="020B0604030504040204" pitchFamily="34" charset="0"/>
              </a:rPr>
              <a:t>tandards to human </a:t>
            </a:r>
            <a:r>
              <a:rPr lang="en-US" dirty="0">
                <a:latin typeface="Tahoma" panose="020B0604030504040204" pitchFamily="34" charset="0"/>
                <a:ea typeface="Tahoma" panose="020B0604030504040204" pitchFamily="34" charset="0"/>
                <a:cs typeface="Tahoma" panose="020B0604030504040204" pitchFamily="34" charset="0"/>
              </a:rPr>
              <a:t>r</a:t>
            </a:r>
            <a:r>
              <a:rPr lang="en-US" dirty="0" smtClean="0">
                <a:latin typeface="Tahoma" panose="020B0604030504040204" pitchFamily="34" charset="0"/>
                <a:ea typeface="Tahoma" panose="020B0604030504040204" pitchFamily="34" charset="0"/>
                <a:cs typeface="Tahoma" panose="020B0604030504040204" pitchFamily="34" charset="0"/>
              </a:rPr>
              <a:t>ights</a:t>
            </a:r>
            <a:endParaRPr lang="en-IE"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Background document (evidence review) </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Statement of outcomes (stakeholder involvement report) </a:t>
            </a:r>
          </a:p>
        </p:txBody>
      </p:sp>
    </p:spTree>
    <p:extLst>
      <p:ext uri="{BB962C8B-B14F-4D97-AF65-F5344CB8AC3E}">
        <p14:creationId xmlns:p14="http://schemas.microsoft.com/office/powerpoint/2010/main" val="24763072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64" y="0"/>
            <a:ext cx="9144000" cy="6858000"/>
          </a:xfrm>
          <a:prstGeom prst="rect">
            <a:avLst/>
          </a:prstGeom>
        </p:spPr>
      </p:pic>
      <p:sp>
        <p:nvSpPr>
          <p:cNvPr id="4" name="TextBox 3"/>
          <p:cNvSpPr txBox="1"/>
          <p:nvPr/>
        </p:nvSpPr>
        <p:spPr>
          <a:xfrm>
            <a:off x="1176214" y="496162"/>
            <a:ext cx="66247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Further reading</a:t>
            </a:r>
          </a:p>
        </p:txBody>
      </p:sp>
      <p:sp>
        <p:nvSpPr>
          <p:cNvPr id="5" name="Rectangle 4"/>
          <p:cNvSpPr/>
          <p:nvPr/>
        </p:nvSpPr>
        <p:spPr>
          <a:xfrm>
            <a:off x="523551" y="1027835"/>
            <a:ext cx="7930055" cy="984885"/>
          </a:xfrm>
          <a:prstGeom prst="rect">
            <a:avLst/>
          </a:prstGeom>
        </p:spPr>
        <p:txBody>
          <a:bodyPr wrap="square">
            <a:spAutoFit/>
          </a:bodyPr>
          <a:lstStyle/>
          <a:p>
            <a:pPr algn="ctr">
              <a:buClr>
                <a:schemeClr val="accent6">
                  <a:lumMod val="75000"/>
                </a:schemeClr>
              </a:buClr>
            </a:pPr>
            <a:r>
              <a:rPr lang="en-IE" sz="1600" b="1" dirty="0" smtClean="0">
                <a:latin typeface="Tahoma" panose="020B0604030504040204" pitchFamily="34" charset="0"/>
                <a:ea typeface="Tahoma" panose="020B0604030504040204" pitchFamily="34" charset="0"/>
                <a:cs typeface="Tahoma" panose="020B0604030504040204" pitchFamily="34" charset="0"/>
              </a:rPr>
              <a:t>Published documents:</a:t>
            </a:r>
          </a:p>
          <a:p>
            <a:pPr>
              <a:buClr>
                <a:schemeClr val="accent6">
                  <a:lumMod val="75000"/>
                </a:schemeClr>
              </a:buClr>
            </a:pPr>
            <a:endParaRPr lang="en-IE" sz="2400"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33861677"/>
              </p:ext>
            </p:extLst>
          </p:nvPr>
        </p:nvGraphicFramePr>
        <p:xfrm>
          <a:off x="216746" y="1483440"/>
          <a:ext cx="8788436" cy="3952576"/>
        </p:xfrm>
        <a:graphic>
          <a:graphicData uri="http://schemas.openxmlformats.org/drawingml/2006/table">
            <a:tbl>
              <a:tblPr firstRow="1" bandRow="1">
                <a:tableStyleId>{2D5ABB26-0587-4C30-8999-92F81FD0307C}</a:tableStyleId>
              </a:tblPr>
              <a:tblGrid>
                <a:gridCol w="4394218">
                  <a:extLst>
                    <a:ext uri="{9D8B030D-6E8A-4147-A177-3AD203B41FA5}">
                      <a16:colId xmlns:a16="http://schemas.microsoft.com/office/drawing/2014/main" val="20000"/>
                    </a:ext>
                  </a:extLst>
                </a:gridCol>
                <a:gridCol w="4394218">
                  <a:extLst>
                    <a:ext uri="{9D8B030D-6E8A-4147-A177-3AD203B41FA5}">
                      <a16:colId xmlns:a16="http://schemas.microsoft.com/office/drawing/2014/main" val="20001"/>
                    </a:ext>
                  </a:extLst>
                </a:gridCol>
              </a:tblGrid>
              <a:tr h="930275">
                <a:tc>
                  <a:txBody>
                    <a:bodyPr/>
                    <a:lstStyle/>
                    <a:p>
                      <a:endParaRPr lang="en-IE" sz="1350" b="1" dirty="0" smtClean="0">
                        <a:latin typeface="Tahoma" panose="020B0604030504040204" pitchFamily="34" charset="0"/>
                        <a:ea typeface="Tahoma" panose="020B0604030504040204" pitchFamily="34" charset="0"/>
                        <a:cs typeface="Tahoma" panose="020B0604030504040204" pitchFamily="34" charset="0"/>
                        <a:hlinkClick r:id="rId4"/>
                      </a:endParaRPr>
                    </a:p>
                    <a:p>
                      <a:r>
                        <a:rPr lang="en-IE" sz="1350" b="1" dirty="0" smtClean="0">
                          <a:latin typeface="Tahoma" panose="020B0604030504040204" pitchFamily="34" charset="0"/>
                          <a:ea typeface="Tahoma" panose="020B0604030504040204" pitchFamily="34" charset="0"/>
                          <a:cs typeface="Tahoma" panose="020B0604030504040204" pitchFamily="34" charset="0"/>
                          <a:hlinkClick r:id="rId4"/>
                        </a:rPr>
                        <a:t>National</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4"/>
                        </a:rPr>
                        <a:t> Consent Policy</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p>
                      <a:r>
                        <a:rPr lang="en-IE" sz="1350" baseline="0" dirty="0" smtClean="0">
                          <a:latin typeface="Tahoma" panose="020B0604030504040204" pitchFamily="34" charset="0"/>
                          <a:ea typeface="Tahoma" panose="020B0604030504040204" pitchFamily="34" charset="0"/>
                          <a:cs typeface="Tahoma" panose="020B0604030504040204" pitchFamily="34" charset="0"/>
                        </a:rPr>
                        <a:t>Health Service Executive, 2022</a:t>
                      </a:r>
                    </a:p>
                  </a:txBody>
                  <a:tcPr>
                    <a:solidFill>
                      <a:schemeClr val="tx2">
                        <a:lumMod val="20000"/>
                        <a:lumOff val="80000"/>
                      </a:schemeClr>
                    </a:solidFill>
                  </a:tcPr>
                </a:tc>
                <a:tc>
                  <a:txBody>
                    <a:bodyPr/>
                    <a:lstStyle/>
                    <a:p>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p>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5"/>
                        </a:rPr>
                        <a:t>HIQA Learning Hub</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extLst>
                  <a:ext uri="{0D108BD9-81ED-4DB2-BD59-A6C34878D82A}">
                    <a16:rowId xmlns:a16="http://schemas.microsoft.com/office/drawing/2014/main" val="10000"/>
                  </a:ext>
                </a:extLst>
              </a:tr>
              <a:tr h="1161751">
                <a:tc>
                  <a:txBody>
                    <a:bodyPr/>
                    <a:lstStyle/>
                    <a:p>
                      <a:endParaRPr lang="en-IE" sz="1350" b="1" dirty="0" smtClean="0">
                        <a:latin typeface="Tahoma" panose="020B0604030504040204" pitchFamily="34" charset="0"/>
                        <a:ea typeface="Tahoma" panose="020B0604030504040204" pitchFamily="34" charset="0"/>
                        <a:cs typeface="Tahoma" panose="020B0604030504040204" pitchFamily="34" charset="0"/>
                      </a:endParaRPr>
                    </a:p>
                    <a:p>
                      <a:r>
                        <a:rPr lang="en-IE" sz="1350" b="1" dirty="0" smtClean="0">
                          <a:latin typeface="Tahoma" panose="020B0604030504040204" pitchFamily="34" charset="0"/>
                          <a:ea typeface="Tahoma" panose="020B0604030504040204" pitchFamily="34" charset="0"/>
                          <a:cs typeface="Tahoma" panose="020B0604030504040204" pitchFamily="34" charset="0"/>
                          <a:hlinkClick r:id="rId6"/>
                        </a:rPr>
                        <a:t>Guidance on promoting a care environment</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6"/>
                        </a:rPr>
                        <a:t> that is free from restrictive practice: Disability Services</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p>
                      <a:r>
                        <a:rPr lang="en-IE" sz="1350" baseline="0" dirty="0" smtClean="0">
                          <a:latin typeface="Tahoma" panose="020B0604030504040204" pitchFamily="34" charset="0"/>
                          <a:ea typeface="Tahoma" panose="020B0604030504040204" pitchFamily="34" charset="0"/>
                          <a:cs typeface="Tahoma" panose="020B0604030504040204" pitchFamily="34" charset="0"/>
                        </a:rPr>
                        <a:t>HIQA, 2023</a:t>
                      </a:r>
                    </a:p>
                  </a:txBody>
                  <a:tcPr>
                    <a:solidFill>
                      <a:schemeClr val="tx2">
                        <a:lumMod val="20000"/>
                        <a:lumOff val="80000"/>
                      </a:schemeClr>
                    </a:solidFill>
                  </a:tcPr>
                </a:tc>
                <a:tc>
                  <a:txBody>
                    <a:bodyPr/>
                    <a:lstStyle/>
                    <a:p>
                      <a:endParaRPr lang="en-IE" sz="1350" b="1" dirty="0" smtClean="0">
                        <a:latin typeface="Tahoma" panose="020B0604030504040204" pitchFamily="34" charset="0"/>
                        <a:ea typeface="Tahoma" panose="020B0604030504040204" pitchFamily="34" charset="0"/>
                        <a:cs typeface="Tahoma" panose="020B0604030504040204" pitchFamily="34" charset="0"/>
                      </a:endParaRPr>
                    </a:p>
                    <a:p>
                      <a:r>
                        <a:rPr lang="en-IE" sz="1350" b="1" dirty="0" smtClean="0">
                          <a:latin typeface="Tahoma" panose="020B0604030504040204" pitchFamily="34" charset="0"/>
                          <a:ea typeface="Tahoma" panose="020B0604030504040204" pitchFamily="34" charset="0"/>
                          <a:cs typeface="Tahoma" panose="020B0604030504040204" pitchFamily="34" charset="0"/>
                          <a:hlinkClick r:id="rId7"/>
                        </a:rPr>
                        <a:t>Guidance on promoting a care environment that is free from restrictive practice: Older People’s Services</a:t>
                      </a:r>
                      <a:endParaRPr lang="en-IE" sz="1350" b="1" dirty="0" smtClean="0">
                        <a:latin typeface="Tahoma" panose="020B0604030504040204" pitchFamily="34" charset="0"/>
                        <a:ea typeface="Tahoma" panose="020B0604030504040204" pitchFamily="34" charset="0"/>
                        <a:cs typeface="Tahoma" panose="020B0604030504040204" pitchFamily="34" charset="0"/>
                      </a:endParaRPr>
                    </a:p>
                    <a:p>
                      <a:r>
                        <a:rPr lang="en-IE" sz="1350" dirty="0" smtClean="0">
                          <a:latin typeface="Tahoma" panose="020B0604030504040204" pitchFamily="34" charset="0"/>
                          <a:ea typeface="Tahoma" panose="020B0604030504040204" pitchFamily="34" charset="0"/>
                          <a:cs typeface="Tahoma" panose="020B0604030504040204" pitchFamily="34" charset="0"/>
                        </a:rPr>
                        <a:t>HIQA, 2023</a:t>
                      </a:r>
                    </a:p>
                  </a:txBody>
                  <a:tcPr>
                    <a:solidFill>
                      <a:schemeClr val="tx2">
                        <a:lumMod val="20000"/>
                        <a:lumOff val="80000"/>
                      </a:schemeClr>
                    </a:solidFill>
                  </a:tcPr>
                </a:tc>
                <a:extLst>
                  <a:ext uri="{0D108BD9-81ED-4DB2-BD59-A6C34878D82A}">
                    <a16:rowId xmlns:a16="http://schemas.microsoft.com/office/drawing/2014/main" val="10002"/>
                  </a:ext>
                </a:extLst>
              </a:tr>
              <a:tr h="930275">
                <a:tc>
                  <a:txBody>
                    <a:bodyPr/>
                    <a:lstStyle/>
                    <a:p>
                      <a:endParaRPr lang="en-IE" sz="1350" b="1" dirty="0" smtClean="0">
                        <a:latin typeface="Tahoma" panose="020B0604030504040204" pitchFamily="34" charset="0"/>
                        <a:ea typeface="Tahoma" panose="020B0604030504040204" pitchFamily="34" charset="0"/>
                        <a:cs typeface="Tahoma" panose="020B0604030504040204" pitchFamily="34" charset="0"/>
                        <a:hlinkClick r:id="rId8"/>
                      </a:endParaRPr>
                    </a:p>
                    <a:p>
                      <a:r>
                        <a:rPr lang="en-IE" sz="1350" b="1" dirty="0" smtClean="0">
                          <a:latin typeface="Tahoma" panose="020B0604030504040204" pitchFamily="34" charset="0"/>
                          <a:ea typeface="Tahoma" panose="020B0604030504040204" pitchFamily="34" charset="0"/>
                          <a:cs typeface="Tahoma" panose="020B0604030504040204" pitchFamily="34" charset="0"/>
                          <a:hlinkClick r:id="rId8"/>
                        </a:rPr>
                        <a:t>Information</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8"/>
                        </a:rPr>
                        <a:t> for staff on Diversity, Equality and Inclusion</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p>
                      <a:r>
                        <a:rPr lang="en-IE" sz="1350" baseline="0" dirty="0" smtClean="0">
                          <a:latin typeface="Tahoma" panose="020B0604030504040204" pitchFamily="34" charset="0"/>
                          <a:ea typeface="Tahoma" panose="020B0604030504040204" pitchFamily="34" charset="0"/>
                          <a:cs typeface="Tahoma" panose="020B0604030504040204" pitchFamily="34" charset="0"/>
                        </a:rPr>
                        <a:t>Health Service Executive</a:t>
                      </a:r>
                    </a:p>
                  </a:txBody>
                  <a:tcPr>
                    <a:solidFill>
                      <a:schemeClr val="tx2">
                        <a:lumMod val="20000"/>
                        <a:lumOff val="80000"/>
                      </a:schemeClr>
                    </a:solidFill>
                  </a:tcPr>
                </a:tc>
                <a:tc>
                  <a:txBody>
                    <a:bodyPr/>
                    <a:lstStyle/>
                    <a:p>
                      <a:endParaRPr lang="en-IE" sz="1350" b="1" dirty="0" smtClean="0">
                        <a:latin typeface="Tahoma" panose="020B0604030504040204" pitchFamily="34" charset="0"/>
                        <a:ea typeface="Tahoma" panose="020B0604030504040204" pitchFamily="34" charset="0"/>
                        <a:cs typeface="Tahoma" panose="020B0604030504040204" pitchFamily="34" charset="0"/>
                      </a:endParaRPr>
                    </a:p>
                    <a:p>
                      <a:r>
                        <a:rPr lang="en-IE" sz="1350" b="1" dirty="0" smtClean="0">
                          <a:latin typeface="Tahoma" panose="020B0604030504040204" pitchFamily="34" charset="0"/>
                          <a:ea typeface="Tahoma" panose="020B0604030504040204" pitchFamily="34" charset="0"/>
                          <a:cs typeface="Tahoma" panose="020B0604030504040204" pitchFamily="34" charset="0"/>
                          <a:hlinkClick r:id="rId9"/>
                        </a:rPr>
                        <a:t>National</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9"/>
                        </a:rPr>
                        <a:t> standards and guidance developed by HIQA</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p>
                      <a:r>
                        <a:rPr lang="en-IE" sz="1350" baseline="0" dirty="0" smtClean="0">
                          <a:latin typeface="Tahoma" panose="020B0604030504040204" pitchFamily="34" charset="0"/>
                          <a:ea typeface="Tahoma" panose="020B0604030504040204" pitchFamily="34" charset="0"/>
                          <a:cs typeface="Tahoma" panose="020B0604030504040204" pitchFamily="34" charset="0"/>
                        </a:rPr>
                        <a:t>HIQA 2021</a:t>
                      </a:r>
                    </a:p>
                  </a:txBody>
                  <a:tcPr>
                    <a:solidFill>
                      <a:schemeClr val="tx2">
                        <a:lumMod val="20000"/>
                        <a:lumOff val="80000"/>
                      </a:schemeClr>
                    </a:solidFill>
                  </a:tcPr>
                </a:tc>
                <a:extLst>
                  <a:ext uri="{0D108BD9-81ED-4DB2-BD59-A6C34878D82A}">
                    <a16:rowId xmlns:a16="http://schemas.microsoft.com/office/drawing/2014/main" val="10003"/>
                  </a:ext>
                </a:extLst>
              </a:tr>
              <a:tr h="930275">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10"/>
                        </a:rPr>
                        <a:t>The</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10"/>
                        </a:rPr>
                        <a:t> Fundamentals of Advocacy in Health and Social Care</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p>
                      <a:r>
                        <a:rPr lang="en-IE" sz="1350" baseline="0" dirty="0" smtClean="0">
                          <a:latin typeface="Tahoma" panose="020B0604030504040204" pitchFamily="34" charset="0"/>
                          <a:ea typeface="Tahoma" panose="020B0604030504040204" pitchFamily="34" charset="0"/>
                          <a:cs typeface="Tahoma" panose="020B0604030504040204" pitchFamily="34" charset="0"/>
                        </a:rPr>
                        <a:t>HIQA, 2023</a:t>
                      </a: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11"/>
                        </a:rPr>
                        <a:t>The Decision Support Service</a:t>
                      </a:r>
                      <a:endParaRPr lang="en-IE" sz="1350" b="1" dirty="0" smtClean="0">
                        <a:latin typeface="Tahoma" panose="020B0604030504040204" pitchFamily="34" charset="0"/>
                        <a:ea typeface="Tahoma" panose="020B0604030504040204" pitchFamily="34" charset="0"/>
                        <a:cs typeface="Tahoma" panose="020B0604030504040204" pitchFamily="34" charset="0"/>
                      </a:endParaRPr>
                    </a:p>
                    <a:p>
                      <a:r>
                        <a:rPr lang="en-IE" sz="1350" dirty="0" smtClean="0">
                          <a:latin typeface="Tahoma" panose="020B0604030504040204" pitchFamily="34" charset="0"/>
                          <a:ea typeface="Tahoma" panose="020B0604030504040204" pitchFamily="34" charset="0"/>
                          <a:cs typeface="Tahoma" panose="020B0604030504040204" pitchFamily="34" charset="0"/>
                        </a:rPr>
                        <a:t>Codes of practice and guidance materials</a:t>
                      </a:r>
                    </a:p>
                  </a:txBody>
                  <a:tcPr>
                    <a:solidFill>
                      <a:schemeClr val="tx2">
                        <a:lumMod val="20000"/>
                        <a:lumOff val="80000"/>
                      </a:schemeClr>
                    </a:solidFill>
                  </a:tcPr>
                </a:tc>
                <a:extLst>
                  <a:ext uri="{0D108BD9-81ED-4DB2-BD59-A6C34878D82A}">
                    <a16:rowId xmlns:a16="http://schemas.microsoft.com/office/drawing/2014/main" val="2806504716"/>
                  </a:ext>
                </a:extLst>
              </a:tr>
            </a:tbl>
          </a:graphicData>
        </a:graphic>
      </p:graphicFrame>
    </p:spTree>
    <p:extLst>
      <p:ext uri="{BB962C8B-B14F-4D97-AF65-F5344CB8AC3E}">
        <p14:creationId xmlns:p14="http://schemas.microsoft.com/office/powerpoint/2010/main" val="246389963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sp>
        <p:nvSpPr>
          <p:cNvPr id="4" name="TextBox 3"/>
          <p:cNvSpPr txBox="1"/>
          <p:nvPr/>
        </p:nvSpPr>
        <p:spPr>
          <a:xfrm>
            <a:off x="1176214" y="621857"/>
            <a:ext cx="66247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Further reading</a:t>
            </a:r>
          </a:p>
        </p:txBody>
      </p:sp>
      <p:sp>
        <p:nvSpPr>
          <p:cNvPr id="5" name="Rectangle 4"/>
          <p:cNvSpPr/>
          <p:nvPr/>
        </p:nvSpPr>
        <p:spPr>
          <a:xfrm>
            <a:off x="523552" y="1206632"/>
            <a:ext cx="7930055" cy="984885"/>
          </a:xfrm>
          <a:prstGeom prst="rect">
            <a:avLst/>
          </a:prstGeom>
        </p:spPr>
        <p:txBody>
          <a:bodyPr wrap="square">
            <a:spAutoFit/>
          </a:bodyPr>
          <a:lstStyle/>
          <a:p>
            <a:pPr algn="ctr">
              <a:buClr>
                <a:schemeClr val="accent6">
                  <a:lumMod val="75000"/>
                </a:schemeClr>
              </a:buClr>
            </a:pPr>
            <a:r>
              <a:rPr lang="en-IE" sz="1600" b="1" dirty="0" smtClean="0">
                <a:latin typeface="Tahoma" panose="020B0604030504040204" pitchFamily="34" charset="0"/>
                <a:ea typeface="Tahoma" panose="020B0604030504040204" pitchFamily="34" charset="0"/>
                <a:cs typeface="Tahoma" panose="020B0604030504040204" pitchFamily="34" charset="0"/>
              </a:rPr>
              <a:t>Key legislation:</a:t>
            </a:r>
          </a:p>
          <a:p>
            <a:pPr>
              <a:buClr>
                <a:schemeClr val="accent6">
                  <a:lumMod val="75000"/>
                </a:schemeClr>
              </a:buClr>
            </a:pPr>
            <a:endParaRPr lang="en-IE" sz="2400"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11443200"/>
              </p:ext>
            </p:extLst>
          </p:nvPr>
        </p:nvGraphicFramePr>
        <p:xfrm>
          <a:off x="273130" y="1727524"/>
          <a:ext cx="8740240" cy="3427427"/>
        </p:xfrm>
        <a:graphic>
          <a:graphicData uri="http://schemas.openxmlformats.org/drawingml/2006/table">
            <a:tbl>
              <a:tblPr firstRow="1" bandRow="1">
                <a:tableStyleId>{2D5ABB26-0587-4C30-8999-92F81FD0307C}</a:tableStyleId>
              </a:tblPr>
              <a:tblGrid>
                <a:gridCol w="4370120">
                  <a:extLst>
                    <a:ext uri="{9D8B030D-6E8A-4147-A177-3AD203B41FA5}">
                      <a16:colId xmlns:a16="http://schemas.microsoft.com/office/drawing/2014/main" val="20000"/>
                    </a:ext>
                  </a:extLst>
                </a:gridCol>
                <a:gridCol w="4370120">
                  <a:extLst>
                    <a:ext uri="{9D8B030D-6E8A-4147-A177-3AD203B41FA5}">
                      <a16:colId xmlns:a16="http://schemas.microsoft.com/office/drawing/2014/main" val="20001"/>
                    </a:ext>
                  </a:extLst>
                </a:gridCol>
              </a:tblGrid>
              <a:tr h="890556">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4"/>
                        </a:rPr>
                        <a:t>Universal Declaration of Human</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4"/>
                        </a:rPr>
                        <a:t> Rights 2006</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5"/>
                        </a:rPr>
                        <a:t>European Convention on Human</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5"/>
                        </a:rPr>
                        <a:t> Rights 2003</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extLst>
                  <a:ext uri="{0D108BD9-81ED-4DB2-BD59-A6C34878D82A}">
                    <a16:rowId xmlns:a16="http://schemas.microsoft.com/office/drawing/2014/main" val="10000"/>
                  </a:ext>
                </a:extLst>
              </a:tr>
              <a:tr h="970021">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6"/>
                        </a:rPr>
                        <a:t>European</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6"/>
                        </a:rPr>
                        <a:t> Convention on Human Rights Act 2003 </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7"/>
                        </a:rPr>
                        <a:t>United Nations Convention on the</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7"/>
                        </a:rPr>
                        <a:t> Rights of Persons with Disabilities 2006</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extLst>
                  <a:ext uri="{0D108BD9-81ED-4DB2-BD59-A6C34878D82A}">
                    <a16:rowId xmlns:a16="http://schemas.microsoft.com/office/drawing/2014/main" val="10001"/>
                  </a:ext>
                </a:extLst>
              </a:tr>
              <a:tr h="810478">
                <a:tc>
                  <a:txBody>
                    <a:bodyPr/>
                    <a:lstStyle/>
                    <a:p>
                      <a:r>
                        <a:rPr lang="en-IE" sz="1350" b="1" baseline="0" dirty="0" smtClean="0">
                          <a:latin typeface="Tahoma" panose="020B0604030504040204" pitchFamily="34" charset="0"/>
                          <a:ea typeface="Tahoma" panose="020B0604030504040204" pitchFamily="34" charset="0"/>
                          <a:cs typeface="Tahoma" panose="020B0604030504040204" pitchFamily="34" charset="0"/>
                        </a:rPr>
                        <a:t>The Equal Status Acts 2000-2015</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8"/>
                        </a:rPr>
                        <a:t>www.irishstatutebook.ie</a:t>
                      </a:r>
                      <a:endParaRPr lang="en-IE" sz="1350" baseline="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9"/>
                        </a:rPr>
                        <a:t>Assisted Decision-Making (Capacity) Act 2015</a:t>
                      </a:r>
                      <a:endParaRPr lang="en-IE" sz="1350" b="1"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extLst>
                  <a:ext uri="{0D108BD9-81ED-4DB2-BD59-A6C34878D82A}">
                    <a16:rowId xmlns:a16="http://schemas.microsoft.com/office/drawing/2014/main" val="10002"/>
                  </a:ext>
                </a:extLst>
              </a:tr>
              <a:tr h="756372">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10"/>
                        </a:rPr>
                        <a:t>The Irish Human Rights and Equality Commission Act 2014</a:t>
                      </a:r>
                      <a:endParaRPr lang="en-IE" sz="1350" b="1"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hlinkClick r:id="rId11"/>
                        </a:rPr>
                        <a:t>The Charter of Fundamental Rights of the European</a:t>
                      </a:r>
                      <a:r>
                        <a:rPr lang="en-IE" sz="1350" b="1" baseline="0" dirty="0" smtClean="0">
                          <a:latin typeface="Tahoma" panose="020B0604030504040204" pitchFamily="34" charset="0"/>
                          <a:ea typeface="Tahoma" panose="020B0604030504040204" pitchFamily="34" charset="0"/>
                          <a:cs typeface="Tahoma" panose="020B0604030504040204" pitchFamily="34" charset="0"/>
                          <a:hlinkClick r:id="rId11"/>
                        </a:rPr>
                        <a:t> Union 2000</a:t>
                      </a:r>
                      <a:endParaRPr lang="en-IE" sz="1350" b="1" baseline="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771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580022" y="837355"/>
            <a:ext cx="5983955"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a:t>
            </a:r>
          </a:p>
        </p:txBody>
      </p:sp>
      <p:sp>
        <p:nvSpPr>
          <p:cNvPr id="5" name="TextBox 4"/>
          <p:cNvSpPr txBox="1"/>
          <p:nvPr/>
        </p:nvSpPr>
        <p:spPr>
          <a:xfrm>
            <a:off x="477671" y="1555846"/>
            <a:ext cx="8024883" cy="3402791"/>
          </a:xfrm>
          <a:prstGeom prst="rect">
            <a:avLst/>
          </a:prstGeom>
          <a:noFill/>
        </p:spPr>
        <p:txBody>
          <a:bodyPr wrap="square" rtlCol="0">
            <a:spAutoFit/>
          </a:bodyPr>
          <a:lstStyle/>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What are human rights?</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3000"/>
              </a:spcAft>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Human rights are the basic rights and freedoms that all people should enjoy, regardless of nationality, place of residence, gender, national or ethnic origin, colour, religion, language or any other status or characteristic.</a:t>
            </a:r>
          </a:p>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Who has human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rights?</a:t>
            </a:r>
          </a:p>
          <a:p>
            <a:pPr>
              <a:lnSpc>
                <a:spcPct val="114000"/>
              </a:lnSpc>
              <a:spcAft>
                <a:spcPts val="1200"/>
              </a:spcAft>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We are all born with human rights regardless of who we are, where we are from or any other status or characteristics.  </a:t>
            </a:r>
            <a:r>
              <a:rPr lang="en-IE" sz="2000" dirty="0">
                <a:latin typeface="Tahoma" panose="020B0604030504040204" pitchFamily="34" charset="0"/>
                <a:ea typeface="Tahoma" panose="020B0604030504040204" pitchFamily="34" charset="0"/>
                <a:cs typeface="Tahoma" panose="020B0604030504040204" pitchFamily="34" charset="0"/>
              </a:rPr>
              <a:t>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702206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sp>
        <p:nvSpPr>
          <p:cNvPr id="4" name="TextBox 3"/>
          <p:cNvSpPr txBox="1"/>
          <p:nvPr/>
        </p:nvSpPr>
        <p:spPr>
          <a:xfrm>
            <a:off x="1176214" y="621857"/>
            <a:ext cx="66247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Where to find out more</a:t>
            </a:r>
          </a:p>
        </p:txBody>
      </p:sp>
      <p:sp>
        <p:nvSpPr>
          <p:cNvPr id="5" name="Rectangle 4"/>
          <p:cNvSpPr/>
          <p:nvPr/>
        </p:nvSpPr>
        <p:spPr>
          <a:xfrm>
            <a:off x="606972" y="1465251"/>
            <a:ext cx="7930055" cy="1477328"/>
          </a:xfrm>
          <a:prstGeom prst="rect">
            <a:avLst/>
          </a:prstGeom>
        </p:spPr>
        <p:txBody>
          <a:bodyPr wrap="square">
            <a:spAutoFit/>
          </a:bodyPr>
          <a:lstStyle/>
          <a:p>
            <a:pPr algn="ctr">
              <a:buClr>
                <a:schemeClr val="accent6">
                  <a:lumMod val="75000"/>
                </a:schemeClr>
              </a:buClr>
            </a:pPr>
            <a:r>
              <a:rPr lang="en-IE" sz="1600" b="1" dirty="0" smtClean="0">
                <a:latin typeface="Tahoma" panose="020B0604030504040204" pitchFamily="34" charset="0"/>
                <a:ea typeface="Tahoma" panose="020B0604030504040204" pitchFamily="34" charset="0"/>
                <a:cs typeface="Tahoma" panose="020B0604030504040204" pitchFamily="34" charset="0"/>
              </a:rPr>
              <a:t>You will find more information by visiting the Standards section on the HIQA website </a:t>
            </a:r>
            <a:r>
              <a:rPr lang="en-IE" sz="1600" b="1" dirty="0" smtClean="0">
                <a:latin typeface="Tahoma" panose="020B0604030504040204" pitchFamily="34" charset="0"/>
                <a:ea typeface="Tahoma" panose="020B0604030504040204" pitchFamily="34" charset="0"/>
                <a:cs typeface="Tahoma" panose="020B0604030504040204" pitchFamily="34" charset="0"/>
                <a:hlinkClick r:id="rId4"/>
              </a:rPr>
              <a:t>https://www.hiqa.ie</a:t>
            </a:r>
            <a:r>
              <a:rPr lang="en-IE" sz="1600" b="1" dirty="0" smtClean="0">
                <a:latin typeface="Tahoma" panose="020B0604030504040204" pitchFamily="34" charset="0"/>
                <a:ea typeface="Tahoma" panose="020B0604030504040204" pitchFamily="34" charset="0"/>
                <a:cs typeface="Tahoma" panose="020B0604030504040204" pitchFamily="34" charset="0"/>
              </a:rPr>
              <a:t>. All resources are also available to view and download from the HIQA </a:t>
            </a:r>
            <a:r>
              <a:rPr lang="en-IE" sz="1600" b="1" dirty="0" smtClean="0">
                <a:latin typeface="Tahoma" panose="020B0604030504040204" pitchFamily="34" charset="0"/>
                <a:ea typeface="Tahoma" panose="020B0604030504040204" pitchFamily="34" charset="0"/>
                <a:cs typeface="Tahoma" panose="020B0604030504040204" pitchFamily="34" charset="0"/>
                <a:hlinkClick r:id="rId5"/>
              </a:rPr>
              <a:t>Learning Hub</a:t>
            </a:r>
            <a:endParaRPr lang="en-IE" sz="1600" b="1"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sz="2400"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6"/>
          <a:srcRect l="19960" t="11191" r="20680" b="17271"/>
          <a:stretch/>
        </p:blipFill>
        <p:spPr>
          <a:xfrm>
            <a:off x="1079766" y="3075706"/>
            <a:ext cx="7761769" cy="3406314"/>
          </a:xfrm>
          <a:prstGeom prst="rect">
            <a:avLst/>
          </a:prstGeom>
        </p:spPr>
      </p:pic>
    </p:spTree>
    <p:extLst>
      <p:ext uri="{BB962C8B-B14F-4D97-AF65-F5344CB8AC3E}">
        <p14:creationId xmlns:p14="http://schemas.microsoft.com/office/powerpoint/2010/main" val="85159516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475"/>
            <a:ext cx="9144000" cy="6858000"/>
          </a:xfrm>
          <a:prstGeom prst="rect">
            <a:avLst/>
          </a:prstGeom>
        </p:spPr>
      </p:pic>
      <p:sp>
        <p:nvSpPr>
          <p:cNvPr id="4" name="TextBox 3"/>
          <p:cNvSpPr txBox="1"/>
          <p:nvPr/>
        </p:nvSpPr>
        <p:spPr>
          <a:xfrm>
            <a:off x="979266" y="623927"/>
            <a:ext cx="6624736" cy="769441"/>
          </a:xfrm>
          <a:prstGeom prst="rect">
            <a:avLst/>
          </a:prstGeom>
          <a:noFill/>
        </p:spPr>
        <p:txBody>
          <a:bodyPr wrap="square" rtlCol="0">
            <a:spAutoFit/>
          </a:bodyPr>
          <a:lstStyle/>
          <a:p>
            <a:pPr algn="ctr"/>
            <a:r>
              <a:rPr lang="en-IE" sz="4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5" name="TextBox 4"/>
          <p:cNvSpPr txBox="1"/>
          <p:nvPr/>
        </p:nvSpPr>
        <p:spPr>
          <a:xfrm>
            <a:off x="508195" y="1608703"/>
            <a:ext cx="6624736" cy="2185214"/>
          </a:xfrm>
          <a:prstGeom prst="rect">
            <a:avLst/>
          </a:prstGeom>
          <a:noFill/>
        </p:spPr>
        <p:txBody>
          <a:bodyPr wrap="square" rtlCol="0">
            <a:spAutoFit/>
          </a:bodyPr>
          <a:lstStyle/>
          <a:p>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Contact us:</a:t>
            </a:r>
          </a:p>
          <a:p>
            <a:pPr lvl="0"/>
            <a:endParaRPr lang="en-IE"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Email: </a:t>
            </a:r>
            <a:r>
              <a:rPr lang="en-IE" sz="16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standards@hiqa.ie</a:t>
            </a:r>
            <a:r>
              <a:rPr lang="en-IE"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endParaRPr lang="en-IE"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2310300" y="4429740"/>
            <a:ext cx="822661" cy="989393"/>
            <a:chOff x="2570181" y="4429740"/>
            <a:chExt cx="785674" cy="989393"/>
          </a:xfrm>
        </p:grpSpPr>
        <p:sp>
          <p:nvSpPr>
            <p:cNvPr id="7" name="Rectangle 6"/>
            <p:cNvSpPr/>
            <p:nvPr/>
          </p:nvSpPr>
          <p:spPr>
            <a:xfrm>
              <a:off x="2570181" y="5049801"/>
              <a:ext cx="785674" cy="369332"/>
            </a:xfrm>
            <a:prstGeom prst="rect">
              <a:avLst/>
            </a:prstGeom>
          </p:spPr>
          <p:txBody>
            <a:bodyPr wrap="none">
              <a:spAutoFit/>
            </a:bodyPr>
            <a:lstStyle/>
            <a:p>
              <a:r>
                <a:rPr lang="en-IE" dirty="0" smtClean="0">
                  <a:ea typeface="Tahoma" panose="020B0604030504040204" pitchFamily="34" charset="0"/>
                  <a:cs typeface="Tahoma" panose="020B0604030504040204" pitchFamily="34" charset="0"/>
                </a:rPr>
                <a:t>@</a:t>
              </a:r>
              <a:r>
                <a:rPr lang="en-IE" dirty="0" smtClean="0">
                  <a:latin typeface="Tahoma" panose="020B0604030504040204" pitchFamily="34" charset="0"/>
                  <a:ea typeface="Tahoma" panose="020B0604030504040204" pitchFamily="34" charset="0"/>
                  <a:cs typeface="Tahoma" panose="020B0604030504040204" pitchFamily="34" charset="0"/>
                </a:rPr>
                <a:t>hiqa</a:t>
              </a:r>
              <a:endParaRPr lang="en-IE"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699489" y="442974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820563" y="4443480"/>
            <a:ext cx="1514004" cy="976664"/>
            <a:chOff x="3887525" y="4443480"/>
            <a:chExt cx="1514004" cy="976664"/>
          </a:xfrm>
        </p:grpSpPr>
        <p:sp>
          <p:nvSpPr>
            <p:cNvPr id="10" name="Rectangle 9"/>
            <p:cNvSpPr/>
            <p:nvPr/>
          </p:nvSpPr>
          <p:spPr>
            <a:xfrm>
              <a:off x="3887525" y="5050812"/>
              <a:ext cx="1514004" cy="369332"/>
            </a:xfrm>
            <a:prstGeom prst="rect">
              <a:avLst/>
            </a:prstGeom>
          </p:spPr>
          <p:txBody>
            <a:bodyPr wrap="none">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@hiqaireland</a:t>
              </a:r>
              <a:endParaRPr lang="en-IE"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343140" y="444348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983442" y="4457373"/>
            <a:ext cx="1510798" cy="962771"/>
            <a:chOff x="5538601" y="4457373"/>
            <a:chExt cx="1510798" cy="962771"/>
          </a:xfrm>
        </p:grpSpPr>
        <p:sp>
          <p:nvSpPr>
            <p:cNvPr id="13" name="Rectangle 12"/>
            <p:cNvSpPr/>
            <p:nvPr/>
          </p:nvSpPr>
          <p:spPr>
            <a:xfrm>
              <a:off x="5538601" y="5050812"/>
              <a:ext cx="1510798" cy="369332"/>
            </a:xfrm>
            <a:prstGeom prst="rect">
              <a:avLst/>
            </a:prstGeom>
          </p:spPr>
          <p:txBody>
            <a:bodyPr wrap="none">
              <a:spAutoFit/>
            </a:bodyPr>
            <a:lstStyle/>
            <a:p>
              <a:r>
                <a:rPr lang="en-IE" dirty="0" smtClean="0">
                  <a:ea typeface="Tahoma" panose="020B0604030504040204" pitchFamily="34" charset="0"/>
                  <a:cs typeface="Tahoma" panose="020B0604030504040204" pitchFamily="34" charset="0"/>
                </a:rPr>
                <a:t>@</a:t>
              </a:r>
              <a:r>
                <a:rPr lang="en-IE" dirty="0" smtClean="0">
                  <a:latin typeface="Tahoma" panose="020B0604030504040204" pitchFamily="34" charset="0"/>
                  <a:ea typeface="Tahoma" panose="020B0604030504040204" pitchFamily="34" charset="0"/>
                  <a:cs typeface="Tahoma" panose="020B0604030504040204" pitchFamily="34" charset="0"/>
                </a:rPr>
                <a:t>hiqaireland</a:t>
              </a:r>
              <a:endParaRPr lang="en-IE"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5994216" y="4457373"/>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923467" y="4439312"/>
            <a:ext cx="728084" cy="980832"/>
            <a:chOff x="923467" y="4439312"/>
            <a:chExt cx="728084" cy="980832"/>
          </a:xfrm>
        </p:grpSpPr>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059" y="4439312"/>
              <a:ext cx="540000" cy="540000"/>
            </a:xfrm>
            <a:prstGeom prst="rect">
              <a:avLst/>
            </a:prstGeom>
          </p:spPr>
        </p:pic>
        <p:sp>
          <p:nvSpPr>
            <p:cNvPr id="17" name="Rectangle 16"/>
            <p:cNvSpPr/>
            <p:nvPr/>
          </p:nvSpPr>
          <p:spPr>
            <a:xfrm>
              <a:off x="923467" y="5050812"/>
              <a:ext cx="728084" cy="369332"/>
            </a:xfrm>
            <a:prstGeom prst="rect">
              <a:avLst/>
            </a:prstGeom>
          </p:spPr>
          <p:txBody>
            <a:bodyPr wrap="none">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HIQA</a:t>
              </a:r>
              <a:endParaRPr lang="en-IE" dirty="0">
                <a:latin typeface="Tahoma" panose="020B0604030504040204" pitchFamily="34" charset="0"/>
                <a:ea typeface="Tahoma" panose="020B0604030504040204" pitchFamily="34" charset="0"/>
                <a:cs typeface="Tahoma" panose="020B0604030504040204" pitchFamily="34" charset="0"/>
              </a:endParaRPr>
            </a:p>
          </p:txBody>
        </p:sp>
      </p:grpSp>
      <p:sp>
        <p:nvSpPr>
          <p:cNvPr id="18" name="Rectangle 17"/>
          <p:cNvSpPr/>
          <p:nvPr/>
        </p:nvSpPr>
        <p:spPr>
          <a:xfrm>
            <a:off x="546675" y="3706784"/>
            <a:ext cx="1763624" cy="461665"/>
          </a:xfrm>
          <a:prstGeom prst="rect">
            <a:avLst/>
          </a:prstGeom>
        </p:spPr>
        <p:txBody>
          <a:bodyPr wrap="none">
            <a:spAutoFit/>
          </a:bodyPr>
          <a:lstStyle/>
          <a:p>
            <a:pPr lvl="0"/>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Follow </a:t>
            </a:r>
            <a:r>
              <a:rPr lang="en-US"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us:</a:t>
            </a: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9"/>
          <a:stretch>
            <a:fillRect/>
          </a:stretch>
        </p:blipFill>
        <p:spPr>
          <a:xfrm>
            <a:off x="2389832" y="4429740"/>
            <a:ext cx="621283" cy="567633"/>
          </a:xfrm>
          <a:prstGeom prst="rect">
            <a:avLst/>
          </a:prstGeom>
        </p:spPr>
      </p:pic>
    </p:spTree>
    <p:extLst>
      <p:ext uri="{BB962C8B-B14F-4D97-AF65-F5344CB8AC3E}">
        <p14:creationId xmlns:p14="http://schemas.microsoft.com/office/powerpoint/2010/main" val="2705592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580022" y="676889"/>
            <a:ext cx="5983955"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Categories of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h</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a:t>
            </a:r>
          </a:p>
        </p:txBody>
      </p:sp>
      <p:sp>
        <p:nvSpPr>
          <p:cNvPr id="5" name="TextBox 4"/>
          <p:cNvSpPr txBox="1"/>
          <p:nvPr/>
        </p:nvSpPr>
        <p:spPr>
          <a:xfrm>
            <a:off x="477671" y="1555846"/>
            <a:ext cx="8024883" cy="408125"/>
          </a:xfrm>
          <a:prstGeom prst="rect">
            <a:avLst/>
          </a:prstGeom>
          <a:noFill/>
        </p:spPr>
        <p:txBody>
          <a:bodyPr wrap="square" rtlCol="0">
            <a:spAutoFit/>
          </a:bodyPr>
          <a:lstStyle/>
          <a:p>
            <a:pPr>
              <a:lnSpc>
                <a:spcPct val="114000"/>
              </a:lnSpc>
              <a:spcAft>
                <a:spcPts val="600"/>
              </a:spcAft>
              <a:buClr>
                <a:schemeClr val="accent6"/>
              </a:buClr>
              <a:defRPr/>
            </a:pPr>
            <a:r>
              <a:rPr lang="en-IE" sz="2000" dirty="0">
                <a:latin typeface="Tahoma" panose="020B0604030504040204" pitchFamily="34" charset="0"/>
                <a:ea typeface="Tahoma" panose="020B0604030504040204" pitchFamily="34" charset="0"/>
                <a:cs typeface="Tahoma" panose="020B0604030504040204" pitchFamily="34" charset="0"/>
              </a:rPr>
              <a:t>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77671" y="1456099"/>
            <a:ext cx="8024883" cy="4392228"/>
          </a:xfrm>
          <a:prstGeom prst="rect">
            <a:avLst/>
          </a:prstGeom>
          <a:noFill/>
        </p:spPr>
        <p:txBody>
          <a:bodyPr wrap="square" rtlCol="0">
            <a:spAutoFit/>
          </a:bodyPr>
          <a:lstStyle/>
          <a:p>
            <a:pPr>
              <a:lnSpc>
                <a:spcPct val="114000"/>
              </a:lnSpc>
              <a:spcAft>
                <a:spcPts val="1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Absolute rights </a:t>
            </a:r>
            <a:r>
              <a:rPr lang="en-IE" sz="2000" dirty="0" smtClean="0">
                <a:latin typeface="Tahoma" panose="020B0604030504040204" pitchFamily="34" charset="0"/>
                <a:ea typeface="Tahoma" panose="020B0604030504040204" pitchFamily="34" charset="0"/>
                <a:cs typeface="Tahoma" panose="020B0604030504040204" pitchFamily="34" charset="0"/>
              </a:rPr>
              <a:t>cannot be restricted in any circumstance, including a national emergency (for example, the right to freedom from torture).</a:t>
            </a:r>
          </a:p>
          <a:p>
            <a:pPr>
              <a:lnSpc>
                <a:spcPct val="114000"/>
              </a:lnSpc>
              <a:spcAft>
                <a:spcPts val="1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Qualified rights </a:t>
            </a:r>
            <a:r>
              <a:rPr lang="en-IE" sz="2000" dirty="0" smtClean="0">
                <a:latin typeface="Tahoma" panose="020B0604030504040204" pitchFamily="34" charset="0"/>
                <a:ea typeface="Tahoma" panose="020B0604030504040204" pitchFamily="34" charset="0"/>
                <a:cs typeface="Tahoma" panose="020B0604030504040204" pitchFamily="34" charset="0"/>
              </a:rPr>
              <a:t>can be restricted in certain circumstances</a:t>
            </a:r>
            <a:r>
              <a:rPr lang="en-IE" sz="2000" dirty="0">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if the interference is justified. The restriction must be in the interest of the wider community or to protect other people’s rights (for example, protection of health and prevention of crime).</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Limited rights</a:t>
            </a:r>
            <a:r>
              <a:rPr lang="en-IE" sz="2000" dirty="0" smtClean="0">
                <a:latin typeface="Tahoma" panose="020B0604030504040204" pitchFamily="34" charset="0"/>
                <a:ea typeface="Tahoma" panose="020B0604030504040204" pitchFamily="34" charset="0"/>
                <a:cs typeface="Tahoma" panose="020B0604030504040204" pitchFamily="34" charset="0"/>
              </a:rPr>
              <a:t> can only be restricted in specific situations set out in law (for example, being arrested for committing a crime).</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0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	</a:t>
            </a: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0092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230366" y="1390002"/>
            <a:ext cx="5704764" cy="4185761"/>
          </a:xfrm>
          <a:prstGeom prst="rect">
            <a:avLst/>
          </a:prstGeom>
        </p:spPr>
        <p:txBody>
          <a:bodyPr wrap="square">
            <a:spAutoFit/>
          </a:bodyPr>
          <a:lstStyle/>
          <a:p>
            <a:pPr>
              <a:spcAft>
                <a:spcPts val="1200"/>
              </a:spcAft>
              <a:buClr>
                <a:schemeClr val="accent6">
                  <a:lumMod val="75000"/>
                </a:schemeClr>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Universal Declaration of Human Rights (UDHR) 1948</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000" b="1" dirty="0" smtClean="0">
                <a:latin typeface="Tahoma" panose="020B0604030504040204" pitchFamily="34" charset="0"/>
                <a:ea typeface="Tahoma" panose="020B0604030504040204" pitchFamily="34" charset="0"/>
                <a:cs typeface="Tahoma" panose="020B0604030504040204" pitchFamily="34" charset="0"/>
              </a:rPr>
              <a:t>	 </a:t>
            </a: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Milestone document in the history of human rights </a:t>
            </a:r>
            <a:r>
              <a:rPr lang="en-IE" sz="2000" b="1" dirty="0" smtClean="0">
                <a:latin typeface="Tahoma" panose="020B0604030504040204" pitchFamily="34" charset="0"/>
                <a:ea typeface="Tahoma" panose="020B0604030504040204" pitchFamily="34" charset="0"/>
                <a:cs typeface="Tahoma" panose="020B0604030504040204" pitchFamily="34" charset="0"/>
              </a:rPr>
              <a:t>	</a:t>
            </a: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Established fundamental human rights to be universally protected</a:t>
            </a: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Expression of values and agreed-upon standards but Declaration is not legally binding</a:t>
            </a:r>
          </a:p>
          <a:p>
            <a:pPr marL="342900" indent="-342900">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UDHR was a precursor to the European Convention on Human Rights (ECHR).</a:t>
            </a:r>
          </a:p>
          <a:p>
            <a:pPr>
              <a:buClr>
                <a:schemeClr val="accent1"/>
              </a:buClr>
            </a:pPr>
            <a:r>
              <a:rPr lang="en-IE" sz="2100" b="1" dirty="0" smtClean="0"/>
              <a:t>				</a:t>
            </a:r>
            <a:endPar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622738" y="704597"/>
            <a:ext cx="7898524" cy="769441"/>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History of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h</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uman rights</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1600" dirty="0"/>
          </a:p>
        </p:txBody>
      </p:sp>
      <p:pic>
        <p:nvPicPr>
          <p:cNvPr id="1027" name="Picture 3" descr="C:\Users\safitzgerald\Desktop\UDH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00725" y="1472654"/>
            <a:ext cx="3343275" cy="391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15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344948" y="1625569"/>
            <a:ext cx="5753100" cy="3970318"/>
          </a:xfrm>
          <a:prstGeom prst="rect">
            <a:avLst/>
          </a:prstGeom>
        </p:spPr>
        <p:txBody>
          <a:bodyPr wrap="square">
            <a:spAutoFit/>
          </a:bodyPr>
          <a:lstStyle/>
          <a:p>
            <a:pPr>
              <a:spcAft>
                <a:spcPts val="1800"/>
              </a:spcAft>
              <a:buClr>
                <a:schemeClr val="accent6">
                  <a:lumMod val="75000"/>
                </a:schemeClr>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European Convention on Human Rights (ECHR)</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ECHR is the basis </a:t>
            </a:r>
            <a:r>
              <a:rPr lang="en-IE" sz="2000" dirty="0">
                <a:latin typeface="Tahoma" panose="020B0604030504040204" pitchFamily="34" charset="0"/>
                <a:ea typeface="Tahoma" panose="020B0604030504040204" pitchFamily="34" charset="0"/>
                <a:cs typeface="Tahoma" panose="020B0604030504040204" pitchFamily="34" charset="0"/>
              </a:rPr>
              <a:t>of the European human rights </a:t>
            </a:r>
            <a:r>
              <a:rPr lang="en-IE" sz="2000" dirty="0" smtClean="0">
                <a:latin typeface="Tahoma" panose="020B0604030504040204" pitchFamily="34" charset="0"/>
                <a:ea typeface="Tahoma" panose="020B0604030504040204" pitchFamily="34" charset="0"/>
                <a:cs typeface="Tahoma" panose="020B0604030504040204" pitchFamily="34" charset="0"/>
              </a:rPr>
              <a:t>system, drafted by the Council of Europe in 1950, post Second World War</a:t>
            </a: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First regional treaty designed to protect human rights, democracy and the rule of law</a:t>
            </a: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ECHR’s main purpose is to limit a state’s interference with the rights of citizens</a:t>
            </a:r>
          </a:p>
          <a:p>
            <a:pPr marL="342900" indent="-342900">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Enforced by the European Court of Human Rights.</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123682" y="777840"/>
            <a:ext cx="7241584" cy="769441"/>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History of human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continued</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1600" dirty="0"/>
          </a:p>
        </p:txBody>
      </p:sp>
      <p:pic>
        <p:nvPicPr>
          <p:cNvPr id="2050" name="Picture 2" descr="C:\Users\safitzgerald\Desktop\ECHR.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733"/>
          <a:stretch/>
        </p:blipFill>
        <p:spPr bwMode="auto">
          <a:xfrm>
            <a:off x="5934269" y="1981242"/>
            <a:ext cx="3060441" cy="278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9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798393" y="866737"/>
            <a:ext cx="7547214" cy="523220"/>
          </a:xfrm>
          <a:prstGeom prst="rect">
            <a:avLst/>
          </a:prstGeom>
        </p:spPr>
        <p:txBody>
          <a:bodyPr wrap="square">
            <a:spAutoFit/>
          </a:bodyPr>
          <a:lstStyle/>
          <a:p>
            <a:pPr algn="ctr">
              <a:spcAft>
                <a:spcPts val="1800"/>
              </a:spcAft>
              <a:buClr>
                <a:schemeClr val="accent6">
                  <a:lumMod val="75000"/>
                </a:schemeClr>
              </a:buClr>
            </a:pP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defined under ECHR:</a:t>
            </a:r>
            <a:endParaRPr lang="en-IE" sz="28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33018443"/>
              </p:ext>
            </p:extLst>
          </p:nvPr>
        </p:nvGraphicFramePr>
        <p:xfrm>
          <a:off x="355666" y="1474973"/>
          <a:ext cx="8558792" cy="3943499"/>
        </p:xfrm>
        <a:graphic>
          <a:graphicData uri="http://schemas.openxmlformats.org/drawingml/2006/table">
            <a:tbl>
              <a:tblPr firstRow="1" bandRow="1">
                <a:tableStyleId>{69CF1AB2-1976-4502-BF36-3FF5EA218861}</a:tableStyleId>
              </a:tblPr>
              <a:tblGrid>
                <a:gridCol w="4279396">
                  <a:extLst>
                    <a:ext uri="{9D8B030D-6E8A-4147-A177-3AD203B41FA5}">
                      <a16:colId xmlns:a16="http://schemas.microsoft.com/office/drawing/2014/main" val="20000"/>
                    </a:ext>
                  </a:extLst>
                </a:gridCol>
                <a:gridCol w="4279396">
                  <a:extLst>
                    <a:ext uri="{9D8B030D-6E8A-4147-A177-3AD203B41FA5}">
                      <a16:colId xmlns:a16="http://schemas.microsoft.com/office/drawing/2014/main" val="20001"/>
                    </a:ext>
                  </a:extLst>
                </a:gridCol>
              </a:tblGrid>
              <a:tr h="622859">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Obligation to respect Human Rights</a:t>
                      </a:r>
                      <a:endParaRPr lang="en-IE" sz="15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8: </a:t>
                      </a:r>
                      <a:r>
                        <a:rPr lang="en-IE" sz="15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Right</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to respect for private and family life</a:t>
                      </a:r>
                      <a:endParaRPr lang="en-IE" sz="1500" b="0" dirty="0">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0"/>
                  </a:ext>
                </a:extLst>
              </a:tr>
              <a:tr h="622859">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2:</a:t>
                      </a:r>
                      <a:r>
                        <a:rPr lang="en-IE" sz="15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dirty="0" smtClean="0">
                          <a:latin typeface="Tahoma" panose="020B0604030504040204" pitchFamily="34" charset="0"/>
                          <a:ea typeface="Tahoma" panose="020B0604030504040204" pitchFamily="34" charset="0"/>
                          <a:cs typeface="Tahoma" panose="020B0604030504040204" pitchFamily="34" charset="0"/>
                        </a:rPr>
                        <a:t>Right to life</a:t>
                      </a: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9:</a:t>
                      </a:r>
                      <a:r>
                        <a:rPr lang="en-IE" sz="1500" b="1" baseline="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Freedom of thought, conscience and  religion</a:t>
                      </a:r>
                    </a:p>
                  </a:txBody>
                  <a:tcPr>
                    <a:noFill/>
                  </a:tcPr>
                </a:tc>
                <a:extLst>
                  <a:ext uri="{0D108BD9-81ED-4DB2-BD59-A6C34878D82A}">
                    <a16:rowId xmlns:a16="http://schemas.microsoft.com/office/drawing/2014/main" val="10001"/>
                  </a:ext>
                </a:extLst>
              </a:tr>
              <a:tr h="532265">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3:</a:t>
                      </a:r>
                      <a:r>
                        <a:rPr lang="en-IE" sz="15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dirty="0" smtClean="0">
                          <a:latin typeface="Tahoma" panose="020B0604030504040204" pitchFamily="34" charset="0"/>
                          <a:ea typeface="Tahoma" panose="020B0604030504040204" pitchFamily="34" charset="0"/>
                          <a:cs typeface="Tahoma" panose="020B0604030504040204" pitchFamily="34" charset="0"/>
                        </a:rPr>
                        <a:t>Prohibition</a:t>
                      </a:r>
                      <a:r>
                        <a:rPr lang="en-IE" sz="1500" baseline="0" dirty="0" smtClean="0">
                          <a:latin typeface="Tahoma" panose="020B0604030504040204" pitchFamily="34" charset="0"/>
                          <a:ea typeface="Tahoma" panose="020B0604030504040204" pitchFamily="34" charset="0"/>
                          <a:cs typeface="Tahoma" panose="020B0604030504040204" pitchFamily="34" charset="0"/>
                        </a:rPr>
                        <a:t> of torture</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10:</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Freedom of expression</a:t>
                      </a:r>
                      <a:endParaRPr lang="en-IE" sz="1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2"/>
                  </a:ext>
                </a:extLst>
              </a:tr>
              <a:tr h="568721">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4:</a:t>
                      </a:r>
                      <a:r>
                        <a:rPr lang="en-IE" sz="15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dirty="0" smtClean="0">
                          <a:latin typeface="Tahoma" panose="020B0604030504040204" pitchFamily="34" charset="0"/>
                          <a:ea typeface="Tahoma" panose="020B0604030504040204" pitchFamily="34" charset="0"/>
                          <a:cs typeface="Tahoma" panose="020B0604030504040204" pitchFamily="34" charset="0"/>
                        </a:rPr>
                        <a:t>Prohibition of slavery and forced   labour</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11</a:t>
                      </a:r>
                      <a:r>
                        <a:rPr lang="en-IE" sz="1500" b="0"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Freedom of assembly and association</a:t>
                      </a:r>
                      <a:endParaRPr lang="en-IE" sz="1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3"/>
                  </a:ext>
                </a:extLst>
              </a:tr>
              <a:tr h="532265">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5: </a:t>
                      </a:r>
                      <a:r>
                        <a:rPr lang="en-IE" sz="15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Right to liberty and security</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12: </a:t>
                      </a:r>
                      <a:r>
                        <a:rPr lang="en-IE" sz="1500" baseline="0" dirty="0" smtClean="0">
                          <a:latin typeface="Tahoma" panose="020B0604030504040204" pitchFamily="34" charset="0"/>
                          <a:ea typeface="Tahoma" panose="020B0604030504040204" pitchFamily="34" charset="0"/>
                          <a:cs typeface="Tahoma" panose="020B0604030504040204" pitchFamily="34" charset="0"/>
                        </a:rPr>
                        <a:t>Right to marry</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4"/>
                  </a:ext>
                </a:extLst>
              </a:tr>
              <a:tr h="532265">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6: </a:t>
                      </a:r>
                      <a:r>
                        <a:rPr lang="en-IE" sz="15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Right</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to a fair trial</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13: </a:t>
                      </a:r>
                      <a:r>
                        <a:rPr lang="en-IE" sz="1500" baseline="0" dirty="0" smtClean="0">
                          <a:latin typeface="Tahoma" panose="020B0604030504040204" pitchFamily="34" charset="0"/>
                          <a:ea typeface="Tahoma" panose="020B0604030504040204" pitchFamily="34" charset="0"/>
                          <a:cs typeface="Tahoma" panose="020B0604030504040204" pitchFamily="34" charset="0"/>
                        </a:rPr>
                        <a:t>Right to an effective remedy</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5"/>
                  </a:ext>
                </a:extLst>
              </a:tr>
              <a:tr h="532265">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7:</a:t>
                      </a:r>
                      <a:r>
                        <a:rPr lang="en-IE" sz="15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 punishment without law</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14: </a:t>
                      </a:r>
                      <a:r>
                        <a:rPr lang="en-IE" sz="1500" dirty="0" smtClean="0">
                          <a:latin typeface="Tahoma" panose="020B0604030504040204" pitchFamily="34" charset="0"/>
                          <a:ea typeface="Tahoma" panose="020B0604030504040204" pitchFamily="34" charset="0"/>
                          <a:cs typeface="Tahoma" panose="020B0604030504040204" pitchFamily="34" charset="0"/>
                        </a:rPr>
                        <a:t>Prohibition of discrimination</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77892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144346" y="2389096"/>
            <a:ext cx="9125778" cy="1846659"/>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3:</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in an</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i</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nternational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ontext</a:t>
            </a:r>
            <a:endParaRPr lang="en-IE"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dirty="0"/>
          </a:p>
        </p:txBody>
      </p:sp>
    </p:spTree>
    <p:extLst>
      <p:ext uri="{BB962C8B-B14F-4D97-AF65-F5344CB8AC3E}">
        <p14:creationId xmlns:p14="http://schemas.microsoft.com/office/powerpoint/2010/main" val="121542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319"/>
            <a:ext cx="9144000" cy="6858000"/>
          </a:xfrm>
          <a:prstGeom prst="rect">
            <a:avLst/>
          </a:prstGeom>
        </p:spPr>
      </p:pic>
      <p:sp>
        <p:nvSpPr>
          <p:cNvPr id="4" name="TextBox 3"/>
          <p:cNvSpPr txBox="1"/>
          <p:nvPr/>
        </p:nvSpPr>
        <p:spPr>
          <a:xfrm>
            <a:off x="1483694" y="720244"/>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a:t>
            </a:r>
          </a:p>
        </p:txBody>
      </p:sp>
      <p:sp>
        <p:nvSpPr>
          <p:cNvPr id="6" name="TextBox 5"/>
          <p:cNvSpPr txBox="1"/>
          <p:nvPr/>
        </p:nvSpPr>
        <p:spPr>
          <a:xfrm>
            <a:off x="400532" y="1540403"/>
            <a:ext cx="8024883" cy="4234108"/>
          </a:xfrm>
          <a:prstGeom prst="rect">
            <a:avLst/>
          </a:prstGeom>
          <a:noFill/>
        </p:spPr>
        <p:txBody>
          <a:bodyPr wrap="square" rtlCol="0">
            <a:spAutoFit/>
          </a:bodyPr>
          <a:lstStyle/>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What is the purpose of this slide deck?</a:t>
            </a:r>
          </a:p>
          <a:p>
            <a:pPr>
              <a:lnSpc>
                <a:spcPct val="114000"/>
              </a:lnSpc>
              <a:spcAft>
                <a:spcPts val="1800"/>
              </a:spcAft>
              <a:buClr>
                <a:schemeClr val="accent6"/>
              </a:buClr>
              <a:defRPr/>
            </a:pPr>
            <a:r>
              <a:rPr lang="en-US" sz="2000" dirty="0">
                <a:latin typeface="Tahoma" panose="020B0604030504040204" pitchFamily="34" charset="0"/>
                <a:ea typeface="Tahoma" panose="020B0604030504040204" pitchFamily="34" charset="0"/>
                <a:cs typeface="Tahoma" panose="020B0604030504040204" pitchFamily="34" charset="0"/>
              </a:rPr>
              <a:t>This s</a:t>
            </a:r>
            <a:r>
              <a:rPr lang="en-US" sz="2000" dirty="0" smtClean="0">
                <a:latin typeface="Tahoma" panose="020B0604030504040204" pitchFamily="34" charset="0"/>
                <a:ea typeface="Tahoma" panose="020B0604030504040204" pitchFamily="34" charset="0"/>
                <a:cs typeface="Tahoma" panose="020B0604030504040204" pitchFamily="34" charset="0"/>
              </a:rPr>
              <a:t>lide deck </a:t>
            </a:r>
            <a:r>
              <a:rPr lang="en-US" sz="2000" dirty="0">
                <a:latin typeface="Tahoma" panose="020B0604030504040204" pitchFamily="34" charset="0"/>
                <a:ea typeface="Tahoma" panose="020B0604030504040204" pitchFamily="34" charset="0"/>
                <a:cs typeface="Tahoma" panose="020B0604030504040204" pitchFamily="34" charset="0"/>
              </a:rPr>
              <a:t>has been developed by the Health Information and Quality Authority (HIQA) to provide </a:t>
            </a:r>
            <a:r>
              <a:rPr lang="en-US" sz="2000" dirty="0" smtClean="0">
                <a:latin typeface="Tahoma" panose="020B0604030504040204" pitchFamily="34" charset="0"/>
                <a:ea typeface="Tahoma" panose="020B0604030504040204" pitchFamily="34" charset="0"/>
                <a:cs typeface="Tahoma" panose="020B0604030504040204" pitchFamily="34" charset="0"/>
              </a:rPr>
              <a:t>a teaching resource on </a:t>
            </a:r>
            <a:r>
              <a:rPr lang="en-US" sz="2000" dirty="0">
                <a:latin typeface="Tahoma" panose="020B0604030504040204" pitchFamily="34" charset="0"/>
                <a:ea typeface="Tahoma" panose="020B0604030504040204" pitchFamily="34" charset="0"/>
                <a:cs typeface="Tahoma" panose="020B0604030504040204" pitchFamily="34" charset="0"/>
              </a:rPr>
              <a:t>a human rights-based approach to care and support in health and social care services</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Who is this slide deck for?</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800"/>
              </a:spcAft>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This </a:t>
            </a:r>
            <a:r>
              <a:rPr lang="en-US" sz="2000" dirty="0">
                <a:latin typeface="Tahoma" panose="020B0604030504040204" pitchFamily="34" charset="0"/>
                <a:ea typeface="Tahoma" panose="020B0604030504040204" pitchFamily="34" charset="0"/>
                <a:cs typeface="Tahoma" panose="020B0604030504040204" pitchFamily="34" charset="0"/>
              </a:rPr>
              <a:t>s</a:t>
            </a:r>
            <a:r>
              <a:rPr lang="en-US" sz="2000" dirty="0" smtClean="0">
                <a:latin typeface="Tahoma" panose="020B0604030504040204" pitchFamily="34" charset="0"/>
                <a:ea typeface="Tahoma" panose="020B0604030504040204" pitchFamily="34" charset="0"/>
                <a:cs typeface="Tahoma" panose="020B0604030504040204" pitchFamily="34" charset="0"/>
              </a:rPr>
              <a:t>lide </a:t>
            </a:r>
            <a:r>
              <a:rPr lang="en-US" sz="2000" dirty="0">
                <a:latin typeface="Tahoma" panose="020B0604030504040204" pitchFamily="34" charset="0"/>
                <a:ea typeface="Tahoma" panose="020B0604030504040204" pitchFamily="34" charset="0"/>
                <a:cs typeface="Tahoma" panose="020B0604030504040204" pitchFamily="34" charset="0"/>
              </a:rPr>
              <a:t>d</a:t>
            </a:r>
            <a:r>
              <a:rPr lang="en-US" sz="2000" dirty="0" smtClean="0">
                <a:latin typeface="Tahoma" panose="020B0604030504040204" pitchFamily="34" charset="0"/>
                <a:ea typeface="Tahoma" panose="020B0604030504040204" pitchFamily="34" charset="0"/>
                <a:cs typeface="Tahoma" panose="020B0604030504040204" pitchFamily="34" charset="0"/>
              </a:rPr>
              <a:t>eck will be useful for those teaching health and social care students and those providing training and continuous professional development (CPD)  for health and social care staff. </a:t>
            </a:r>
          </a:p>
          <a:p>
            <a:pPr>
              <a:lnSpc>
                <a:spcPct val="114000"/>
              </a:lnSpc>
              <a:spcAft>
                <a:spcPts val="6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	</a:t>
            </a: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016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TextBox 2"/>
          <p:cNvSpPr txBox="1"/>
          <p:nvPr/>
        </p:nvSpPr>
        <p:spPr>
          <a:xfrm>
            <a:off x="439271" y="703746"/>
            <a:ext cx="8265458" cy="830997"/>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Core international human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instruments</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2000" dirty="0"/>
          </a:p>
        </p:txBody>
      </p:sp>
      <p:graphicFrame>
        <p:nvGraphicFramePr>
          <p:cNvPr id="8" name="Table 7"/>
          <p:cNvGraphicFramePr>
            <a:graphicFrameLocks noGrp="1"/>
          </p:cNvGraphicFramePr>
          <p:nvPr>
            <p:extLst>
              <p:ext uri="{D42A27DB-BD31-4B8C-83A1-F6EECF244321}">
                <p14:modId xmlns:p14="http://schemas.microsoft.com/office/powerpoint/2010/main" val="498473829"/>
              </p:ext>
            </p:extLst>
          </p:nvPr>
        </p:nvGraphicFramePr>
        <p:xfrm>
          <a:off x="187215" y="1387376"/>
          <a:ext cx="8686800" cy="4172646"/>
        </p:xfrm>
        <a:graphic>
          <a:graphicData uri="http://schemas.openxmlformats.org/drawingml/2006/table">
            <a:tbl>
              <a:tblPr firstRow="1" bandRow="1">
                <a:tableStyleId>{5C22544A-7EE6-4342-B048-85BDC9FD1C3A}</a:tableStyleId>
              </a:tblPr>
              <a:tblGrid>
                <a:gridCol w="4532971">
                  <a:extLst>
                    <a:ext uri="{9D8B030D-6E8A-4147-A177-3AD203B41FA5}">
                      <a16:colId xmlns:a16="http://schemas.microsoft.com/office/drawing/2014/main" val="20000"/>
                    </a:ext>
                  </a:extLst>
                </a:gridCol>
                <a:gridCol w="1923585">
                  <a:extLst>
                    <a:ext uri="{9D8B030D-6E8A-4147-A177-3AD203B41FA5}">
                      <a16:colId xmlns:a16="http://schemas.microsoft.com/office/drawing/2014/main" val="20001"/>
                    </a:ext>
                  </a:extLst>
                </a:gridCol>
                <a:gridCol w="2230244">
                  <a:extLst>
                    <a:ext uri="{9D8B030D-6E8A-4147-A177-3AD203B41FA5}">
                      <a16:colId xmlns:a16="http://schemas.microsoft.com/office/drawing/2014/main" val="20002"/>
                    </a:ext>
                  </a:extLst>
                </a:gridCol>
              </a:tblGrid>
              <a:tr h="647858">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Human rights instrument</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Monitoring body</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Date established</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652597">
                <a:tc>
                  <a:txBody>
                    <a:bodyPr/>
                    <a:lstStyle/>
                    <a:p>
                      <a:r>
                        <a:rPr kumimoji="0" lang="en-US" sz="18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lang="en-US" sz="1800" b="1" i="0" u="none" strike="noStrike" kern="1200" cap="none" spc="0" normalizeH="0" baseline="0" noProof="0" dirty="0" smtClean="0">
                          <a:ln>
                            <a:noFill/>
                          </a:ln>
                          <a:solidFill>
                            <a:schemeClr val="accent6"/>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4" tooltip="Convention on the Elimination of All Forms of Racial Discrimination"/>
                        </a:rPr>
                        <a:t>Convention on the Elimination of All Forms of Racial Discrimination</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sz="1800" baseline="0" dirty="0" smtClean="0">
                          <a:latin typeface="Tahoma" panose="020B0604030504040204" pitchFamily="34" charset="0"/>
                          <a:ea typeface="Tahoma" panose="020B0604030504040204" pitchFamily="34" charset="0"/>
                          <a:cs typeface="Tahoma" panose="020B0604030504040204" pitchFamily="34" charset="0"/>
                        </a:rPr>
                        <a:t>CERD </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21 December 1965</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5" tooltip="International Covenant on Civil and Political Rights"/>
                        </a:rPr>
                        <a:t>International Covenant on Civil and Political Rights</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CCPR</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16 December</a:t>
                      </a:r>
                      <a:r>
                        <a:rPr lang="en-IE" baseline="0" dirty="0" smtClean="0">
                          <a:latin typeface="Tahoma" panose="020B0604030504040204" pitchFamily="34" charset="0"/>
                          <a:ea typeface="Tahoma" panose="020B0604030504040204" pitchFamily="34" charset="0"/>
                          <a:cs typeface="Tahoma" panose="020B0604030504040204" pitchFamily="34" charset="0"/>
                        </a:rPr>
                        <a:t> 1966</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r>
                        <a:rPr lang="en-US" sz="1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6" tooltip="International Covenant on Economic, Social, and Cultural Rights"/>
                        </a:rPr>
                        <a:t>International Covenant on Economic, Social, and Cultural Rights</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CESCR</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16</a:t>
                      </a:r>
                      <a:r>
                        <a:rPr lang="en-IE" baseline="0" dirty="0" smtClean="0">
                          <a:latin typeface="Tahoma" panose="020B0604030504040204" pitchFamily="34" charset="0"/>
                          <a:ea typeface="Tahoma" panose="020B0604030504040204" pitchFamily="34" charset="0"/>
                          <a:cs typeface="Tahoma" panose="020B0604030504040204" pitchFamily="34" charset="0"/>
                        </a:rPr>
                        <a:t> December 1966</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4.</a:t>
                      </a:r>
                      <a:r>
                        <a:rPr lang="en-US" sz="1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7" tooltip="Convention on the Elimination of All Forms of Discrimination Against Women"/>
                        </a:rPr>
                        <a:t>Convention on the Elimination of All Forms of Discrimination Against Women</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CEDAW</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18 December</a:t>
                      </a:r>
                      <a:r>
                        <a:rPr lang="en-IE" baseline="0" dirty="0" smtClean="0">
                          <a:latin typeface="Tahoma" panose="020B0604030504040204" pitchFamily="34" charset="0"/>
                          <a:ea typeface="Tahoma" panose="020B0604030504040204" pitchFamily="34" charset="0"/>
                          <a:cs typeface="Tahoma" panose="020B0604030504040204" pitchFamily="34" charset="0"/>
                        </a:rPr>
                        <a:t> 1979</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5. </a:t>
                      </a:r>
                      <a:r>
                        <a:rPr lang="en-US" sz="1800" dirty="0" smtClean="0">
                          <a:latin typeface="Tahoma" panose="020B0604030504040204" pitchFamily="34" charset="0"/>
                          <a:ea typeface="Tahoma" panose="020B0604030504040204" pitchFamily="34" charset="0"/>
                          <a:cs typeface="Tahoma" panose="020B0604030504040204" pitchFamily="34" charset="0"/>
                          <a:hlinkClick r:id="rId8" tooltip="United Nations Convention Against Torture"/>
                        </a:rPr>
                        <a:t>Convention against Torture and Other Cruel, Inhuman or Degrading Treatment or Punishment</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CAT</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10 December</a:t>
                      </a:r>
                      <a:r>
                        <a:rPr lang="en-IE" baseline="0" dirty="0" smtClean="0">
                          <a:latin typeface="Tahoma" panose="020B0604030504040204" pitchFamily="34" charset="0"/>
                          <a:ea typeface="Tahoma" panose="020B0604030504040204" pitchFamily="34" charset="0"/>
                          <a:cs typeface="Tahoma" panose="020B0604030504040204" pitchFamily="34" charset="0"/>
                        </a:rPr>
                        <a:t> 1984</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936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1044" cy="6858000"/>
          </a:xfrm>
          <a:prstGeom prst="rect">
            <a:avLst/>
          </a:prstGeom>
        </p:spPr>
      </p:pic>
      <p:sp>
        <p:nvSpPr>
          <p:cNvPr id="7" name="Rectangle 6"/>
          <p:cNvSpPr/>
          <p:nvPr/>
        </p:nvSpPr>
        <p:spPr>
          <a:xfrm>
            <a:off x="681319" y="5525738"/>
            <a:ext cx="5396752" cy="877163"/>
          </a:xfrm>
          <a:prstGeom prst="rect">
            <a:avLst/>
          </a:prstGeom>
          <a:solidFill>
            <a:schemeClr val="bg1"/>
          </a:solidFill>
        </p:spPr>
        <p:txBody>
          <a:bodyPr wrap="square">
            <a:spAutoFit/>
          </a:bodyPr>
          <a:lstStyle/>
          <a:p>
            <a:pPr>
              <a:buClr>
                <a:schemeClr val="accent6">
                  <a:lumMod val="75000"/>
                </a:schemeClr>
              </a:buClr>
            </a:pPr>
            <a:r>
              <a:rPr lang="en-IE" sz="1700" dirty="0" smtClean="0">
                <a:latin typeface="Tahoma" panose="020B0604030504040204" pitchFamily="34" charset="0"/>
                <a:ea typeface="Tahoma" panose="020B0604030504040204" pitchFamily="34" charset="0"/>
                <a:cs typeface="Tahoma" panose="020B0604030504040204" pitchFamily="34" charset="0"/>
              </a:rPr>
              <a:t>Further </a:t>
            </a:r>
            <a:r>
              <a:rPr lang="en-IE" sz="1700" dirty="0">
                <a:latin typeface="Tahoma" panose="020B0604030504040204" pitchFamily="34" charset="0"/>
                <a:ea typeface="Tahoma" panose="020B0604030504040204" pitchFamily="34" charset="0"/>
                <a:cs typeface="Tahoma" panose="020B0604030504040204" pitchFamily="34" charset="0"/>
              </a:rPr>
              <a:t>information available at:</a:t>
            </a:r>
          </a:p>
          <a:p>
            <a:pPr>
              <a:buClr>
                <a:schemeClr val="accent6">
                  <a:lumMod val="75000"/>
                </a:schemeClr>
              </a:buClr>
            </a:pPr>
            <a:r>
              <a:rPr lang="en-IE" sz="1700" dirty="0" smtClean="0">
                <a:latin typeface="Tahoma" panose="020B0604030504040204" pitchFamily="34" charset="0"/>
                <a:ea typeface="Tahoma" panose="020B0604030504040204" pitchFamily="34" charset="0"/>
                <a:cs typeface="Tahoma" panose="020B0604030504040204" pitchFamily="34" charset="0"/>
                <a:hlinkClick r:id="rId4"/>
              </a:rPr>
              <a:t>https</a:t>
            </a:r>
            <a:r>
              <a:rPr lang="en-IE" sz="1700" dirty="0">
                <a:latin typeface="Tahoma" panose="020B0604030504040204" pitchFamily="34" charset="0"/>
                <a:ea typeface="Tahoma" panose="020B0604030504040204" pitchFamily="34" charset="0"/>
                <a:cs typeface="Tahoma" panose="020B0604030504040204" pitchFamily="34" charset="0"/>
                <a:hlinkClick r:id="rId4"/>
              </a:rPr>
              <a:t>://</a:t>
            </a:r>
            <a:r>
              <a:rPr lang="en-IE" sz="1700" dirty="0" smtClean="0">
                <a:latin typeface="Tahoma" panose="020B0604030504040204" pitchFamily="34" charset="0"/>
                <a:ea typeface="Tahoma" panose="020B0604030504040204" pitchFamily="34" charset="0"/>
                <a:cs typeface="Tahoma" panose="020B0604030504040204" pitchFamily="34" charset="0"/>
                <a:hlinkClick r:id="rId4"/>
              </a:rPr>
              <a:t>www.ohchr.org/EN/ProfessionalInterest/Pages/CoreInstruments.aspx</a:t>
            </a:r>
            <a:r>
              <a:rPr lang="en-IE" sz="1700" dirty="0" smtClean="0">
                <a:latin typeface="Tahoma" panose="020B0604030504040204" pitchFamily="34" charset="0"/>
                <a:ea typeface="Tahoma" panose="020B0604030504040204" pitchFamily="34" charset="0"/>
                <a:cs typeface="Tahoma" panose="020B0604030504040204" pitchFamily="34" charset="0"/>
              </a:rPr>
              <a:t> </a:t>
            </a:r>
            <a:endParaRPr lang="en-IE" sz="17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8628394"/>
              </p:ext>
            </p:extLst>
          </p:nvPr>
        </p:nvGraphicFramePr>
        <p:xfrm>
          <a:off x="289352" y="1494558"/>
          <a:ext cx="8686800" cy="3620331"/>
        </p:xfrm>
        <a:graphic>
          <a:graphicData uri="http://schemas.openxmlformats.org/drawingml/2006/table">
            <a:tbl>
              <a:tblPr firstRow="1" bandRow="1">
                <a:tableStyleId>{5C22544A-7EE6-4342-B048-85BDC9FD1C3A}</a:tableStyleId>
              </a:tblPr>
              <a:tblGrid>
                <a:gridCol w="4532971">
                  <a:extLst>
                    <a:ext uri="{9D8B030D-6E8A-4147-A177-3AD203B41FA5}">
                      <a16:colId xmlns:a16="http://schemas.microsoft.com/office/drawing/2014/main" val="20000"/>
                    </a:ext>
                  </a:extLst>
                </a:gridCol>
                <a:gridCol w="1923585">
                  <a:extLst>
                    <a:ext uri="{9D8B030D-6E8A-4147-A177-3AD203B41FA5}">
                      <a16:colId xmlns:a16="http://schemas.microsoft.com/office/drawing/2014/main" val="20001"/>
                    </a:ext>
                  </a:extLst>
                </a:gridCol>
                <a:gridCol w="2230244">
                  <a:extLst>
                    <a:ext uri="{9D8B030D-6E8A-4147-A177-3AD203B41FA5}">
                      <a16:colId xmlns:a16="http://schemas.microsoft.com/office/drawing/2014/main" val="20002"/>
                    </a:ext>
                  </a:extLst>
                </a:gridCol>
              </a:tblGrid>
              <a:tr h="647858">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Human rights instrument</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Monitoring body</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Date established</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503593">
                <a:tc>
                  <a:txBody>
                    <a:bodyPr/>
                    <a:lstStyle/>
                    <a:p>
                      <a:r>
                        <a:rPr kumimoji="0" lang="en-US" sz="18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6. </a:t>
                      </a:r>
                      <a:r>
                        <a:rPr lang="en-US" sz="1800" dirty="0" smtClean="0">
                          <a:latin typeface="Tahoma" panose="020B0604030504040204" pitchFamily="34" charset="0"/>
                          <a:ea typeface="Tahoma" panose="020B0604030504040204" pitchFamily="34" charset="0"/>
                          <a:cs typeface="Tahoma" panose="020B0604030504040204" pitchFamily="34" charset="0"/>
                          <a:hlinkClick r:id="rId5" tooltip="Convention on the Rights of the Child"/>
                        </a:rPr>
                        <a:t>Convention on the Rights of the Child</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sz="1800" baseline="0" dirty="0" smtClean="0">
                          <a:latin typeface="Tahoma" panose="020B0604030504040204" pitchFamily="34" charset="0"/>
                          <a:ea typeface="Tahoma" panose="020B0604030504040204" pitchFamily="34" charset="0"/>
                          <a:cs typeface="Tahoma" panose="020B0604030504040204" pitchFamily="34" charset="0"/>
                        </a:rPr>
                        <a:t>CRC</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20 November 1989</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7. </a:t>
                      </a:r>
                      <a:r>
                        <a:rPr lang="en-US" sz="1800" dirty="0" smtClean="0">
                          <a:latin typeface="Tahoma" panose="020B0604030504040204" pitchFamily="34" charset="0"/>
                          <a:ea typeface="Tahoma" panose="020B0604030504040204" pitchFamily="34" charset="0"/>
                          <a:cs typeface="Tahoma" panose="020B0604030504040204" pitchFamily="34" charset="0"/>
                          <a:hlinkClick r:id="rId6" tooltip="International Convention on the Protection of the Rights of All Migrant Workers and Members of Their Families"/>
                        </a:rPr>
                        <a:t>International Convention on the Protection of the Rights of All Migrant Workers and Members of Their Families</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CMW</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18 December</a:t>
                      </a:r>
                      <a:r>
                        <a:rPr lang="en-IE" baseline="0" dirty="0" smtClean="0">
                          <a:latin typeface="Tahoma" panose="020B0604030504040204" pitchFamily="34" charset="0"/>
                          <a:ea typeface="Tahoma" panose="020B0604030504040204" pitchFamily="34" charset="0"/>
                          <a:cs typeface="Tahoma" panose="020B0604030504040204" pitchFamily="34" charset="0"/>
                        </a:rPr>
                        <a:t> 1990</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8. </a:t>
                      </a:r>
                      <a:r>
                        <a:rPr lang="en-US" sz="1800" dirty="0" smtClean="0">
                          <a:latin typeface="Tahoma" panose="020B0604030504040204" pitchFamily="34" charset="0"/>
                          <a:ea typeface="Tahoma" panose="020B0604030504040204" pitchFamily="34" charset="0"/>
                          <a:cs typeface="Tahoma" panose="020B0604030504040204" pitchFamily="34" charset="0"/>
                          <a:hlinkClick r:id="rId7" tooltip="International Convention for the Protection of All Persons from Enforced Disappearance"/>
                        </a:rPr>
                        <a:t>International Convention for the Protection of All Persons from Enforced Disappearance</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CPED</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20 December</a:t>
                      </a:r>
                      <a:r>
                        <a:rPr lang="en-IE" baseline="0" dirty="0" smtClean="0">
                          <a:latin typeface="Tahoma" panose="020B0604030504040204" pitchFamily="34" charset="0"/>
                          <a:ea typeface="Tahoma" panose="020B0604030504040204" pitchFamily="34" charset="0"/>
                          <a:cs typeface="Tahoma" panose="020B0604030504040204" pitchFamily="34" charset="0"/>
                        </a:rPr>
                        <a:t> 2006</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622786">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9. </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8" tooltip="Convention on the Rights of Persons with Disabilities"/>
                        </a:rPr>
                        <a:t>Convention on the Rights of Persons with Disabilities</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CRPD</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13 December</a:t>
                      </a:r>
                      <a:r>
                        <a:rPr lang="en-IE" baseline="0" dirty="0" smtClean="0">
                          <a:latin typeface="Tahoma" panose="020B0604030504040204" pitchFamily="34" charset="0"/>
                          <a:ea typeface="Tahoma" panose="020B0604030504040204" pitchFamily="34" charset="0"/>
                          <a:cs typeface="Tahoma" panose="020B0604030504040204" pitchFamily="34" charset="0"/>
                        </a:rPr>
                        <a:t> 2006</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289352" y="876730"/>
            <a:ext cx="8459726" cy="830997"/>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Core international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h</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i</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nstruments</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2000" dirty="0"/>
          </a:p>
        </p:txBody>
      </p:sp>
    </p:spTree>
    <p:extLst>
      <p:ext uri="{BB962C8B-B14F-4D97-AF65-F5344CB8AC3E}">
        <p14:creationId xmlns:p14="http://schemas.microsoft.com/office/powerpoint/2010/main" val="2646820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282958" y="1968314"/>
            <a:ext cx="8592101" cy="4047262"/>
          </a:xfrm>
          <a:prstGeom prst="rect">
            <a:avLst/>
          </a:prstGeom>
        </p:spPr>
        <p:txBody>
          <a:bodyPr wrap="square">
            <a:spAutoFit/>
          </a:bodyPr>
          <a:lstStyle/>
          <a:p>
            <a:pPr>
              <a:spcAft>
                <a:spcPts val="600"/>
              </a:spcAft>
              <a:buClr>
                <a:schemeClr val="accent6">
                  <a:lumMod val="75000"/>
                </a:schemeClr>
              </a:buClr>
            </a:pPr>
            <a:r>
              <a:rPr lang="en-IE" dirty="0" smtClean="0">
                <a:latin typeface="Tahoma" panose="020B0604030504040204" pitchFamily="34" charset="0"/>
                <a:ea typeface="Tahoma" panose="020B0604030504040204" pitchFamily="34" charset="0"/>
                <a:cs typeface="Tahoma" panose="020B0604030504040204" pitchFamily="34" charset="0"/>
              </a:rPr>
              <a:t>The Charter of Fundamental Rights of the European Union includes all personal, civic, political, economic, and social rights enjoyed by people within the EU in one document. It covers:</a:t>
            </a:r>
          </a:p>
          <a:p>
            <a:pPr marL="285750" indent="-285750">
              <a:buClr>
                <a:srgbClr val="0070C0"/>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The rights found in the case law of the Court of Justice of the EU</a:t>
            </a:r>
          </a:p>
          <a:p>
            <a:pPr marL="285750" indent="-285750">
              <a:buClr>
                <a:srgbClr val="0070C0"/>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The rights and freedoms enshrined in the ECHR</a:t>
            </a:r>
          </a:p>
          <a:p>
            <a:pPr marL="285750" indent="-285750">
              <a:buClr>
                <a:srgbClr val="0070C0"/>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Other rights and principles deriving from the constitutions of EU countries.</a:t>
            </a: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r>
              <a:rPr lang="en-IE" dirty="0" smtClean="0">
                <a:latin typeface="Tahoma" panose="020B0604030504040204" pitchFamily="34" charset="0"/>
                <a:ea typeface="Tahoma" panose="020B0604030504040204" pitchFamily="34" charset="0"/>
                <a:cs typeface="Tahoma" panose="020B0604030504040204" pitchFamily="34" charset="0"/>
              </a:rPr>
              <a:t>Within the charter, rights and freedoms are included under six titles:</a:t>
            </a:r>
          </a:p>
          <a:p>
            <a:pPr>
              <a:buClr>
                <a:schemeClr val="accent6">
                  <a:lumMod val="75000"/>
                </a:schemeClr>
              </a:buClr>
            </a:pPr>
            <a:endParaRPr lang="en-IE"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45636" y="859395"/>
            <a:ext cx="6516883" cy="954107"/>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Charter of Fundamental Rights of the European Union 2000</a:t>
            </a:r>
            <a:endParaRPr lang="en-IE" sz="2800" dirty="0"/>
          </a:p>
        </p:txBody>
      </p:sp>
      <p:graphicFrame>
        <p:nvGraphicFramePr>
          <p:cNvPr id="3" name="Table 2"/>
          <p:cNvGraphicFramePr>
            <a:graphicFrameLocks noGrp="1"/>
          </p:cNvGraphicFramePr>
          <p:nvPr>
            <p:extLst>
              <p:ext uri="{D42A27DB-BD31-4B8C-83A1-F6EECF244321}">
                <p14:modId xmlns:p14="http://schemas.microsoft.com/office/powerpoint/2010/main" val="414427525"/>
              </p:ext>
            </p:extLst>
          </p:nvPr>
        </p:nvGraphicFramePr>
        <p:xfrm>
          <a:off x="1245636" y="4695071"/>
          <a:ext cx="6096000" cy="110744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52973">
                <a:tc>
                  <a:txBody>
                    <a:bodyPr/>
                    <a:lstStyle/>
                    <a:p>
                      <a:r>
                        <a:rPr lang="en-IE" b="1" i="0" dirty="0" smtClean="0">
                          <a:solidFill>
                            <a:schemeClr val="tx1"/>
                          </a:solidFill>
                        </a:rPr>
                        <a:t>1</a:t>
                      </a:r>
                      <a:r>
                        <a:rPr lang="en-IE" b="1" dirty="0" smtClean="0">
                          <a:solidFill>
                            <a:schemeClr val="tx1"/>
                          </a:solidFill>
                        </a:rPr>
                        <a:t>.</a:t>
                      </a:r>
                      <a:r>
                        <a:rPr lang="en-IE" b="0" dirty="0" smtClean="0">
                          <a:solidFill>
                            <a:schemeClr val="tx1"/>
                          </a:solidFill>
                        </a:rPr>
                        <a:t> </a:t>
                      </a:r>
                      <a:r>
                        <a:rPr lang="en-IE" b="0" dirty="0" smtClean="0"/>
                        <a:t>Dignity</a:t>
                      </a:r>
                      <a:endParaRPr lang="en-IE" b="0" dirty="0"/>
                    </a:p>
                  </a:txBody>
                  <a:tcPr/>
                </a:tc>
                <a:tc>
                  <a:txBody>
                    <a:bodyPr/>
                    <a:lstStyle/>
                    <a:p>
                      <a:r>
                        <a:rPr lang="en-IE" b="1" dirty="0" smtClean="0">
                          <a:solidFill>
                            <a:schemeClr val="tx1"/>
                          </a:solidFill>
                        </a:rPr>
                        <a:t>2. </a:t>
                      </a:r>
                      <a:r>
                        <a:rPr lang="en-IE" b="0" dirty="0" smtClean="0"/>
                        <a:t>Freedoms</a:t>
                      </a:r>
                      <a:endParaRPr lang="en-IE" b="0" dirty="0"/>
                    </a:p>
                  </a:txBody>
                  <a:tcPr/>
                </a:tc>
                <a:extLst>
                  <a:ext uri="{0D108BD9-81ED-4DB2-BD59-A6C34878D82A}">
                    <a16:rowId xmlns:a16="http://schemas.microsoft.com/office/drawing/2014/main" val="10000"/>
                  </a:ext>
                </a:extLst>
              </a:tr>
              <a:tr h="370840">
                <a:tc>
                  <a:txBody>
                    <a:bodyPr/>
                    <a:lstStyle/>
                    <a:p>
                      <a:r>
                        <a:rPr lang="en-IE" b="1" dirty="0" smtClean="0">
                          <a:solidFill>
                            <a:schemeClr val="tx1"/>
                          </a:solidFill>
                        </a:rPr>
                        <a:t>3. </a:t>
                      </a:r>
                      <a:r>
                        <a:rPr lang="en-IE" b="0" dirty="0" smtClean="0"/>
                        <a:t>Equality</a:t>
                      </a:r>
                      <a:endParaRPr lang="en-IE" b="0" dirty="0"/>
                    </a:p>
                  </a:txBody>
                  <a:tcPr/>
                </a:tc>
                <a:tc>
                  <a:txBody>
                    <a:bodyPr/>
                    <a:lstStyle/>
                    <a:p>
                      <a:r>
                        <a:rPr lang="en-IE" b="1" dirty="0" smtClean="0">
                          <a:solidFill>
                            <a:schemeClr val="tx1"/>
                          </a:solidFill>
                        </a:rPr>
                        <a:t>4. </a:t>
                      </a:r>
                      <a:r>
                        <a:rPr lang="en-IE" b="0" dirty="0" smtClean="0"/>
                        <a:t>Solidarity</a:t>
                      </a:r>
                      <a:endParaRPr lang="en-IE" b="0" dirty="0"/>
                    </a:p>
                  </a:txBody>
                  <a:tcPr/>
                </a:tc>
                <a:extLst>
                  <a:ext uri="{0D108BD9-81ED-4DB2-BD59-A6C34878D82A}">
                    <a16:rowId xmlns:a16="http://schemas.microsoft.com/office/drawing/2014/main" val="10001"/>
                  </a:ext>
                </a:extLst>
              </a:tr>
              <a:tr h="370840">
                <a:tc>
                  <a:txBody>
                    <a:bodyPr/>
                    <a:lstStyle/>
                    <a:p>
                      <a:r>
                        <a:rPr lang="en-IE" b="1" dirty="0" smtClean="0">
                          <a:solidFill>
                            <a:schemeClr val="tx1"/>
                          </a:solidFill>
                        </a:rPr>
                        <a:t>5.</a:t>
                      </a:r>
                      <a:r>
                        <a:rPr lang="en-IE" b="0" dirty="0" smtClean="0"/>
                        <a:t> Citizen’s rights </a:t>
                      </a:r>
                      <a:endParaRPr lang="en-IE" b="0" dirty="0"/>
                    </a:p>
                  </a:txBody>
                  <a:tcPr/>
                </a:tc>
                <a:tc>
                  <a:txBody>
                    <a:bodyPr/>
                    <a:lstStyle/>
                    <a:p>
                      <a:r>
                        <a:rPr lang="en-IE" b="1" dirty="0" smtClean="0">
                          <a:solidFill>
                            <a:schemeClr val="tx1"/>
                          </a:solidFill>
                        </a:rPr>
                        <a:t>6. </a:t>
                      </a:r>
                      <a:r>
                        <a:rPr lang="en-IE" b="0" dirty="0" smtClean="0"/>
                        <a:t>Justice </a:t>
                      </a:r>
                      <a:endParaRPr lang="en-IE" b="0" dirty="0"/>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443376" y="6022549"/>
            <a:ext cx="5890063" cy="646331"/>
          </a:xfrm>
          <a:prstGeom prst="rect">
            <a:avLst/>
          </a:prstGeom>
          <a:solidFill>
            <a:schemeClr val="bg1"/>
          </a:solidFill>
        </p:spPr>
        <p:txBody>
          <a:bodyPr wrap="square" rtlCol="0">
            <a:spAutoFit/>
          </a:bodyPr>
          <a:lstStyle/>
          <a:p>
            <a:pPr>
              <a:buClr>
                <a:schemeClr val="accent6">
                  <a:lumMod val="75000"/>
                </a:schemeClr>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p>
          <a:p>
            <a:pPr>
              <a:buClr>
                <a:schemeClr val="accent6">
                  <a:lumMod val="75000"/>
                </a:schemeClr>
              </a:buClr>
            </a:pPr>
            <a:r>
              <a:rPr lang="en-IE" dirty="0">
                <a:latin typeface="Tahoma" panose="020B0604030504040204" pitchFamily="34" charset="0"/>
                <a:ea typeface="Tahoma" panose="020B0604030504040204" pitchFamily="34" charset="0"/>
                <a:cs typeface="Tahoma" panose="020B0604030504040204" pitchFamily="34" charset="0"/>
                <a:hlinkClick r:id="rId4"/>
              </a:rPr>
              <a:t>http://www.europarl.europa.eu/charter/pdf/text_en.pdf</a:t>
            </a:r>
            <a:r>
              <a:rPr lang="en-IE"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74831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8998527" cy="6858000"/>
          </a:xfrm>
          <a:prstGeom prst="rect">
            <a:avLst/>
          </a:prstGeom>
        </p:spPr>
      </p:pic>
      <p:sp>
        <p:nvSpPr>
          <p:cNvPr id="8" name="Rectangle 7"/>
          <p:cNvSpPr/>
          <p:nvPr/>
        </p:nvSpPr>
        <p:spPr>
          <a:xfrm>
            <a:off x="319908" y="1567077"/>
            <a:ext cx="8325507" cy="4154984"/>
          </a:xfrm>
          <a:prstGeom prst="rect">
            <a:avLst/>
          </a:prstGeom>
        </p:spPr>
        <p:txBody>
          <a:bodyPr wrap="square">
            <a:spAutoFit/>
          </a:bodyPr>
          <a:lstStyle/>
          <a:p>
            <a:pPr marL="285750"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The European Charter of Patients’ Rights (2002) aims to guarantee a high level of human health protection and to assure the high quality of services provided by different European health services</a:t>
            </a:r>
          </a:p>
          <a:p>
            <a:pPr marL="285750" indent="-285750">
              <a:spcAft>
                <a:spcPts val="600"/>
              </a:spcAft>
              <a:buClr>
                <a:schemeClr val="accent1"/>
              </a:buClr>
              <a:buFont typeface="Wingdings" panose="05000000000000000000" pitchFamily="2" charset="2"/>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The charter is aligned with the duties and responsibilities that both service providers and people using services must assume </a:t>
            </a:r>
          </a:p>
          <a:p>
            <a:pPr marL="285750" indent="-285750">
              <a:spcAft>
                <a:spcPts val="600"/>
              </a:spcAft>
              <a:buClr>
                <a:schemeClr val="accent1"/>
              </a:buClr>
              <a:buFont typeface="Wingdings" panose="05000000000000000000" pitchFamily="2" charset="2"/>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Charter applies to all individuals but acknowledges that certain characteristics may influence individual health care needs (for example, age, gender, religion, socio-economic status)</a:t>
            </a:r>
          </a:p>
          <a:p>
            <a:pPr marL="285750" indent="-285750">
              <a:spcAft>
                <a:spcPts val="600"/>
              </a:spcAft>
              <a:buClr>
                <a:schemeClr val="accent1"/>
              </a:buClr>
              <a:buFont typeface="Wingdings" panose="05000000000000000000" pitchFamily="2" charset="2"/>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Charter is considered a guide for good practice but it is not legally binding.</a:t>
            </a:r>
            <a:endParaRPr lang="en-IE"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19908" y="810643"/>
            <a:ext cx="8358711" cy="523220"/>
          </a:xfrm>
          <a:prstGeom prst="rect">
            <a:avLst/>
          </a:prstGeom>
          <a:solidFill>
            <a:schemeClr val="bg1"/>
          </a:solid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European Charter of Patients’ Rights 2002</a:t>
            </a:r>
            <a:endParaRPr lang="en-IE" sz="2800" dirty="0"/>
          </a:p>
        </p:txBody>
      </p:sp>
      <p:sp>
        <p:nvSpPr>
          <p:cNvPr id="6" name="TextBox 5"/>
          <p:cNvSpPr txBox="1"/>
          <p:nvPr/>
        </p:nvSpPr>
        <p:spPr>
          <a:xfrm>
            <a:off x="669043" y="5589612"/>
            <a:ext cx="5781634" cy="923330"/>
          </a:xfrm>
          <a:prstGeom prst="rect">
            <a:avLst/>
          </a:prstGeom>
          <a:solidFill>
            <a:schemeClr val="bg1"/>
          </a:solidFill>
        </p:spPr>
        <p:txBody>
          <a:bodyPr wrap="square" rtlCol="0">
            <a:spAutoFit/>
          </a:bodyPr>
          <a:lstStyle/>
          <a:p>
            <a:pPr>
              <a:buClr>
                <a:schemeClr val="accent6">
                  <a:lumMod val="75000"/>
                </a:schemeClr>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p>
          <a:p>
            <a:pPr>
              <a:buClr>
                <a:schemeClr val="accent6">
                  <a:lumMod val="75000"/>
                </a:schemeClr>
              </a:buClr>
            </a:pPr>
            <a:r>
              <a:rPr lang="en-IE" dirty="0">
                <a:latin typeface="Tahoma" panose="020B0604030504040204" pitchFamily="34" charset="0"/>
                <a:ea typeface="Tahoma" panose="020B0604030504040204" pitchFamily="34" charset="0"/>
                <a:cs typeface="Tahoma" panose="020B0604030504040204" pitchFamily="34" charset="0"/>
                <a:hlinkClick r:id="rId4"/>
              </a:rPr>
              <a:t>https://ec.europa.eu/health/ph_overview/co_operation/mobility/docs/health_services_co108_en.pdf</a:t>
            </a:r>
            <a:r>
              <a:rPr lang="en-IE"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074697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 y="0"/>
            <a:ext cx="9144003" cy="6858000"/>
          </a:xfrm>
          <a:prstGeom prst="rect">
            <a:avLst/>
          </a:prstGeom>
          <a:solidFill>
            <a:schemeClr val="bg1"/>
          </a:solidFill>
        </p:spPr>
      </p:pic>
      <p:sp>
        <p:nvSpPr>
          <p:cNvPr id="3" name="TextBox 2"/>
          <p:cNvSpPr txBox="1"/>
          <p:nvPr/>
        </p:nvSpPr>
        <p:spPr>
          <a:xfrm>
            <a:off x="1093691" y="693869"/>
            <a:ext cx="6956614" cy="1384995"/>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International human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omplaints procedures</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2800" dirty="0"/>
          </a:p>
        </p:txBody>
      </p:sp>
      <p:sp>
        <p:nvSpPr>
          <p:cNvPr id="7" name="Rectangle 6"/>
          <p:cNvSpPr/>
          <p:nvPr/>
        </p:nvSpPr>
        <p:spPr>
          <a:xfrm>
            <a:off x="915714" y="5866904"/>
            <a:ext cx="6536284" cy="830997"/>
          </a:xfrm>
          <a:prstGeom prst="rect">
            <a:avLst/>
          </a:prstGeom>
          <a:solidFill>
            <a:schemeClr val="bg1"/>
          </a:solidFill>
        </p:spPr>
        <p:txBody>
          <a:bodyPr wrap="square">
            <a:spAutoFit/>
          </a:bodyPr>
          <a:lstStyle/>
          <a:p>
            <a:pPr>
              <a:buClr>
                <a:schemeClr val="accent6">
                  <a:lumMod val="75000"/>
                </a:schemeClr>
              </a:buClr>
            </a:pPr>
            <a:r>
              <a:rPr lang="en-IE" sz="1600" dirty="0" smtClean="0">
                <a:latin typeface="Tahoma" panose="020B0604030504040204" pitchFamily="34" charset="0"/>
                <a:ea typeface="Tahoma" panose="020B0604030504040204" pitchFamily="34" charset="0"/>
                <a:cs typeface="Tahoma" panose="020B0604030504040204" pitchFamily="34" charset="0"/>
              </a:rPr>
              <a:t>Further information: </a:t>
            </a:r>
            <a:r>
              <a:rPr lang="en-IE" sz="1600" dirty="0">
                <a:latin typeface="Tahoma" panose="020B0604030504040204" pitchFamily="34" charset="0"/>
                <a:ea typeface="Tahoma" panose="020B0604030504040204" pitchFamily="34" charset="0"/>
                <a:cs typeface="Tahoma" panose="020B0604030504040204" pitchFamily="34" charset="0"/>
                <a:hlinkClick r:id="rId4"/>
              </a:rPr>
              <a:t>https://</a:t>
            </a:r>
            <a:r>
              <a:rPr lang="en-IE" sz="1600" dirty="0" smtClean="0">
                <a:latin typeface="Tahoma" panose="020B0604030504040204" pitchFamily="34" charset="0"/>
                <a:ea typeface="Tahoma" panose="020B0604030504040204" pitchFamily="34" charset="0"/>
                <a:cs typeface="Tahoma" panose="020B0604030504040204" pitchFamily="34" charset="0"/>
                <a:hlinkClick r:id="rId4"/>
              </a:rPr>
              <a:t>www.ohchr.org/EN/HRBodies/TBPetitions/Pages/HRTBPetitions.aspx</a:t>
            </a:r>
            <a:r>
              <a:rPr lang="en-IE" sz="1600" dirty="0" smtClean="0">
                <a:latin typeface="Tahoma" panose="020B0604030504040204" pitchFamily="34" charset="0"/>
                <a:ea typeface="Tahoma" panose="020B0604030504040204" pitchFamily="34" charset="0"/>
                <a:cs typeface="Tahoma" panose="020B0604030504040204" pitchFamily="34" charset="0"/>
              </a:rPr>
              <a:t> </a:t>
            </a:r>
            <a:endParaRPr lang="en-IE" sz="1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p:cNvGraphicFramePr/>
          <p:nvPr>
            <p:extLst>
              <p:ext uri="{D42A27DB-BD31-4B8C-83A1-F6EECF244321}">
                <p14:modId xmlns:p14="http://schemas.microsoft.com/office/powerpoint/2010/main" val="2143466315"/>
              </p:ext>
            </p:extLst>
          </p:nvPr>
        </p:nvGraphicFramePr>
        <p:xfrm>
          <a:off x="276429" y="1619881"/>
          <a:ext cx="8867571" cy="4020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2868705" y="1829981"/>
            <a:ext cx="5353960" cy="923330"/>
          </a:xfrm>
          <a:prstGeom prst="rect">
            <a:avLst/>
          </a:prstGeom>
          <a:noFill/>
        </p:spPr>
        <p:txBody>
          <a:bodyPr wrap="square" rtlCol="0">
            <a:spAutoFit/>
          </a:bodyPr>
          <a:lstStyle/>
          <a:p>
            <a:r>
              <a:rPr lang="en-US" dirty="0" smtClean="0"/>
              <a:t>Committees of experts (treaty bodies) monitor implementation of treaty provisions by State parties and may consider complaints from individuals.  </a:t>
            </a:r>
            <a:endParaRPr lang="en-IE" dirty="0"/>
          </a:p>
        </p:txBody>
      </p:sp>
      <p:sp>
        <p:nvSpPr>
          <p:cNvPr id="13" name="TextBox 12"/>
          <p:cNvSpPr txBox="1"/>
          <p:nvPr/>
        </p:nvSpPr>
        <p:spPr>
          <a:xfrm>
            <a:off x="2868705" y="3164420"/>
            <a:ext cx="5353960" cy="923330"/>
          </a:xfrm>
          <a:prstGeom prst="rect">
            <a:avLst/>
          </a:prstGeom>
          <a:noFill/>
        </p:spPr>
        <p:txBody>
          <a:bodyPr wrap="square" rtlCol="0">
            <a:spAutoFit/>
          </a:bodyPr>
          <a:lstStyle/>
          <a:p>
            <a:r>
              <a:rPr lang="en-US" dirty="0" smtClean="0"/>
              <a:t>Several human rights treaties allow for State parties to complain about alleged violations of the treaty by another State party.</a:t>
            </a:r>
            <a:endParaRPr lang="en-IE" dirty="0"/>
          </a:p>
        </p:txBody>
      </p:sp>
      <p:sp>
        <p:nvSpPr>
          <p:cNvPr id="15" name="TextBox 14"/>
          <p:cNvSpPr txBox="1"/>
          <p:nvPr/>
        </p:nvSpPr>
        <p:spPr>
          <a:xfrm>
            <a:off x="2774748" y="4567712"/>
            <a:ext cx="5353960" cy="923330"/>
          </a:xfrm>
          <a:prstGeom prst="rect">
            <a:avLst/>
          </a:prstGeom>
          <a:noFill/>
        </p:spPr>
        <p:txBody>
          <a:bodyPr wrap="square" rtlCol="0">
            <a:spAutoFit/>
          </a:bodyPr>
          <a:lstStyle/>
          <a:p>
            <a:r>
              <a:rPr lang="en-US" dirty="0" smtClean="0"/>
              <a:t>Committees may initiate inquiries if they have received reliable information about serious violations of the conventions in a State party.</a:t>
            </a:r>
            <a:endParaRPr lang="en-IE" dirty="0"/>
          </a:p>
        </p:txBody>
      </p:sp>
    </p:spTree>
    <p:extLst>
      <p:ext uri="{BB962C8B-B14F-4D97-AF65-F5344CB8AC3E}">
        <p14:creationId xmlns:p14="http://schemas.microsoft.com/office/powerpoint/2010/main" val="3850076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690502" y="2325534"/>
            <a:ext cx="7636872" cy="1077218"/>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4: </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in an Irish context</a:t>
            </a:r>
          </a:p>
        </p:txBody>
      </p:sp>
    </p:spTree>
    <p:extLst>
      <p:ext uri="{BB962C8B-B14F-4D97-AF65-F5344CB8AC3E}">
        <p14:creationId xmlns:p14="http://schemas.microsoft.com/office/powerpoint/2010/main" val="51157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 name="TextBox 2"/>
          <p:cNvSpPr txBox="1"/>
          <p:nvPr/>
        </p:nvSpPr>
        <p:spPr>
          <a:xfrm>
            <a:off x="863339" y="596548"/>
            <a:ext cx="7898524" cy="492443"/>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in Ireland</a:t>
            </a:r>
            <a:endParaRPr lang="en-IE" sz="2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556188" y="6323136"/>
            <a:ext cx="6031625" cy="523220"/>
          </a:xfrm>
          <a:prstGeom prst="rect">
            <a:avLst/>
          </a:prstGeom>
          <a:solidFill>
            <a:schemeClr val="bg1"/>
          </a:solidFill>
        </p:spPr>
        <p:txBody>
          <a:bodyPr wrap="square" rtlCol="0">
            <a:spAutoFit/>
          </a:bodyPr>
          <a:lstStyle/>
          <a:p>
            <a:pPr algn="ctr"/>
            <a:r>
              <a:rPr lang="en-US" sz="1350" dirty="0" smtClean="0"/>
              <a:t>Amárach Survey, 2018</a:t>
            </a:r>
            <a:r>
              <a:rPr lang="en-US" sz="1350" dirty="0"/>
              <a:t>. Understanding and Awareness of Human Rights and Equality in Ireland</a:t>
            </a:r>
            <a:r>
              <a:rPr lang="en-US" sz="1350" dirty="0" smtClean="0"/>
              <a:t>. (Survey carried out on behalf of IHREC) (n=1,200)</a:t>
            </a:r>
            <a:endParaRPr lang="en-IE" sz="1350" dirty="0"/>
          </a:p>
        </p:txBody>
      </p:sp>
      <p:graphicFrame>
        <p:nvGraphicFramePr>
          <p:cNvPr id="4" name="Chart 3"/>
          <p:cNvGraphicFramePr/>
          <p:nvPr>
            <p:extLst>
              <p:ext uri="{D42A27DB-BD31-4B8C-83A1-F6EECF244321}">
                <p14:modId xmlns:p14="http://schemas.microsoft.com/office/powerpoint/2010/main" val="1461255549"/>
              </p:ext>
            </p:extLst>
          </p:nvPr>
        </p:nvGraphicFramePr>
        <p:xfrm>
          <a:off x="287079" y="1150705"/>
          <a:ext cx="8727804" cy="5271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818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620904" y="722136"/>
            <a:ext cx="5834663"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a:t>
            </a:r>
          </a:p>
        </p:txBody>
      </p:sp>
      <p:sp>
        <p:nvSpPr>
          <p:cNvPr id="5" name="TextBox 4"/>
          <p:cNvSpPr txBox="1"/>
          <p:nvPr/>
        </p:nvSpPr>
        <p:spPr>
          <a:xfrm>
            <a:off x="395074" y="1608044"/>
            <a:ext cx="8277251" cy="4078874"/>
          </a:xfrm>
          <a:prstGeom prst="rect">
            <a:avLst/>
          </a:prstGeom>
          <a:noFill/>
        </p:spPr>
        <p:txBody>
          <a:bodyPr wrap="square" rtlCol="0">
            <a:spAutoFit/>
          </a:bodyPr>
          <a:lstStyle/>
          <a:p>
            <a:pPr>
              <a:lnSpc>
                <a:spcPct val="114000"/>
              </a:lnSpc>
              <a:spcAft>
                <a:spcPts val="10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Irish Constitution (1937) </a:t>
            </a:r>
            <a:r>
              <a:rPr lang="en-IE" sz="2000" dirty="0" smtClean="0">
                <a:latin typeface="Tahoma" panose="020B0604030504040204" pitchFamily="34" charset="0"/>
                <a:ea typeface="Tahoma" panose="020B0604030504040204" pitchFamily="34" charset="0"/>
                <a:cs typeface="Tahoma" panose="020B0604030504040204" pitchFamily="34" charset="0"/>
              </a:rPr>
              <a:t>sets out how Ireland should be governed and the rights of Irish citizens. The Constitution can only be changed by public referendum. Fundamental rights set out in the Constitution include:</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life</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equality before the law</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a fair trial</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liberty</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freedom of expression, assembly, and association</a:t>
            </a:r>
          </a:p>
          <a:p>
            <a:pPr marL="800100" lvl="1" indent="-342900">
              <a:lnSpc>
                <a:spcPct val="114000"/>
              </a:lnSpc>
              <a:spcAft>
                <a:spcPts val="10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protection of the family.</a:t>
            </a:r>
            <a:endParaRPr lang="en-IE" sz="2000" u="sng"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959280" y="6049606"/>
            <a:ext cx="5106538" cy="723916"/>
          </a:xfrm>
          <a:prstGeom prst="rect">
            <a:avLst/>
          </a:prstGeom>
          <a:solidFill>
            <a:schemeClr val="bg1"/>
          </a:solidFill>
        </p:spPr>
        <p:txBody>
          <a:bodyPr wrap="square" rtlCol="0">
            <a:spAutoFit/>
          </a:bodyPr>
          <a:lstStyle/>
          <a:p>
            <a:pPr>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 </a:t>
            </a: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http://www.irishstatutebook.ie/pdf/en.cons.pdf</a:t>
            </a:r>
            <a:r>
              <a:rPr lang="en-IE" u="sng" dirty="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6129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590589" y="1375214"/>
            <a:ext cx="8339957" cy="4301499"/>
          </a:xfrm>
          <a:prstGeom prst="rect">
            <a:avLst/>
          </a:prstGeom>
          <a:noFill/>
        </p:spPr>
        <p:txBody>
          <a:bodyPr wrap="square" rtlCol="0">
            <a:spAutoFit/>
          </a:bodyPr>
          <a:lstStyle/>
          <a:p>
            <a:pPr>
              <a:lnSpc>
                <a:spcPct val="114000"/>
              </a:lnSpc>
              <a:spcAft>
                <a:spcPts val="1000"/>
              </a:spcAft>
              <a:buClr>
                <a:schemeClr val="accent6"/>
              </a:buCl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The Mental Health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Act 2001 </a:t>
            </a:r>
            <a:r>
              <a:rPr lang="en-IE" sz="2000" dirty="0" smtClean="0">
                <a:latin typeface="Tahoma" panose="020B0604030504040204" pitchFamily="34" charset="0"/>
                <a:ea typeface="Tahoma" panose="020B0604030504040204" pitchFamily="34" charset="0"/>
                <a:cs typeface="Tahoma" panose="020B0604030504040204" pitchFamily="34" charset="0"/>
              </a:rPr>
              <a:t>addresses two main requirements in the provision of mental health care:</a:t>
            </a:r>
          </a:p>
          <a:p>
            <a:pPr marL="342900" indent="-342900">
              <a:lnSpc>
                <a:spcPct val="114000"/>
              </a:lnSpc>
              <a:spcAft>
                <a:spcPts val="10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establishment of a legislative framework within which individuals with a mental health disorder may be admitted, detained and treated involuntarily in approved centres</a:t>
            </a:r>
          </a:p>
          <a:p>
            <a:pPr marL="342900" indent="-342900">
              <a:lnSpc>
                <a:spcPct val="114000"/>
              </a:lnSpc>
              <a:spcAft>
                <a:spcPts val="10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romotion and maintenance of quality standards of care and treatment that are regularly inspected and regulated.</a:t>
            </a:r>
            <a:endParaRPr lang="en-IE"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2400"/>
              </a:spcAft>
              <a:buClr>
                <a:schemeClr val="accent6"/>
              </a:buClr>
            </a:pPr>
            <a:r>
              <a:rPr lang="en-IE" sz="2000" dirty="0" smtClean="0">
                <a:latin typeface="Tahoma" panose="020B0604030504040204" pitchFamily="34" charset="0"/>
                <a:ea typeface="Tahoma" panose="020B0604030504040204" pitchFamily="34" charset="0"/>
                <a:cs typeface="Tahoma" panose="020B0604030504040204" pitchFamily="34" charset="0"/>
              </a:rPr>
              <a:t>The Act improves protection of the right to liberty among individuals with mental disorders and increases Ireland’s adherence to international human rights standards in areas of concern (involuntary admission and treatment). </a:t>
            </a:r>
          </a:p>
        </p:txBody>
      </p:sp>
      <p:sp>
        <p:nvSpPr>
          <p:cNvPr id="6" name="TextBox 5"/>
          <p:cNvSpPr txBox="1"/>
          <p:nvPr/>
        </p:nvSpPr>
        <p:spPr>
          <a:xfrm>
            <a:off x="1284904" y="752876"/>
            <a:ext cx="612687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
        <p:nvSpPr>
          <p:cNvPr id="4" name="TextBox 3"/>
          <p:cNvSpPr txBox="1"/>
          <p:nvPr/>
        </p:nvSpPr>
        <p:spPr>
          <a:xfrm>
            <a:off x="1061246" y="6134084"/>
            <a:ext cx="6574191" cy="692434"/>
          </a:xfrm>
          <a:prstGeom prst="rect">
            <a:avLst/>
          </a:prstGeom>
          <a:solidFill>
            <a:schemeClr val="bg1"/>
          </a:solidFill>
        </p:spPr>
        <p:txBody>
          <a:bodyPr wrap="square" rtlCol="0">
            <a:spAutoFit/>
          </a:bodyPr>
          <a:lstStyle/>
          <a:p>
            <a:pPr>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endParaRPr lang="en-IE" dirty="0">
              <a:latin typeface="Tahoma" panose="020B0604030504040204" pitchFamily="34" charset="0"/>
              <a:ea typeface="Tahoma" panose="020B0604030504040204" pitchFamily="34" charset="0"/>
              <a:cs typeface="Tahoma" panose="020B0604030504040204" pitchFamily="34" charset="0"/>
              <a:hlinkClick r:id="rId4"/>
            </a:endParaRP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http://www.irishstatutebook.ie/eli/2001/act/25/enacted/en/pdf</a:t>
            </a:r>
            <a:endParaRPr lang="en-IE"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5540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274248" y="700126"/>
            <a:ext cx="6334660"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l</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
        <p:nvSpPr>
          <p:cNvPr id="5" name="TextBox 4"/>
          <p:cNvSpPr txBox="1"/>
          <p:nvPr/>
        </p:nvSpPr>
        <p:spPr>
          <a:xfrm>
            <a:off x="448235" y="1251670"/>
            <a:ext cx="8552330" cy="4686219"/>
          </a:xfrm>
          <a:prstGeom prst="rect">
            <a:avLst/>
          </a:prstGeom>
          <a:noFill/>
        </p:spPr>
        <p:txBody>
          <a:bodyPr wrap="square" rtlCol="0">
            <a:spAutoFit/>
          </a:bodyPr>
          <a:lstStyle/>
          <a:p>
            <a:pPr lvl="0">
              <a:lnSpc>
                <a:spcPct val="114000"/>
              </a:lnSpc>
              <a:spcAft>
                <a:spcPts val="12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European Convention on Human Rights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(ECHR) Act (2003) </a:t>
            </a:r>
            <a:r>
              <a:rPr lang="en-IE" sz="2000" dirty="0" smtClean="0">
                <a:latin typeface="Tahoma" panose="020B0604030504040204" pitchFamily="34" charset="0"/>
                <a:ea typeface="Tahoma" panose="020B0604030504040204" pitchFamily="34" charset="0"/>
                <a:cs typeface="Tahoma" panose="020B0604030504040204" pitchFamily="34" charset="0"/>
              </a:rPr>
              <a:t>protects the following rights in Ireland:</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life </a:t>
            </a:r>
            <a:r>
              <a:rPr lang="en-IE" sz="2000" i="1" dirty="0" smtClean="0">
                <a:latin typeface="Tahoma" panose="020B0604030504040204" pitchFamily="34" charset="0"/>
                <a:ea typeface="Tahoma" panose="020B0604030504040204" pitchFamily="34" charset="0"/>
                <a:cs typeface="Tahoma" panose="020B0604030504040204" pitchFamily="34" charset="0"/>
              </a:rPr>
              <a:t>(Article 2)</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Prohibition of torture </a:t>
            </a:r>
            <a:r>
              <a:rPr lang="en-IE" sz="2000" i="1" dirty="0" smtClean="0">
                <a:latin typeface="Tahoma" panose="020B0604030504040204" pitchFamily="34" charset="0"/>
                <a:ea typeface="Tahoma" panose="020B0604030504040204" pitchFamily="34" charset="0"/>
                <a:cs typeface="Tahoma" panose="020B0604030504040204" pitchFamily="34" charset="0"/>
              </a:rPr>
              <a:t>(Article 3)</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liberty and security </a:t>
            </a:r>
            <a:r>
              <a:rPr lang="en-IE" sz="2000" i="1" dirty="0" smtClean="0">
                <a:latin typeface="Tahoma" panose="020B0604030504040204" pitchFamily="34" charset="0"/>
                <a:ea typeface="Tahoma" panose="020B0604030504040204" pitchFamily="34" charset="0"/>
                <a:cs typeface="Tahoma" panose="020B0604030504040204" pitchFamily="34" charset="0"/>
              </a:rPr>
              <a:t>(Article 5)</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a fair trial </a:t>
            </a:r>
            <a:r>
              <a:rPr lang="en-IE" sz="2000" i="1" dirty="0" smtClean="0">
                <a:latin typeface="Tahoma" panose="020B0604030504040204" pitchFamily="34" charset="0"/>
                <a:ea typeface="Tahoma" panose="020B0604030504040204" pitchFamily="34" charset="0"/>
                <a:cs typeface="Tahoma" panose="020B0604030504040204" pitchFamily="34" charset="0"/>
              </a:rPr>
              <a:t>(Article 6)</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respect for private and family life </a:t>
            </a:r>
            <a:r>
              <a:rPr lang="en-IE" sz="2000" i="1" dirty="0" smtClean="0">
                <a:latin typeface="Tahoma" panose="020B0604030504040204" pitchFamily="34" charset="0"/>
                <a:ea typeface="Tahoma" panose="020B0604030504040204" pitchFamily="34" charset="0"/>
                <a:cs typeface="Tahoma" panose="020B0604030504040204" pitchFamily="34" charset="0"/>
              </a:rPr>
              <a:t>(Article 8)</a:t>
            </a:r>
          </a:p>
          <a:p>
            <a:pPr marL="742950" lvl="1" indent="-285750">
              <a:lnSpc>
                <a:spcPct val="114000"/>
              </a:lnSpc>
              <a:spcAft>
                <a:spcPts val="6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F</a:t>
            </a:r>
            <a:r>
              <a:rPr lang="en-IE" sz="2000" dirty="0" smtClean="0">
                <a:latin typeface="Tahoma" panose="020B0604030504040204" pitchFamily="34" charset="0"/>
                <a:ea typeface="Tahoma" panose="020B0604030504040204" pitchFamily="34" charset="0"/>
                <a:cs typeface="Tahoma" panose="020B0604030504040204" pitchFamily="34" charset="0"/>
              </a:rPr>
              <a:t>reedom of thought, conscience, and religion </a:t>
            </a:r>
            <a:r>
              <a:rPr lang="en-IE" sz="2000" i="1" dirty="0" smtClean="0">
                <a:latin typeface="Tahoma" panose="020B0604030504040204" pitchFamily="34" charset="0"/>
                <a:ea typeface="Tahoma" panose="020B0604030504040204" pitchFamily="34" charset="0"/>
                <a:cs typeface="Tahoma" panose="020B0604030504040204" pitchFamily="34" charset="0"/>
              </a:rPr>
              <a:t>(Articles 9) </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Freedom of expression </a:t>
            </a:r>
            <a:r>
              <a:rPr lang="en-IE" sz="2000" i="1" dirty="0" smtClean="0">
                <a:latin typeface="Tahoma" panose="020B0604030504040204" pitchFamily="34" charset="0"/>
                <a:ea typeface="Tahoma" panose="020B0604030504040204" pitchFamily="34" charset="0"/>
                <a:cs typeface="Tahoma" panose="020B0604030504040204" pitchFamily="34" charset="0"/>
              </a:rPr>
              <a:t>(Article 10)</a:t>
            </a:r>
          </a:p>
          <a:p>
            <a:pPr marL="742950" lvl="1" indent="-285750">
              <a:lnSpc>
                <a:spcPct val="114000"/>
              </a:lnSpc>
              <a:spcAft>
                <a:spcPts val="6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rohibition of discrimination </a:t>
            </a:r>
            <a:r>
              <a:rPr lang="en-IE" sz="2000" i="1" dirty="0" smtClean="0">
                <a:latin typeface="Tahoma" panose="020B0604030504040204" pitchFamily="34" charset="0"/>
                <a:ea typeface="Tahoma" panose="020B0604030504040204" pitchFamily="34" charset="0"/>
                <a:cs typeface="Tahoma" panose="020B0604030504040204" pitchFamily="34" charset="0"/>
              </a:rPr>
              <a:t>(Article 14)</a:t>
            </a:r>
          </a:p>
          <a:p>
            <a:pPr marL="742950" lvl="1" indent="-285750">
              <a:lnSpc>
                <a:spcPct val="114000"/>
              </a:lnSpc>
              <a:spcAft>
                <a:spcPts val="10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rotection of property </a:t>
            </a:r>
            <a:r>
              <a:rPr lang="en-IE" sz="2000" i="1" dirty="0" smtClean="0">
                <a:latin typeface="Tahoma" panose="020B0604030504040204" pitchFamily="34" charset="0"/>
                <a:ea typeface="Tahoma" panose="020B0604030504040204" pitchFamily="34" charset="0"/>
                <a:cs typeface="Tahoma" panose="020B0604030504040204" pitchFamily="34" charset="0"/>
              </a:rPr>
              <a:t>(Article 1)</a:t>
            </a:r>
            <a:endParaRPr lang="en-IE" sz="2000" i="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877819" y="6035986"/>
            <a:ext cx="6595503" cy="692434"/>
          </a:xfrm>
          <a:prstGeom prst="rect">
            <a:avLst/>
          </a:prstGeom>
          <a:solidFill>
            <a:schemeClr val="bg1"/>
          </a:solidFill>
        </p:spPr>
        <p:txBody>
          <a:bodyPr wrap="square" rtlCol="0">
            <a:spAutoFit/>
          </a:bodyPr>
          <a:lstStyle/>
          <a:p>
            <a:pPr>
              <a:lnSpc>
                <a:spcPct val="114000"/>
              </a:lnSpc>
              <a:spcAft>
                <a:spcPts val="1000"/>
              </a:spcAft>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 </a:t>
            </a: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http://www.irishstatutebook.ie/eli/2003/act/20/enacted/en/pdf</a:t>
            </a:r>
            <a:r>
              <a:rPr lang="en-IE" u="sng" dirty="0">
                <a:latin typeface="Tahoma" panose="020B0604030504040204" pitchFamily="34" charset="0"/>
                <a:ea typeface="Tahoma" panose="020B0604030504040204" pitchFamily="34" charset="0"/>
                <a:cs typeface="Tahoma" panose="020B0604030504040204" pitchFamily="34" charset="0"/>
              </a:rPr>
              <a:t>  </a:t>
            </a: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7695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773"/>
            <a:ext cx="9144000" cy="6858000"/>
          </a:xfrm>
          <a:prstGeom prst="rect">
            <a:avLst/>
          </a:prstGeom>
        </p:spPr>
      </p:pic>
      <p:sp>
        <p:nvSpPr>
          <p:cNvPr id="4" name="TextBox 3"/>
          <p:cNvSpPr txBox="1"/>
          <p:nvPr/>
        </p:nvSpPr>
        <p:spPr>
          <a:xfrm>
            <a:off x="1483694" y="699440"/>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a:t>
            </a:r>
          </a:p>
        </p:txBody>
      </p:sp>
      <p:sp>
        <p:nvSpPr>
          <p:cNvPr id="6" name="TextBox 5"/>
          <p:cNvSpPr txBox="1"/>
          <p:nvPr/>
        </p:nvSpPr>
        <p:spPr>
          <a:xfrm>
            <a:off x="400532" y="1528544"/>
            <a:ext cx="8024883" cy="4046364"/>
          </a:xfrm>
          <a:prstGeom prst="rect">
            <a:avLst/>
          </a:prstGeom>
          <a:noFill/>
        </p:spPr>
        <p:txBody>
          <a:bodyPr wrap="square" rtlCol="0">
            <a:spAutoFit/>
          </a:bodyPr>
          <a:lstStyle/>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can this slide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eck be used?</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The </a:t>
            </a:r>
            <a:r>
              <a:rPr lang="en-IE" sz="2000" dirty="0">
                <a:latin typeface="Tahoma" panose="020B0604030504040204" pitchFamily="34" charset="0"/>
                <a:ea typeface="Tahoma" panose="020B0604030504040204" pitchFamily="34" charset="0"/>
                <a:cs typeface="Tahoma" panose="020B0604030504040204" pitchFamily="34" charset="0"/>
              </a:rPr>
              <a:t>s</a:t>
            </a:r>
            <a:r>
              <a:rPr lang="en-IE" sz="2000" dirty="0" smtClean="0">
                <a:latin typeface="Tahoma" panose="020B0604030504040204" pitchFamily="34" charset="0"/>
                <a:ea typeface="Tahoma" panose="020B0604030504040204" pitchFamily="34" charset="0"/>
                <a:cs typeface="Tahoma" panose="020B0604030504040204" pitchFamily="34" charset="0"/>
              </a:rPr>
              <a:t>lide </a:t>
            </a:r>
            <a:r>
              <a:rPr lang="en-IE" sz="2000" dirty="0">
                <a:latin typeface="Tahoma" panose="020B0604030504040204" pitchFamily="34" charset="0"/>
                <a:ea typeface="Tahoma" panose="020B0604030504040204" pitchFamily="34" charset="0"/>
                <a:cs typeface="Tahoma" panose="020B0604030504040204" pitchFamily="34" charset="0"/>
              </a:rPr>
              <a:t>d</a:t>
            </a:r>
            <a:r>
              <a:rPr lang="en-IE" sz="2000" dirty="0" smtClean="0">
                <a:latin typeface="Tahoma" panose="020B0604030504040204" pitchFamily="34" charset="0"/>
                <a:ea typeface="Tahoma" panose="020B0604030504040204" pitchFamily="34" charset="0"/>
                <a:cs typeface="Tahoma" panose="020B0604030504040204" pitchFamily="34" charset="0"/>
              </a:rPr>
              <a:t>eck has been designed to be used in a flexible way. Content has been divided into different sections and these can be delivered together, separately as individual modules, or incorporated into your existing modules/lectures. </a:t>
            </a:r>
            <a:r>
              <a:rPr lang="en-IE" sz="2000" dirty="0">
                <a:latin typeface="Tahoma" panose="020B0604030504040204" pitchFamily="34" charset="0"/>
                <a:ea typeface="Tahoma" panose="020B0604030504040204" pitchFamily="34" charset="0"/>
                <a:cs typeface="Tahoma" panose="020B0604030504040204" pitchFamily="34" charset="0"/>
              </a:rPr>
              <a:t>	</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These slides may be adapted for teaching and training purposes. </a:t>
            </a:r>
          </a:p>
          <a:p>
            <a:pPr>
              <a:lnSpc>
                <a:spcPct val="114000"/>
              </a:lnSpc>
              <a:buClr>
                <a:schemeClr val="accent6"/>
              </a:buCl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sz="2000" dirty="0">
                <a:latin typeface="Tahoma" panose="020B0604030504040204" pitchFamily="34" charset="0"/>
                <a:ea typeface="Tahoma" panose="020B0604030504040204" pitchFamily="34" charset="0"/>
                <a:cs typeface="Tahoma" panose="020B0604030504040204" pitchFamily="34" charset="0"/>
              </a:rPr>
              <a:t>W</a:t>
            </a:r>
            <a:r>
              <a:rPr lang="en-US" sz="2000" dirty="0" smtClean="0">
                <a:latin typeface="Tahoma" panose="020B0604030504040204" pitchFamily="34" charset="0"/>
                <a:ea typeface="Tahoma" panose="020B0604030504040204" pitchFamily="34" charset="0"/>
                <a:cs typeface="Tahoma" panose="020B0604030504040204" pitchFamily="34" charset="0"/>
              </a:rPr>
              <a:t>e ask that you acknowledge HIQA as the source of these materials. For </a:t>
            </a:r>
            <a:r>
              <a:rPr lang="en-US" sz="2000" dirty="0">
                <a:latin typeface="Tahoma" panose="020B0604030504040204" pitchFamily="34" charset="0"/>
                <a:ea typeface="Tahoma" panose="020B0604030504040204" pitchFamily="34" charset="0"/>
                <a:cs typeface="Tahoma" panose="020B0604030504040204" pitchFamily="34" charset="0"/>
              </a:rPr>
              <a:t>the most recent version of this slide deck, visit our </a:t>
            </a:r>
            <a:r>
              <a:rPr lang="en-US" sz="2000" dirty="0" smtClean="0">
                <a:latin typeface="Tahoma" panose="020B0604030504040204" pitchFamily="34" charset="0"/>
                <a:ea typeface="Tahoma" panose="020B0604030504040204" pitchFamily="34" charset="0"/>
                <a:cs typeface="Tahoma" panose="020B0604030504040204" pitchFamily="34" charset="0"/>
                <a:hlinkClick r:id="rId4"/>
              </a:rPr>
              <a:t>Learning Hub</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endParaRPr lang="en-US"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4108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537882" y="1353918"/>
            <a:ext cx="8353634" cy="4301499"/>
          </a:xfrm>
          <a:prstGeom prst="rect">
            <a:avLst/>
          </a:prstGeom>
          <a:noFill/>
        </p:spPr>
        <p:txBody>
          <a:bodyPr wrap="square" rtlCol="0">
            <a:spAutoFit/>
          </a:bodyPr>
          <a:lstStyle/>
          <a:p>
            <a:pPr lvl="0">
              <a:lnSpc>
                <a:spcPct val="114000"/>
              </a:lnSpc>
              <a:spcAft>
                <a:spcPts val="2400"/>
              </a:spcAft>
              <a:buClr>
                <a:schemeClr val="accent6"/>
              </a:buCl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The UN Convention on the Rights of Persons with Disabilities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(UNCRPD) (2006) </a:t>
            </a:r>
            <a:r>
              <a:rPr lang="en-IE" sz="2000" dirty="0" smtClean="0">
                <a:latin typeface="Tahoma" panose="020B0604030504040204" pitchFamily="34" charset="0"/>
                <a:ea typeface="Tahoma" panose="020B0604030504040204" pitchFamily="34" charset="0"/>
                <a:cs typeface="Tahoma" panose="020B0604030504040204" pitchFamily="34" charset="0"/>
              </a:rPr>
              <a:t>aims to promote, protect, and ensure the full and equal enjoyment of human rights and fundamental freedoms by all persons with disabilities.</a:t>
            </a:r>
          </a:p>
          <a:p>
            <a:pPr lvl="0">
              <a:lnSpc>
                <a:spcPct val="114000"/>
              </a:lnSpc>
              <a:spcAft>
                <a:spcPts val="600"/>
              </a:spcAft>
              <a:buClr>
                <a:schemeClr val="accent6"/>
              </a:buClr>
            </a:pPr>
            <a:r>
              <a:rPr lang="en-IE" sz="2000" dirty="0" smtClean="0">
                <a:latin typeface="Tahoma" panose="020B0604030504040204" pitchFamily="34" charset="0"/>
                <a:ea typeface="Tahoma" panose="020B0604030504040204" pitchFamily="34" charset="0"/>
                <a:cs typeface="Tahoma" panose="020B0604030504040204" pitchFamily="34" charset="0"/>
              </a:rPr>
              <a:t>The UNCRPD was ratified in Ireland in March 2018 and is aligned to a broader human rights agenda, for example:</a:t>
            </a:r>
          </a:p>
          <a:p>
            <a:pPr marL="342900" lvl="0" indent="-342900">
              <a:lnSpc>
                <a:spcPct val="114000"/>
              </a:lnSpc>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equal recognition before the law </a:t>
            </a:r>
          </a:p>
          <a:p>
            <a:pPr marL="342900" lvl="0" indent="-342900">
              <a:lnSpc>
                <a:spcPct val="114000"/>
              </a:lnSpc>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access to justice for people with disabilities</a:t>
            </a:r>
          </a:p>
          <a:p>
            <a:pPr marL="342900" lvl="0" indent="-342900">
              <a:lnSpc>
                <a:spcPct val="114000"/>
              </a:lnSpc>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f</a:t>
            </a:r>
            <a:r>
              <a:rPr lang="en-IE" sz="2000" dirty="0" smtClean="0">
                <a:latin typeface="Tahoma" panose="020B0604030504040204" pitchFamily="34" charset="0"/>
                <a:ea typeface="Tahoma" panose="020B0604030504040204" pitchFamily="34" charset="0"/>
                <a:cs typeface="Tahoma" panose="020B0604030504040204" pitchFamily="34" charset="0"/>
              </a:rPr>
              <a:t>reedom of expression and opinion</a:t>
            </a:r>
          </a:p>
          <a:p>
            <a:pPr marL="342900" lvl="0" indent="-342900">
              <a:lnSpc>
                <a:spcPct val="114000"/>
              </a:lnSpc>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access to information, work and employment</a:t>
            </a:r>
          </a:p>
          <a:p>
            <a:pPr marL="342900" lvl="0" indent="-342900">
              <a:lnSpc>
                <a:spcPct val="114000"/>
              </a:lnSpc>
              <a:spcAft>
                <a:spcPts val="24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articipation in political and public life.</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398494" y="695704"/>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
        <p:nvSpPr>
          <p:cNvPr id="4" name="TextBox 3"/>
          <p:cNvSpPr txBox="1"/>
          <p:nvPr/>
        </p:nvSpPr>
        <p:spPr>
          <a:xfrm>
            <a:off x="853766" y="5736854"/>
            <a:ext cx="6079049" cy="1039708"/>
          </a:xfrm>
          <a:prstGeom prst="rect">
            <a:avLst/>
          </a:prstGeom>
          <a:solidFill>
            <a:schemeClr val="bg1"/>
          </a:solidFill>
        </p:spPr>
        <p:txBody>
          <a:bodyPr wrap="square" rtlCol="0">
            <a:spAutoFit/>
          </a:bodyPr>
          <a:lstStyle/>
          <a:p>
            <a:pPr lvl="0">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a:t>
            </a:r>
            <a:r>
              <a:rPr lang="en-IE" u="sng" dirty="0" smtClean="0">
                <a:latin typeface="Tahoma" panose="020B0604030504040204" pitchFamily="34" charset="0"/>
                <a:ea typeface="Tahoma" panose="020B0604030504040204" pitchFamily="34" charset="0"/>
                <a:cs typeface="Tahoma" panose="020B0604030504040204" pitchFamily="34" charset="0"/>
                <a:hlinkClick r:id="rId4"/>
              </a:rPr>
              <a:t>www.un.org/disabilities/documents/convention/convoptprot-e.pdf</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8084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1398494" y="695704"/>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
        <p:nvSpPr>
          <p:cNvPr id="7" name="TextBox 6"/>
          <p:cNvSpPr txBox="1"/>
          <p:nvPr/>
        </p:nvSpPr>
        <p:spPr>
          <a:xfrm>
            <a:off x="381357" y="1381447"/>
            <a:ext cx="8636137" cy="4301819"/>
          </a:xfrm>
          <a:prstGeom prst="rect">
            <a:avLst/>
          </a:prstGeom>
          <a:noFill/>
        </p:spPr>
        <p:txBody>
          <a:bodyPr wrap="square" rtlCol="0">
            <a:spAutoFit/>
          </a:bodyPr>
          <a:lstStyle/>
          <a:p>
            <a:pPr>
              <a:lnSpc>
                <a:spcPct val="114000"/>
              </a:lnSpc>
              <a:spcAft>
                <a:spcPts val="2400"/>
              </a:spcAft>
              <a:buClr>
                <a:schemeClr val="accent6"/>
              </a:buClr>
            </a:pPr>
            <a:r>
              <a:rPr lang="en-IE" dirty="0" smtClean="0">
                <a:latin typeface="Tahoma" panose="020B0604030504040204" pitchFamily="34" charset="0"/>
                <a:ea typeface="Tahoma" panose="020B0604030504040204" pitchFamily="34" charset="0"/>
                <a:cs typeface="Tahoma" panose="020B0604030504040204" pitchFamily="34" charset="0"/>
              </a:rPr>
              <a:t>HIQA</a:t>
            </a: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dirty="0" smtClean="0">
                <a:latin typeface="Tahoma" panose="020B0604030504040204" pitchFamily="34" charset="0"/>
                <a:ea typeface="Tahoma" panose="020B0604030504040204" pitchFamily="34" charset="0"/>
                <a:cs typeface="Tahoma" panose="020B0604030504040204" pitchFamily="34" charset="0"/>
              </a:rPr>
              <a:t>was established under the </a:t>
            </a: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Health </a:t>
            </a: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Act </a:t>
            </a: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2007 </a:t>
            </a:r>
            <a:r>
              <a:rPr lang="en-IE" dirty="0" smtClean="0">
                <a:latin typeface="Tahoma" panose="020B0604030504040204" pitchFamily="34" charset="0"/>
                <a:ea typeface="Tahoma" panose="020B0604030504040204" pitchFamily="34" charset="0"/>
                <a:cs typeface="Tahoma" panose="020B0604030504040204" pitchFamily="34" charset="0"/>
              </a:rPr>
              <a:t>to reform the regulation of health and social care services and set national standards for health and social care services. </a:t>
            </a: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2400"/>
              </a:spcAft>
              <a:buClr>
                <a:schemeClr val="accent6"/>
              </a:buClr>
            </a:pPr>
            <a:r>
              <a:rPr lang="en-IE" dirty="0" smtClean="0">
                <a:latin typeface="Tahoma" panose="020B0604030504040204" pitchFamily="34" charset="0"/>
                <a:ea typeface="Tahoma" panose="020B0604030504040204" pitchFamily="34" charset="0"/>
                <a:cs typeface="Tahoma" panose="020B0604030504040204" pitchFamily="34" charset="0"/>
              </a:rPr>
              <a:t>Under the Health Act, HIQA registers designated centres. </a:t>
            </a:r>
            <a:r>
              <a:rPr lang="en-IE" dirty="0">
                <a:latin typeface="Tahoma" panose="020B0604030504040204" pitchFamily="34" charset="0"/>
                <a:ea typeface="Tahoma" panose="020B0604030504040204" pitchFamily="34" charset="0"/>
                <a:cs typeface="Tahoma" panose="020B0604030504040204" pitchFamily="34" charset="0"/>
              </a:rPr>
              <a:t>R</a:t>
            </a:r>
            <a:r>
              <a:rPr lang="en-IE" dirty="0" smtClean="0">
                <a:latin typeface="Tahoma" panose="020B0604030504040204" pitchFamily="34" charset="0"/>
                <a:ea typeface="Tahoma" panose="020B0604030504040204" pitchFamily="34" charset="0"/>
                <a:cs typeface="Tahoma" panose="020B0604030504040204" pitchFamily="34" charset="0"/>
              </a:rPr>
              <a:t>egistered providers are required to:</a:t>
            </a:r>
          </a:p>
          <a:p>
            <a:pPr marL="457200" indent="-457200">
              <a:lnSpc>
                <a:spcPct val="114000"/>
              </a:lnSpc>
              <a:spcAft>
                <a:spcPts val="10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notify HIQA of any adverse events, including allegations of abuse or suspected abuse of residents</a:t>
            </a:r>
          </a:p>
          <a:p>
            <a:pPr marL="457200" indent="-457200">
              <a:lnSpc>
                <a:spcPct val="114000"/>
              </a:lnSpc>
              <a:spcAft>
                <a:spcPts val="24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implement policies and procedures for the prevention, protection and response to abuse, and report any incidents to HIQA.</a:t>
            </a:r>
          </a:p>
          <a:p>
            <a:pPr>
              <a:lnSpc>
                <a:spcPct val="114000"/>
              </a:lnSpc>
              <a:spcAft>
                <a:spcPts val="2400"/>
              </a:spcAft>
              <a:buClr>
                <a:schemeClr val="accent1"/>
              </a:buClr>
            </a:pPr>
            <a:endPar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1377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1398494" y="695704"/>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
        <p:nvSpPr>
          <p:cNvPr id="7" name="TextBox 6"/>
          <p:cNvSpPr txBox="1"/>
          <p:nvPr/>
        </p:nvSpPr>
        <p:spPr>
          <a:xfrm>
            <a:off x="381357" y="1438320"/>
            <a:ext cx="8636137" cy="2286844"/>
          </a:xfrm>
          <a:prstGeom prst="rect">
            <a:avLst/>
          </a:prstGeom>
          <a:noFill/>
        </p:spPr>
        <p:txBody>
          <a:bodyPr wrap="square" rtlCol="0">
            <a:spAutoFit/>
          </a:bodyPr>
          <a:lstStyle/>
          <a:p>
            <a:pPr>
              <a:lnSpc>
                <a:spcPct val="114000"/>
              </a:lnSpc>
              <a:spcAft>
                <a:spcPts val="2400"/>
              </a:spcAft>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Furthermore, under the </a:t>
            </a: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Patient Safety (Notifiable Incidents and Open Disclosure) Act 2023</a:t>
            </a:r>
            <a:r>
              <a:rPr lang="en-IE" dirty="0">
                <a:latin typeface="Tahoma" panose="020B0604030504040204" pitchFamily="34" charset="0"/>
                <a:ea typeface="Tahoma" panose="020B0604030504040204" pitchFamily="34" charset="0"/>
                <a:cs typeface="Tahoma" panose="020B0604030504040204" pitchFamily="34" charset="0"/>
              </a:rPr>
              <a:t>, providers should notify HIQA of notifiable incidents such as unanticipated and unintended deaths and medication errors.</a:t>
            </a:r>
          </a:p>
          <a:p>
            <a:pPr>
              <a:lnSpc>
                <a:spcPct val="114000"/>
              </a:lnSpc>
              <a:spcAft>
                <a:spcPts val="2400"/>
              </a:spcAft>
              <a:buClr>
                <a:schemeClr val="accent6"/>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2400"/>
              </a:spcAft>
              <a:buClr>
                <a:schemeClr val="accent1"/>
              </a:buClr>
            </a:pPr>
            <a:endPar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68920" y="4205708"/>
            <a:ext cx="6965247" cy="723916"/>
          </a:xfrm>
          <a:prstGeom prst="rect">
            <a:avLst/>
          </a:prstGeom>
          <a:solidFill>
            <a:schemeClr val="bg1"/>
          </a:solidFill>
        </p:spPr>
        <p:txBody>
          <a:bodyPr wrap="square" rtlCol="0">
            <a:spAutoFit/>
          </a:bodyPr>
          <a:lstStyle/>
          <a:p>
            <a:pPr>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r>
              <a:rPr lang="en-IE" dirty="0" smtClean="0">
                <a:latin typeface="Tahoma" panose="020B0604030504040204" pitchFamily="34" charset="0"/>
                <a:ea typeface="Tahoma" panose="020B0604030504040204" pitchFamily="34" charset="0"/>
                <a:cs typeface="Tahoma" panose="020B0604030504040204" pitchFamily="34" charset="0"/>
              </a:rPr>
              <a:t>:</a:t>
            </a:r>
          </a:p>
          <a:p>
            <a:pPr>
              <a:lnSpc>
                <a:spcPct val="114000"/>
              </a:lnSpc>
              <a:buClr>
                <a:schemeClr val="accent6"/>
              </a:buClr>
            </a:pPr>
            <a:r>
              <a:rPr lang="en-IE" dirty="0" smtClean="0">
                <a:latin typeface="Tahoma" panose="020B0604030504040204" pitchFamily="34" charset="0"/>
                <a:ea typeface="Tahoma" panose="020B0604030504040204" pitchFamily="34" charset="0"/>
                <a:cs typeface="Tahoma" panose="020B0604030504040204" pitchFamily="34" charset="0"/>
                <a:hlinkClick r:id="rId4"/>
              </a:rPr>
              <a:t>Guidance on reporting notifiable incidents</a:t>
            </a:r>
            <a:endParaRPr lang="en-IE" dirty="0">
              <a:latin typeface="Tahoma" panose="020B0604030504040204" pitchFamily="34" charset="0"/>
              <a:ea typeface="Tahoma" panose="020B0604030504040204" pitchFamily="34" charset="0"/>
              <a:cs typeface="Tahoma" panose="020B0604030504040204" pitchFamily="34" charset="0"/>
              <a:hlinkClick r:id="rId5"/>
            </a:endParaRPr>
          </a:p>
        </p:txBody>
      </p:sp>
    </p:spTree>
    <p:extLst>
      <p:ext uri="{BB962C8B-B14F-4D97-AF65-F5344CB8AC3E}">
        <p14:creationId xmlns:p14="http://schemas.microsoft.com/office/powerpoint/2010/main" val="3495970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3" y="0"/>
            <a:ext cx="9108528" cy="6857999"/>
          </a:xfrm>
          <a:prstGeom prst="rect">
            <a:avLst/>
          </a:prstGeom>
        </p:spPr>
      </p:pic>
      <p:sp>
        <p:nvSpPr>
          <p:cNvPr id="7" name="Rectangle 6"/>
          <p:cNvSpPr/>
          <p:nvPr/>
        </p:nvSpPr>
        <p:spPr>
          <a:xfrm>
            <a:off x="321454" y="1310498"/>
            <a:ext cx="8632046" cy="4508927"/>
          </a:xfrm>
          <a:prstGeom prst="rect">
            <a:avLst/>
          </a:prstGeom>
        </p:spPr>
        <p:txBody>
          <a:bodyPr wrap="square">
            <a:spAutoFit/>
          </a:bodyPr>
          <a:lstStyle/>
          <a:p>
            <a:pPr lvl="0">
              <a:buClr>
                <a:schemeClr val="accent6">
                  <a:lumMod val="75000"/>
                </a:schemeClr>
              </a:buClr>
            </a:pP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The Irish Human Rights and Equality Commission </a:t>
            </a: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Act </a:t>
            </a: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2014 </a:t>
            </a:r>
            <a:r>
              <a:rPr lang="en-IE" dirty="0">
                <a:latin typeface="Tahoma" panose="020B0604030504040204" pitchFamily="34" charset="0"/>
                <a:ea typeface="Tahoma" panose="020B0604030504040204" pitchFamily="34" charset="0"/>
                <a:cs typeface="Tahoma" panose="020B0604030504040204" pitchFamily="34" charset="0"/>
              </a:rPr>
              <a:t>established the Irish Human Rights and Equality Commission </a:t>
            </a:r>
            <a:r>
              <a:rPr lang="en-IE" dirty="0" smtClean="0">
                <a:latin typeface="Tahoma" panose="020B0604030504040204" pitchFamily="34" charset="0"/>
                <a:ea typeface="Tahoma" panose="020B0604030504040204" pitchFamily="34" charset="0"/>
                <a:cs typeface="Tahoma" panose="020B0604030504040204" pitchFamily="34" charset="0"/>
              </a:rPr>
              <a:t>(IHREC).</a:t>
            </a:r>
          </a:p>
          <a:p>
            <a:pPr lvl="0">
              <a:buClr>
                <a:schemeClr val="accent6">
                  <a:lumMod val="75000"/>
                </a:schemeClr>
              </a:buClr>
            </a:pPr>
            <a:endParaRPr lang="en-IE" sz="1400" dirty="0">
              <a:latin typeface="Tahoma" panose="020B0604030504040204" pitchFamily="34" charset="0"/>
              <a:ea typeface="Tahoma" panose="020B0604030504040204" pitchFamily="34" charset="0"/>
              <a:cs typeface="Tahoma" panose="020B0604030504040204" pitchFamily="34" charset="0"/>
            </a:endParaRPr>
          </a:p>
          <a:p>
            <a:pPr lvl="0">
              <a:buClr>
                <a:schemeClr val="accent6">
                  <a:lumMod val="75000"/>
                </a:schemeClr>
              </a:buClr>
            </a:pPr>
            <a:r>
              <a:rPr lang="en-IE" dirty="0" smtClean="0">
                <a:latin typeface="Tahoma" panose="020B0604030504040204" pitchFamily="34" charset="0"/>
                <a:ea typeface="Tahoma" panose="020B0604030504040204" pitchFamily="34" charset="0"/>
                <a:cs typeface="Tahoma" panose="020B0604030504040204" pitchFamily="34" charset="0"/>
              </a:rPr>
              <a:t>IHREC aims to create an inclusive society where human rights and equality are respected, protected and fulfilled for everyone, everywhere.</a:t>
            </a:r>
          </a:p>
          <a:p>
            <a:pPr>
              <a:buClr>
                <a:schemeClr val="accent6">
                  <a:lumMod val="75000"/>
                </a:schemeClr>
              </a:buClr>
            </a:pPr>
            <a:endParaRPr lang="en-IE"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spcAft>
                <a:spcPts val="600"/>
              </a:spcAft>
              <a:buClr>
                <a:schemeClr val="accent6">
                  <a:lumMod val="75000"/>
                </a:schemeClr>
              </a:buClr>
            </a:pPr>
            <a:r>
              <a:rPr lang="en-IE" dirty="0" smtClean="0">
                <a:latin typeface="Tahoma" panose="020B0604030504040204" pitchFamily="34" charset="0"/>
                <a:ea typeface="Tahoma" panose="020B0604030504040204" pitchFamily="34" charset="0"/>
                <a:cs typeface="Tahoma" panose="020B0604030504040204" pitchFamily="34" charset="0"/>
              </a:rPr>
              <a:t>The IHREC Act 2014 sets out IHRECs functions as follows:</a:t>
            </a:r>
          </a:p>
          <a:p>
            <a:pPr marL="742950" lvl="1"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protect and promote human rights and equality and their understanding</a:t>
            </a:r>
          </a:p>
          <a:p>
            <a:pPr marL="742950" lvl="1"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encourage a culture of respect for human rights, equality, and intercultural understanding </a:t>
            </a:r>
          </a:p>
          <a:p>
            <a:pPr marL="742950" lvl="1"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promote understanding of the importance of human rights and equality</a:t>
            </a:r>
          </a:p>
          <a:p>
            <a:pPr marL="742950" lvl="1"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promote tolerance and acceptance of diversity and respect for freedom and dignity</a:t>
            </a:r>
          </a:p>
          <a:p>
            <a:pPr marL="742950" lvl="1"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work towards the elimination of human rights abuses, discrimination and prohibited conduct</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634632" y="5992495"/>
            <a:ext cx="6690091" cy="692434"/>
          </a:xfrm>
          <a:prstGeom prst="rect">
            <a:avLst/>
          </a:prstGeom>
          <a:solidFill>
            <a:schemeClr val="bg1"/>
          </a:solidFill>
        </p:spPr>
        <p:txBody>
          <a:bodyPr wrap="square">
            <a:spAutoFit/>
          </a:bodyPr>
          <a:lstStyle/>
          <a:p>
            <a:pPr lvl="0">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p>
          <a:p>
            <a:pPr lvl="0">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http://www.irishstatutebook.ie/eli/2014/act/25/enacted/en/pdf</a:t>
            </a:r>
            <a:r>
              <a:rPr lang="en-IE"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9" name="TextBox 8"/>
          <p:cNvSpPr txBox="1"/>
          <p:nvPr/>
        </p:nvSpPr>
        <p:spPr>
          <a:xfrm>
            <a:off x="1398494" y="748698"/>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733588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7" name="Rectangle 6"/>
          <p:cNvSpPr/>
          <p:nvPr/>
        </p:nvSpPr>
        <p:spPr>
          <a:xfrm>
            <a:off x="447581" y="1659286"/>
            <a:ext cx="8382314" cy="3708708"/>
          </a:xfrm>
          <a:prstGeom prst="rect">
            <a:avLst/>
          </a:prstGeom>
        </p:spPr>
        <p:txBody>
          <a:bodyPr wrap="square">
            <a:spAutoFit/>
          </a:bodyPr>
          <a:lstStyle/>
          <a:p>
            <a:pPr>
              <a:buClr>
                <a:schemeClr val="accent6">
                  <a:lumMod val="75000"/>
                </a:schemeClr>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Public Sector Equality and Human Rights Duty 2014 </a:t>
            </a:r>
            <a:r>
              <a:rPr lang="en-IE" sz="2000" dirty="0" smtClean="0">
                <a:latin typeface="Tahoma" panose="020B0604030504040204" pitchFamily="34" charset="0"/>
                <a:ea typeface="Tahoma" panose="020B0604030504040204" pitchFamily="34" charset="0"/>
                <a:cs typeface="Tahoma" panose="020B0604030504040204" pitchFamily="34" charset="0"/>
              </a:rPr>
              <a:t>is set out in </a:t>
            </a:r>
            <a:r>
              <a:rPr lang="en-IE" sz="2000" dirty="0">
                <a:latin typeface="Tahoma" panose="020B0604030504040204" pitchFamily="34" charset="0"/>
                <a:ea typeface="Tahoma" panose="020B0604030504040204" pitchFamily="34" charset="0"/>
                <a:cs typeface="Tahoma" panose="020B0604030504040204" pitchFamily="34" charset="0"/>
              </a:rPr>
              <a:t>S</a:t>
            </a:r>
            <a:r>
              <a:rPr lang="en-IE" sz="2000" dirty="0" smtClean="0">
                <a:latin typeface="Tahoma" panose="020B0604030504040204" pitchFamily="34" charset="0"/>
                <a:ea typeface="Tahoma" panose="020B0604030504040204" pitchFamily="34" charset="0"/>
                <a:cs typeface="Tahoma" panose="020B0604030504040204" pitchFamily="34" charset="0"/>
              </a:rPr>
              <a:t>ection 42 of the IHREC Act 2014 and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places a legal obligation on public bodies (including health and social care services) to:</a:t>
            </a:r>
          </a:p>
          <a:p>
            <a:pPr>
              <a:buClr>
                <a:schemeClr val="accent6">
                  <a:lumMod val="75000"/>
                </a:schemeClr>
              </a:buClr>
            </a:pP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Clr>
                <a:srgbClr val="0070C0"/>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eliminate discrimination</a:t>
            </a:r>
          </a:p>
          <a:p>
            <a:pPr marL="342900" indent="-342900">
              <a:spcAft>
                <a:spcPts val="600"/>
              </a:spcAft>
              <a:buClr>
                <a:srgbClr val="0070C0"/>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promote equality of opportunity </a:t>
            </a:r>
          </a:p>
          <a:p>
            <a:pPr marL="342900" indent="-342900">
              <a:spcAft>
                <a:spcPts val="600"/>
              </a:spcAft>
              <a:buClr>
                <a:srgbClr val="0070C0"/>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protect the human rights of people using services and staff in their day-to-day duties.</a:t>
            </a:r>
          </a:p>
          <a:p>
            <a:pPr>
              <a:buClr>
                <a:schemeClr val="accent6">
                  <a:lumMod val="75000"/>
                </a:schemeClr>
              </a:buClr>
            </a:pP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r>
              <a:rPr lang="en-IE" sz="2000" dirty="0" smtClean="0">
                <a:latin typeface="Tahoma" panose="020B0604030504040204" pitchFamily="34" charset="0"/>
                <a:ea typeface="Tahoma" panose="020B0604030504040204" pitchFamily="34" charset="0"/>
                <a:cs typeface="Tahoma" panose="020B0604030504040204" pitchFamily="34" charset="0"/>
              </a:rPr>
              <a:t>The Duty ensures that equality and human rights are an integral part of how a public body fulfils its purpose and delivers on its strategic plan. </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398494" y="762290"/>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616196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5243" y="1197796"/>
            <a:ext cx="2840677" cy="3939540"/>
          </a:xfrm>
          <a:prstGeom prst="rect">
            <a:avLst/>
          </a:prstGeom>
          <a:noFill/>
        </p:spPr>
        <p:txBody>
          <a:bodyPr wrap="square" rtlCol="0">
            <a:spAutoFit/>
          </a:bodyPr>
          <a:lstStyle/>
          <a:p>
            <a:pPr>
              <a:spcAft>
                <a:spcPts val="600"/>
              </a:spcAft>
            </a:pPr>
            <a:r>
              <a:rPr lang="en-IE" sz="1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IHREC </a:t>
            </a:r>
          </a:p>
          <a:p>
            <a:pPr>
              <a:spcAft>
                <a:spcPts val="600"/>
              </a:spcAft>
            </a:pPr>
            <a:r>
              <a:rPr lang="en-IE" sz="1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Three-step process of implementing the Public Sector Equality and Human Rights Duty:</a:t>
            </a:r>
          </a:p>
          <a:p>
            <a:pPr marL="342900" indent="-342900">
              <a:buAutoNum type="arabicPeriod"/>
            </a:pPr>
            <a:r>
              <a:rPr lang="en-IE" sz="1600" dirty="0" smtClean="0">
                <a:latin typeface="Tahoma" panose="020B0604030504040204" pitchFamily="34" charset="0"/>
                <a:ea typeface="Tahoma" panose="020B0604030504040204" pitchFamily="34" charset="0"/>
                <a:cs typeface="Tahoma" panose="020B0604030504040204" pitchFamily="34" charset="0"/>
              </a:rPr>
              <a:t>Assess</a:t>
            </a:r>
          </a:p>
          <a:p>
            <a:pPr marL="342900" indent="-342900">
              <a:buAutoNum type="arabicPeriod"/>
            </a:pPr>
            <a:r>
              <a:rPr lang="en-IE" sz="1600" dirty="0" smtClean="0">
                <a:latin typeface="Tahoma" panose="020B0604030504040204" pitchFamily="34" charset="0"/>
                <a:ea typeface="Tahoma" panose="020B0604030504040204" pitchFamily="34" charset="0"/>
                <a:cs typeface="Tahoma" panose="020B0604030504040204" pitchFamily="34" charset="0"/>
              </a:rPr>
              <a:t>Address</a:t>
            </a:r>
          </a:p>
          <a:p>
            <a:pPr marL="342900" indent="-342900">
              <a:buAutoNum type="arabicPeriod"/>
            </a:pPr>
            <a:r>
              <a:rPr lang="en-IE" sz="1600" dirty="0" smtClean="0">
                <a:latin typeface="Tahoma" panose="020B0604030504040204" pitchFamily="34" charset="0"/>
                <a:ea typeface="Tahoma" panose="020B0604030504040204" pitchFamily="34" charset="0"/>
                <a:cs typeface="Tahoma" panose="020B0604030504040204" pitchFamily="34" charset="0"/>
              </a:rPr>
              <a:t>Report</a:t>
            </a:r>
          </a:p>
          <a:p>
            <a:endParaRPr lang="en-IE" sz="1600" dirty="0" smtClean="0">
              <a:latin typeface="Tahoma" panose="020B0604030504040204" pitchFamily="34" charset="0"/>
              <a:ea typeface="Tahoma" panose="020B0604030504040204" pitchFamily="34" charset="0"/>
              <a:cs typeface="Tahoma" panose="020B0604030504040204" pitchFamily="34" charset="0"/>
            </a:endParaRPr>
          </a:p>
          <a:p>
            <a:endParaRPr lang="en-IE" sz="1600" dirty="0" smtClean="0">
              <a:latin typeface="Tahoma" panose="020B0604030504040204" pitchFamily="34" charset="0"/>
              <a:ea typeface="Tahoma" panose="020B0604030504040204" pitchFamily="34" charset="0"/>
              <a:cs typeface="Tahoma" panose="020B0604030504040204" pitchFamily="34" charset="0"/>
            </a:endParaRPr>
          </a:p>
          <a:p>
            <a:r>
              <a:rPr lang="en-IE" sz="1600" dirty="0" smtClean="0">
                <a:latin typeface="Tahoma" panose="020B0604030504040204" pitchFamily="34" charset="0"/>
                <a:ea typeface="Tahoma" panose="020B0604030504040204" pitchFamily="34" charset="0"/>
                <a:cs typeface="Tahoma" panose="020B0604030504040204" pitchFamily="34" charset="0"/>
              </a:rPr>
              <a:t>Full report available at:</a:t>
            </a:r>
            <a:endParaRPr lang="en-IE" sz="1600" dirty="0" smtClean="0">
              <a:latin typeface="Tahoma" panose="020B0604030504040204" pitchFamily="34" charset="0"/>
              <a:ea typeface="Tahoma" panose="020B0604030504040204" pitchFamily="34" charset="0"/>
              <a:cs typeface="Tahoma" panose="020B0604030504040204" pitchFamily="34" charset="0"/>
              <a:hlinkClick r:id="rId3"/>
            </a:endParaRPr>
          </a:p>
          <a:p>
            <a:r>
              <a:rPr lang="en-IE" sz="1600" dirty="0">
                <a:solidFill>
                  <a:srgbClr val="FFFF00"/>
                </a:solidFill>
                <a:latin typeface="Tahoma" panose="020B0604030504040204" pitchFamily="34" charset="0"/>
                <a:ea typeface="Tahoma" panose="020B0604030504040204" pitchFamily="34" charset="0"/>
                <a:cs typeface="Tahoma" panose="020B0604030504040204" pitchFamily="34" charset="0"/>
                <a:hlinkClick r:id="rId3"/>
              </a:rPr>
              <a:t>https://www.ihrec.ie/documents/implementing-the-public-sector-equality-and-human-rights-duty</a:t>
            </a:r>
            <a:r>
              <a:rPr lang="en-IE" sz="1600" dirty="0" smtClean="0">
                <a:solidFill>
                  <a:srgbClr val="FFFF00"/>
                </a:solidFill>
                <a:latin typeface="Tahoma" panose="020B0604030504040204" pitchFamily="34" charset="0"/>
                <a:ea typeface="Tahoma" panose="020B0604030504040204" pitchFamily="34" charset="0"/>
                <a:cs typeface="Tahoma" panose="020B0604030504040204" pitchFamily="34" charset="0"/>
                <a:hlinkClick r:id="rId3"/>
              </a:rPr>
              <a:t>/</a:t>
            </a:r>
          </a:p>
        </p:txBody>
      </p:sp>
      <p:pic>
        <p:nvPicPr>
          <p:cNvPr id="1027" name="Picture 3" descr="C:\Users\safitzgerald\Desktop\IHREC_Implementatio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0796" y="135080"/>
            <a:ext cx="5342275" cy="658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95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72966" y="1541028"/>
            <a:ext cx="7947703" cy="3909083"/>
          </a:xfrm>
          <a:prstGeom prst="rect">
            <a:avLst/>
          </a:prstGeom>
          <a:noFill/>
        </p:spPr>
        <p:txBody>
          <a:bodyPr wrap="square" rtlCol="0">
            <a:spAutoFit/>
          </a:bodyPr>
          <a:lstStyle/>
          <a:p>
            <a:pPr>
              <a:lnSpc>
                <a:spcPct val="114000"/>
              </a:lnSpc>
              <a:spcAft>
                <a:spcPts val="1000"/>
              </a:spcAft>
              <a:buClr>
                <a:schemeClr val="accent6"/>
              </a:buClr>
            </a:pP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The Equal Status Acts </a:t>
            </a: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2000-2015 </a:t>
            </a:r>
            <a:r>
              <a:rPr lang="en-IE" dirty="0" smtClean="0">
                <a:latin typeface="Tahoma" panose="020B0604030504040204" pitchFamily="34" charset="0"/>
                <a:ea typeface="Tahoma" panose="020B0604030504040204" pitchFamily="34" charset="0"/>
                <a:cs typeface="Tahoma" panose="020B0604030504040204" pitchFamily="34" charset="0"/>
              </a:rPr>
              <a:t>outline the following</a:t>
            </a:r>
            <a:r>
              <a:rPr lang="en-IE"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dirty="0" smtClean="0">
                <a:latin typeface="Tahoma" panose="020B0604030504040204" pitchFamily="34" charset="0"/>
                <a:ea typeface="Tahoma" panose="020B0604030504040204" pitchFamily="34" charset="0"/>
                <a:cs typeface="Tahoma" panose="020B0604030504040204" pitchFamily="34" charset="0"/>
              </a:rPr>
              <a:t>ten grounds of discrimination:</a:t>
            </a:r>
          </a:p>
          <a:p>
            <a:pPr>
              <a:lnSpc>
                <a:spcPct val="114000"/>
              </a:lnSpc>
              <a:spcAft>
                <a:spcPts val="1000"/>
              </a:spcAft>
              <a:buClr>
                <a:schemeClr val="accent6"/>
              </a:buClr>
            </a:pP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000"/>
              </a:spcAft>
              <a:buClr>
                <a:schemeClr val="accent6"/>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000"/>
              </a:spcAft>
              <a:buClr>
                <a:schemeClr val="accent6"/>
              </a:buClr>
            </a:pP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14000"/>
              </a:lnSpc>
              <a:spcBef>
                <a:spcPts val="1200"/>
              </a:spcBef>
              <a:spcAft>
                <a:spcPts val="1200"/>
              </a:spcAft>
              <a:buClr>
                <a:schemeClr val="accent6"/>
              </a:buClr>
            </a:pP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14000"/>
              </a:lnSpc>
              <a:spcBef>
                <a:spcPts val="1200"/>
              </a:spcBef>
              <a:spcAft>
                <a:spcPts val="1200"/>
              </a:spcAft>
              <a:buClr>
                <a:schemeClr val="accent6"/>
              </a:buClr>
            </a:pPr>
            <a:r>
              <a:rPr lang="en-IE" dirty="0" smtClean="0">
                <a:latin typeface="Tahoma" panose="020B0604030504040204" pitchFamily="34" charset="0"/>
                <a:ea typeface="Tahoma" panose="020B0604030504040204" pitchFamily="34" charset="0"/>
                <a:cs typeface="Tahoma" panose="020B0604030504040204" pitchFamily="34" charset="0"/>
              </a:rPr>
              <a:t>The Acts prohibit discrimination in access to and use of goods and services, including indirect discrimination and discrimination by association, sexual harassment and harassment, and victimisation.</a:t>
            </a:r>
          </a:p>
        </p:txBody>
      </p:sp>
      <p:graphicFrame>
        <p:nvGraphicFramePr>
          <p:cNvPr id="4" name="Table 3"/>
          <p:cNvGraphicFramePr>
            <a:graphicFrameLocks noGrp="1"/>
          </p:cNvGraphicFramePr>
          <p:nvPr>
            <p:extLst>
              <p:ext uri="{D42A27DB-BD31-4B8C-83A1-F6EECF244321}">
                <p14:modId xmlns:p14="http://schemas.microsoft.com/office/powerpoint/2010/main" val="1769774981"/>
              </p:ext>
            </p:extLst>
          </p:nvPr>
        </p:nvGraphicFramePr>
        <p:xfrm>
          <a:off x="472966" y="2152633"/>
          <a:ext cx="8079476" cy="2118360"/>
        </p:xfrm>
        <a:graphic>
          <a:graphicData uri="http://schemas.openxmlformats.org/drawingml/2006/table">
            <a:tbl>
              <a:tblPr firstRow="1" bandRow="1">
                <a:tableStyleId>{2D5ABB26-0587-4C30-8999-92F81FD0307C}</a:tableStyleId>
              </a:tblPr>
              <a:tblGrid>
                <a:gridCol w="4039738">
                  <a:extLst>
                    <a:ext uri="{9D8B030D-6E8A-4147-A177-3AD203B41FA5}">
                      <a16:colId xmlns:a16="http://schemas.microsoft.com/office/drawing/2014/main" val="20000"/>
                    </a:ext>
                  </a:extLst>
                </a:gridCol>
                <a:gridCol w="4039738">
                  <a:extLst>
                    <a:ext uri="{9D8B030D-6E8A-4147-A177-3AD203B41FA5}">
                      <a16:colId xmlns:a16="http://schemas.microsoft.com/office/drawing/2014/main" val="20001"/>
                    </a:ext>
                  </a:extLst>
                </a:gridCol>
              </a:tblGrid>
              <a:tr h="370840">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age</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marR="0" indent="-285750" algn="l" defTabSz="4572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1800" dirty="0" smtClean="0">
                          <a:latin typeface="Tahoma" panose="020B0604030504040204" pitchFamily="34" charset="0"/>
                          <a:ea typeface="Tahoma" panose="020B0604030504040204" pitchFamily="34" charset="0"/>
                          <a:cs typeface="Tahoma" panose="020B0604030504040204" pitchFamily="34" charset="0"/>
                        </a:rPr>
                        <a:t>civil status</a:t>
                      </a:r>
                    </a:p>
                  </a:txBody>
                  <a:tcPr/>
                </a:tc>
                <a:extLst>
                  <a:ext uri="{0D108BD9-81ED-4DB2-BD59-A6C34878D82A}">
                    <a16:rowId xmlns:a16="http://schemas.microsoft.com/office/drawing/2014/main" val="10000"/>
                  </a:ext>
                </a:extLst>
              </a:tr>
              <a:tr h="361211">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disability</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family status</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370840">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gender</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receiving social welfare payments</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370840">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membership</a:t>
                      </a:r>
                      <a:r>
                        <a:rPr lang="en-IE" baseline="0" dirty="0" smtClean="0">
                          <a:latin typeface="Tahoma" panose="020B0604030504040204" pitchFamily="34" charset="0"/>
                          <a:ea typeface="Tahoma" panose="020B0604030504040204" pitchFamily="34" charset="0"/>
                          <a:cs typeface="Tahoma" panose="020B0604030504040204" pitchFamily="34" charset="0"/>
                        </a:rPr>
                        <a:t> of Traveller community</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race, colour or nationality</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370840">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religion</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sexual orientation</a:t>
                      </a:r>
                      <a:endParaRPr lang="en-IE"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072804" y="5794313"/>
            <a:ext cx="6404084" cy="723916"/>
          </a:xfrm>
          <a:prstGeom prst="rect">
            <a:avLst/>
          </a:prstGeom>
          <a:solidFill>
            <a:schemeClr val="bg1"/>
          </a:solidFill>
        </p:spPr>
        <p:txBody>
          <a:bodyPr wrap="square" rtlCol="0">
            <a:spAutoFit/>
          </a:bodyPr>
          <a:lstStyle/>
          <a:p>
            <a:pPr>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endParaRPr lang="en-IE" dirty="0">
              <a:latin typeface="Tahoma" panose="020B0604030504040204" pitchFamily="34" charset="0"/>
              <a:ea typeface="Tahoma" panose="020B0604030504040204" pitchFamily="34" charset="0"/>
              <a:cs typeface="Tahoma" panose="020B0604030504040204" pitchFamily="34" charset="0"/>
              <a:hlinkClick r:id="rId4"/>
            </a:endParaRP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http://www.irishstatutebook.ie/eli/2000/act/8/enacted/en/pdf</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416746" y="741526"/>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3734257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4" y="0"/>
            <a:ext cx="8953437" cy="6858000"/>
          </a:xfrm>
          <a:prstGeom prst="rect">
            <a:avLst/>
          </a:prstGeom>
        </p:spPr>
      </p:pic>
      <p:sp>
        <p:nvSpPr>
          <p:cNvPr id="7" name="TextBox 6"/>
          <p:cNvSpPr txBox="1"/>
          <p:nvPr/>
        </p:nvSpPr>
        <p:spPr>
          <a:xfrm>
            <a:off x="2642664" y="753732"/>
            <a:ext cx="3984796" cy="477054"/>
          </a:xfrm>
          <a:prstGeom prst="rect">
            <a:avLst/>
          </a:prstGeom>
          <a:noFill/>
        </p:spPr>
        <p:txBody>
          <a:bodyPr wrap="square" rtlCol="0">
            <a:spAutoFit/>
          </a:bodyPr>
          <a:lstStyle/>
          <a:p>
            <a:pPr algn="ctr"/>
            <a:r>
              <a:rPr lang="en-IE"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Discrimination</a:t>
            </a:r>
          </a:p>
        </p:txBody>
      </p:sp>
      <p:sp>
        <p:nvSpPr>
          <p:cNvPr id="6" name="TextBox 5"/>
          <p:cNvSpPr txBox="1"/>
          <p:nvPr/>
        </p:nvSpPr>
        <p:spPr>
          <a:xfrm>
            <a:off x="559028" y="1246165"/>
            <a:ext cx="8152067" cy="4413516"/>
          </a:xfrm>
          <a:prstGeom prst="rect">
            <a:avLst/>
          </a:prstGeom>
          <a:noFill/>
        </p:spPr>
        <p:txBody>
          <a:bodyPr wrap="square" rtlCol="0">
            <a:spAutoFit/>
          </a:bodyPr>
          <a:lstStyle/>
          <a:p>
            <a:pPr lvl="0">
              <a:lnSpc>
                <a:spcPct val="114000"/>
              </a:lnSpc>
              <a:spcAft>
                <a:spcPts val="18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Direct discrimination </a:t>
            </a:r>
            <a:r>
              <a:rPr lang="en-IE" sz="2000" dirty="0" smtClean="0">
                <a:latin typeface="Tahoma" panose="020B0604030504040204" pitchFamily="34" charset="0"/>
                <a:ea typeface="Tahoma" panose="020B0604030504040204" pitchFamily="34" charset="0"/>
                <a:cs typeface="Tahoma" panose="020B0604030504040204" pitchFamily="34" charset="0"/>
              </a:rPr>
              <a:t>happens when a person is treated less favourably than another person in the same situation under any of the grounds covered by legislation. </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nSpc>
                <a:spcPct val="114000"/>
              </a:lnSpc>
              <a:spcAft>
                <a:spcPts val="18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Discrimination by association </a:t>
            </a:r>
            <a:r>
              <a:rPr lang="en-IE" sz="2000" dirty="0" smtClean="0">
                <a:latin typeface="Tahoma" panose="020B0604030504040204" pitchFamily="34" charset="0"/>
                <a:ea typeface="Tahoma" panose="020B0604030504040204" pitchFamily="34" charset="0"/>
                <a:cs typeface="Tahoma" panose="020B0604030504040204" pitchFamily="34" charset="0"/>
              </a:rPr>
              <a:t>can occur when a person is treated less favourably simply because they are associated with or are connected to another person.</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nSpc>
                <a:spcPct val="114000"/>
              </a:lnSpc>
              <a:spcAft>
                <a:spcPts val="10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Indirect discrimination </a:t>
            </a:r>
            <a:r>
              <a:rPr lang="en-IE" sz="2000" dirty="0" smtClean="0">
                <a:latin typeface="Tahoma" panose="020B0604030504040204" pitchFamily="34" charset="0"/>
                <a:ea typeface="Tahoma" panose="020B0604030504040204" pitchFamily="34" charset="0"/>
                <a:cs typeface="Tahoma" panose="020B0604030504040204" pitchFamily="34" charset="0"/>
              </a:rPr>
              <a:t>happens when someone is treated in the same way as others without taking into account that person’s different situation. The individual is placed at a disadvantage as a result of blanket policies, conditions or rules which they might find hard to satisfy as a result. </a:t>
            </a:r>
            <a:endParaRPr lang="en-IE" sz="20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0521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0"/>
            <a:ext cx="9103065" cy="6858000"/>
          </a:xfrm>
          <a:prstGeom prst="rect">
            <a:avLst/>
          </a:prstGeom>
        </p:spPr>
      </p:pic>
      <p:sp>
        <p:nvSpPr>
          <p:cNvPr id="5" name="TextBox 4"/>
          <p:cNvSpPr txBox="1"/>
          <p:nvPr/>
        </p:nvSpPr>
        <p:spPr>
          <a:xfrm>
            <a:off x="413261" y="1177141"/>
            <a:ext cx="8518270" cy="4811510"/>
          </a:xfrm>
          <a:prstGeom prst="rect">
            <a:avLst/>
          </a:prstGeom>
          <a:noFill/>
        </p:spPr>
        <p:txBody>
          <a:bodyPr wrap="square" rtlCol="0">
            <a:spAutoFit/>
          </a:bodyPr>
          <a:lstStyle/>
          <a:p>
            <a:pPr lvl="0">
              <a:lnSpc>
                <a:spcPct val="114000"/>
              </a:lnSpc>
              <a:spcAft>
                <a:spcPts val="600"/>
              </a:spcAft>
              <a:buClr>
                <a:schemeClr val="accent6"/>
              </a:buClr>
            </a:pPr>
            <a:r>
              <a:rPr lang="en-IE" sz="1700" b="1" dirty="0">
                <a:solidFill>
                  <a:srgbClr val="0070C0"/>
                </a:solidFill>
                <a:latin typeface="Tahoma" panose="020B0604030504040204" pitchFamily="34" charset="0"/>
                <a:ea typeface="Tahoma" panose="020B0604030504040204" pitchFamily="34" charset="0"/>
                <a:cs typeface="Tahoma" panose="020B0604030504040204" pitchFamily="34" charset="0"/>
              </a:rPr>
              <a:t>The Assisted Decision-Making (Capacity) Act </a:t>
            </a:r>
            <a:r>
              <a:rPr lang="en-IE" sz="17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2015 </a:t>
            </a:r>
            <a:r>
              <a:rPr lang="en-IE" sz="1700" dirty="0" smtClean="0">
                <a:latin typeface="Tahoma" panose="020B0604030504040204" pitchFamily="34" charset="0"/>
                <a:ea typeface="Tahoma" panose="020B0604030504040204" pitchFamily="34" charset="0"/>
                <a:cs typeface="Tahoma" panose="020B0604030504040204" pitchFamily="34" charset="0"/>
              </a:rPr>
              <a:t>supports decision-making by adults whose capacity is in question or may shortly be in question by enabling them to:</a:t>
            </a:r>
          </a:p>
          <a:p>
            <a:pPr marL="342900" lvl="0" indent="-342900">
              <a:lnSpc>
                <a:spcPct val="114000"/>
              </a:lnSpc>
              <a:spcAft>
                <a:spcPts val="600"/>
              </a:spcAft>
              <a:buClr>
                <a:schemeClr val="accent1"/>
              </a:buClr>
              <a:buFont typeface="Wingdings" panose="05000000000000000000" pitchFamily="2" charset="2"/>
              <a:buChar char="§"/>
            </a:pPr>
            <a:r>
              <a:rPr lang="en-IE" sz="1700" dirty="0" smtClean="0">
                <a:latin typeface="Tahoma" panose="020B0604030504040204" pitchFamily="34" charset="0"/>
                <a:ea typeface="Tahoma" panose="020B0604030504040204" pitchFamily="34" charset="0"/>
                <a:cs typeface="Tahoma" panose="020B0604030504040204" pitchFamily="34" charset="0"/>
              </a:rPr>
              <a:t>enter into legally binding arrangements to be supported in making decisions about their personal welfare, property and affairs</a:t>
            </a:r>
          </a:p>
          <a:p>
            <a:pPr marL="342900" lvl="0" indent="-342900">
              <a:lnSpc>
                <a:spcPct val="114000"/>
              </a:lnSpc>
              <a:spcAft>
                <a:spcPts val="2400"/>
              </a:spcAft>
              <a:buClr>
                <a:schemeClr val="accent1"/>
              </a:buClr>
              <a:buFont typeface="Wingdings" panose="05000000000000000000" pitchFamily="2" charset="2"/>
              <a:buChar char="§"/>
            </a:pPr>
            <a:r>
              <a:rPr lang="en-IE" sz="1700" dirty="0" smtClean="0">
                <a:latin typeface="Tahoma" panose="020B0604030504040204" pitchFamily="34" charset="0"/>
                <a:ea typeface="Tahoma" panose="020B0604030504040204" pitchFamily="34" charset="0"/>
                <a:cs typeface="Tahoma" panose="020B0604030504040204" pitchFamily="34" charset="0"/>
              </a:rPr>
              <a:t>plan in advance (enduring power of attorney and advance healthcare directives).</a:t>
            </a:r>
          </a:p>
          <a:p>
            <a:pPr lvl="0">
              <a:lnSpc>
                <a:spcPct val="114000"/>
              </a:lnSpc>
              <a:spcAft>
                <a:spcPts val="600"/>
              </a:spcAft>
              <a:buClr>
                <a:schemeClr val="accent6"/>
              </a:buClr>
            </a:pPr>
            <a:r>
              <a:rPr lang="en-IE" sz="1700" dirty="0" smtClean="0">
                <a:latin typeface="Tahoma" panose="020B0604030504040204" pitchFamily="34" charset="0"/>
                <a:ea typeface="Tahoma" panose="020B0604030504040204" pitchFamily="34" charset="0"/>
                <a:cs typeface="Tahoma" panose="020B0604030504040204" pitchFamily="34" charset="0"/>
              </a:rPr>
              <a:t>A person is determined to lack capacity to make a particular decision if they are unable to:</a:t>
            </a:r>
          </a:p>
          <a:p>
            <a:pPr marL="342900" lvl="0" indent="-342900">
              <a:lnSpc>
                <a:spcPct val="114000"/>
              </a:lnSpc>
              <a:spcAft>
                <a:spcPts val="600"/>
              </a:spcAft>
              <a:buClr>
                <a:schemeClr val="accent1"/>
              </a:buClr>
              <a:buFont typeface="Wingdings" panose="05000000000000000000" pitchFamily="2" charset="2"/>
              <a:buChar char="§"/>
            </a:pPr>
            <a:r>
              <a:rPr lang="en-IE" sz="1700" dirty="0">
                <a:latin typeface="Tahoma" panose="020B0604030504040204" pitchFamily="34" charset="0"/>
                <a:ea typeface="Tahoma" panose="020B0604030504040204" pitchFamily="34" charset="0"/>
                <a:cs typeface="Tahoma" panose="020B0604030504040204" pitchFamily="34" charset="0"/>
              </a:rPr>
              <a:t>u</a:t>
            </a:r>
            <a:r>
              <a:rPr lang="en-IE" sz="1700" dirty="0" smtClean="0">
                <a:latin typeface="Tahoma" panose="020B0604030504040204" pitchFamily="34" charset="0"/>
                <a:ea typeface="Tahoma" panose="020B0604030504040204" pitchFamily="34" charset="0"/>
                <a:cs typeface="Tahoma" panose="020B0604030504040204" pitchFamily="34" charset="0"/>
              </a:rPr>
              <a:t>nderstand information relevant to the decision</a:t>
            </a:r>
          </a:p>
          <a:p>
            <a:pPr marL="342900" lvl="0" indent="-342900">
              <a:lnSpc>
                <a:spcPct val="114000"/>
              </a:lnSpc>
              <a:spcAft>
                <a:spcPts val="600"/>
              </a:spcAft>
              <a:buClr>
                <a:schemeClr val="accent1"/>
              </a:buClr>
              <a:buFont typeface="Wingdings" panose="05000000000000000000" pitchFamily="2" charset="2"/>
              <a:buChar char="§"/>
            </a:pPr>
            <a:r>
              <a:rPr lang="en-US" sz="1700" dirty="0" smtClean="0">
                <a:latin typeface="Tahoma" panose="020B0604030504040204" pitchFamily="34" charset="0"/>
                <a:ea typeface="Tahoma" panose="020B0604030504040204" pitchFamily="34" charset="0"/>
                <a:cs typeface="Tahoma" panose="020B0604030504040204" pitchFamily="34" charset="0"/>
              </a:rPr>
              <a:t>retain that information long enough to make a voluntary choice </a:t>
            </a:r>
            <a:endParaRPr lang="en-IE" sz="1700" dirty="0" smtClean="0">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4000"/>
              </a:lnSpc>
              <a:spcAft>
                <a:spcPts val="600"/>
              </a:spcAft>
              <a:buClr>
                <a:schemeClr val="accent1"/>
              </a:buClr>
              <a:buFont typeface="Wingdings" panose="05000000000000000000" pitchFamily="2" charset="2"/>
              <a:buChar char="§"/>
            </a:pPr>
            <a:r>
              <a:rPr lang="en-IE" sz="1700" dirty="0" smtClean="0">
                <a:latin typeface="Tahoma" panose="020B0604030504040204" pitchFamily="34" charset="0"/>
                <a:ea typeface="Tahoma" panose="020B0604030504040204" pitchFamily="34" charset="0"/>
                <a:cs typeface="Tahoma" panose="020B0604030504040204" pitchFamily="34" charset="0"/>
              </a:rPr>
              <a:t>use or weigh that information as part of the process of making the decision</a:t>
            </a:r>
          </a:p>
          <a:p>
            <a:pPr marL="342900" lvl="0" indent="-342900">
              <a:lnSpc>
                <a:spcPct val="114000"/>
              </a:lnSpc>
              <a:spcAft>
                <a:spcPts val="2400"/>
              </a:spcAft>
              <a:buClr>
                <a:schemeClr val="accent1"/>
              </a:buClr>
              <a:buFont typeface="Wingdings" panose="05000000000000000000" pitchFamily="2" charset="2"/>
              <a:buChar char="§"/>
            </a:pPr>
            <a:r>
              <a:rPr lang="en-IE" sz="1700" dirty="0">
                <a:latin typeface="Tahoma" panose="020B0604030504040204" pitchFamily="34" charset="0"/>
                <a:ea typeface="Tahoma" panose="020B0604030504040204" pitchFamily="34" charset="0"/>
                <a:cs typeface="Tahoma" panose="020B0604030504040204" pitchFamily="34" charset="0"/>
              </a:rPr>
              <a:t>c</a:t>
            </a:r>
            <a:r>
              <a:rPr lang="en-IE" sz="1700" dirty="0" smtClean="0">
                <a:latin typeface="Tahoma" panose="020B0604030504040204" pitchFamily="34" charset="0"/>
                <a:ea typeface="Tahoma" panose="020B0604030504040204" pitchFamily="34" charset="0"/>
                <a:cs typeface="Tahoma" panose="020B0604030504040204" pitchFamily="34" charset="0"/>
              </a:rPr>
              <a:t>ommunicate their decision (that is, by talking, writing, signing, assistive technology or any other means).</a:t>
            </a:r>
            <a:endParaRPr lang="en-IE" sz="17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64497" y="6071338"/>
            <a:ext cx="5952187" cy="653769"/>
          </a:xfrm>
          <a:prstGeom prst="rect">
            <a:avLst/>
          </a:prstGeom>
          <a:solidFill>
            <a:schemeClr val="bg1"/>
          </a:solidFill>
        </p:spPr>
        <p:txBody>
          <a:bodyPr wrap="square" rtlCol="0">
            <a:spAutoFit/>
          </a:bodyPr>
          <a:lstStyle/>
          <a:p>
            <a:pPr lvl="0">
              <a:lnSpc>
                <a:spcPct val="114000"/>
              </a:lnSpc>
              <a:buClr>
                <a:schemeClr val="accent6"/>
              </a:buClr>
            </a:pPr>
            <a:r>
              <a:rPr lang="en-IE" sz="1600" dirty="0">
                <a:latin typeface="Tahoma" panose="020B0604030504040204" pitchFamily="34" charset="0"/>
                <a:ea typeface="Tahoma" panose="020B0604030504040204" pitchFamily="34" charset="0"/>
                <a:cs typeface="Tahoma" panose="020B0604030504040204" pitchFamily="34" charset="0"/>
              </a:rPr>
              <a:t>Further information available at:</a:t>
            </a:r>
            <a:endParaRPr lang="en-IE" sz="1600" dirty="0">
              <a:latin typeface="Tahoma" panose="020B0604030504040204" pitchFamily="34" charset="0"/>
              <a:ea typeface="Tahoma" panose="020B0604030504040204" pitchFamily="34" charset="0"/>
              <a:cs typeface="Tahoma" panose="020B0604030504040204" pitchFamily="34" charset="0"/>
              <a:hlinkClick r:id="rId4"/>
            </a:endParaRPr>
          </a:p>
          <a:p>
            <a:pPr lvl="0">
              <a:lnSpc>
                <a:spcPct val="114000"/>
              </a:lnSpc>
              <a:spcAft>
                <a:spcPts val="1000"/>
              </a:spcAft>
              <a:buClr>
                <a:schemeClr val="accent6"/>
              </a:buClr>
            </a:pPr>
            <a:r>
              <a:rPr lang="en-IE" sz="1600"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http://www.irishstatutebook.ie/eli/2015/act/64/enacted/en/pdf</a:t>
            </a:r>
            <a:r>
              <a:rPr lang="en-IE" sz="1600"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8" name="TextBox 7"/>
          <p:cNvSpPr txBox="1"/>
          <p:nvPr/>
        </p:nvSpPr>
        <p:spPr>
          <a:xfrm>
            <a:off x="1398494" y="574282"/>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385701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21134" y="1591467"/>
            <a:ext cx="8627856" cy="4478149"/>
          </a:xfrm>
          <a:prstGeom prst="rect">
            <a:avLst/>
          </a:prstGeom>
          <a:noFill/>
        </p:spPr>
        <p:txBody>
          <a:bodyPr wrap="square" rtlCol="0">
            <a:spAutoFit/>
          </a:bodyPr>
          <a:lstStyle/>
          <a:p>
            <a:pPr marL="285750" indent="-285750">
              <a:spcAft>
                <a:spcPts val="1800"/>
              </a:spcAft>
              <a:buClr>
                <a:schemeClr val="accent1"/>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In Ireland, national courts are responsible for determining allegations of human rights violations. </a:t>
            </a:r>
          </a:p>
          <a:p>
            <a:pPr marL="285750" indent="-285750">
              <a:spcAft>
                <a:spcPts val="1800"/>
              </a:spcAft>
              <a:buClr>
                <a:schemeClr val="accent1"/>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Under national law, an individual can only engage the protections afforded under an international human rights law if it has been incorporated into national law. For example, the rights protected under the Irish Constitution, the ECHR Act 2003 and the EU Charter of Fundamental Rights 2012 (where EU law is applicable).</a:t>
            </a: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1800"/>
              </a:spcAft>
              <a:buClr>
                <a:schemeClr val="accent1"/>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In instances where there is a lack of incorporation, individuals can make a complaint to a regional or international human rights body, such as the European Court of Human Rights.</a:t>
            </a:r>
          </a:p>
          <a:p>
            <a:endParaRPr lang="en-US" sz="2000" dirty="0" smtClean="0">
              <a:solidFill>
                <a:srgbClr val="0070C0"/>
              </a:solidFill>
            </a:endParaRPr>
          </a:p>
          <a:p>
            <a:endParaRPr lang="en-US" sz="2000" dirty="0">
              <a:solidFill>
                <a:srgbClr val="0070C0"/>
              </a:solidFill>
            </a:endParaRPr>
          </a:p>
        </p:txBody>
      </p:sp>
      <p:sp>
        <p:nvSpPr>
          <p:cNvPr id="6" name="TextBox 5"/>
          <p:cNvSpPr txBox="1"/>
          <p:nvPr/>
        </p:nvSpPr>
        <p:spPr>
          <a:xfrm>
            <a:off x="1210544" y="745957"/>
            <a:ext cx="6060142" cy="523220"/>
          </a:xfrm>
          <a:prstGeom prst="rect">
            <a:avLst/>
          </a:prstGeom>
          <a:noFill/>
        </p:spPr>
        <p:txBody>
          <a:bodyPr wrap="square" rtlCol="0">
            <a:spAutoFit/>
          </a:bodyPr>
          <a:lstStyle/>
          <a:p>
            <a:pPr algn="ctr"/>
            <a:r>
              <a:rPr lang="en-US"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Law in Ireland</a:t>
            </a:r>
            <a:endPar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336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483692" y="753806"/>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a:t>
            </a:r>
          </a:p>
        </p:txBody>
      </p:sp>
      <p:sp>
        <p:nvSpPr>
          <p:cNvPr id="6" name="TextBox 5"/>
          <p:cNvSpPr txBox="1"/>
          <p:nvPr/>
        </p:nvSpPr>
        <p:spPr>
          <a:xfrm>
            <a:off x="494930" y="1407464"/>
            <a:ext cx="8154137" cy="4073551"/>
          </a:xfrm>
          <a:prstGeom prst="rect">
            <a:avLst/>
          </a:prstGeom>
          <a:noFill/>
        </p:spPr>
        <p:txBody>
          <a:bodyPr wrap="square" rtlCol="0">
            <a:spAutoFit/>
          </a:bodyPr>
          <a:lstStyle/>
          <a:p>
            <a:pPr>
              <a:lnSpc>
                <a:spcPct val="114000"/>
              </a:lnSpc>
              <a:spcAft>
                <a:spcPts val="600"/>
              </a:spcAft>
              <a:buClr>
                <a:schemeClr val="accent6"/>
              </a:buClr>
              <a:defRPr/>
            </a:pP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About the Guidance</a:t>
            </a:r>
          </a:p>
          <a:p>
            <a:pPr>
              <a:lnSpc>
                <a:spcPct val="114000"/>
              </a:lnSpc>
              <a:spcAft>
                <a:spcPts val="1200"/>
              </a:spcAft>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The </a:t>
            </a:r>
            <a:r>
              <a:rPr lang="en-IE" sz="2000" i="1" dirty="0" smtClean="0">
                <a:latin typeface="Tahoma" panose="020B0604030504040204" pitchFamily="34" charset="0"/>
                <a:ea typeface="Tahoma" panose="020B0604030504040204" pitchFamily="34" charset="0"/>
                <a:cs typeface="Tahoma" panose="020B0604030504040204" pitchFamily="34" charset="0"/>
              </a:rPr>
              <a:t>Guidance on a Human Rights-based Approach in Health and Social Care Services </a:t>
            </a:r>
            <a:r>
              <a:rPr lang="en-IE" sz="2000" dirty="0" smtClean="0">
                <a:latin typeface="Tahoma" panose="020B0604030504040204" pitchFamily="34" charset="0"/>
                <a:ea typeface="Tahoma" panose="020B0604030504040204" pitchFamily="34" charset="0"/>
                <a:cs typeface="Tahoma" panose="020B0604030504040204" pitchFamily="34" charset="0"/>
              </a:rPr>
              <a:t>was developed in conjunction with Safeguarding Ireland, and was part-funded by a grant from the Irish Human Rights and Equality Commission (IHREC). </a:t>
            </a:r>
            <a:endParaRPr lang="en-US" sz="2100"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200"/>
              </a:spcAft>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Safeguarding Ireland is a national body tasked with promoting safeguarding of vulnerable adults to protect them from abuse.</a:t>
            </a:r>
          </a:p>
          <a:p>
            <a:pPr>
              <a:lnSpc>
                <a:spcPct val="114000"/>
              </a:lnSpc>
              <a:spcAft>
                <a:spcPts val="600"/>
              </a:spcAft>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IHREC is Ireland’s national human rights and equality institution. Its purpose is to protect and promote human rights and equality in Ireland.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7428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5431524" y="2044005"/>
            <a:ext cx="3488358" cy="1384995"/>
          </a:xfrm>
          <a:prstGeom prst="rect">
            <a:avLst/>
          </a:prstGeom>
          <a:noFill/>
        </p:spPr>
        <p:txBody>
          <a:bodyPr wrap="square" rtlCol="0">
            <a:spAutoFit/>
          </a:bodyPr>
          <a:lstStyle/>
          <a:p>
            <a:pPr>
              <a:spcAft>
                <a:spcPts val="1200"/>
              </a:spcAft>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Legal framework </a:t>
            </a:r>
          </a:p>
          <a:p>
            <a:r>
              <a:rPr lang="en-US" dirty="0" smtClean="0">
                <a:latin typeface="Tahoma" panose="020B0604030504040204" pitchFamily="34" charset="0"/>
                <a:ea typeface="Tahoma" panose="020B0604030504040204" pitchFamily="34" charset="0"/>
                <a:cs typeface="Tahoma" panose="020B0604030504040204" pitchFamily="34" charset="0"/>
              </a:rPr>
              <a:t>The legal framework is available to download </a:t>
            </a:r>
            <a:r>
              <a:rPr lang="en-US" dirty="0" smtClean="0">
                <a:latin typeface="Tahoma" panose="020B0604030504040204" pitchFamily="34" charset="0"/>
                <a:ea typeface="Tahoma" panose="020B0604030504040204" pitchFamily="34" charset="0"/>
                <a:cs typeface="Tahoma" panose="020B0604030504040204" pitchFamily="34" charset="0"/>
                <a:hlinkClick r:id="rId4"/>
              </a:rPr>
              <a:t>here</a:t>
            </a:r>
            <a:r>
              <a:rPr lang="en-US" dirty="0" smtClean="0">
                <a:latin typeface="Tahoma" panose="020B0604030504040204" pitchFamily="34" charset="0"/>
                <a:ea typeface="Tahoma" panose="020B0604030504040204" pitchFamily="34" charset="0"/>
                <a:cs typeface="Tahoma" panose="020B0604030504040204" pitchFamily="34" charset="0"/>
              </a:rPr>
              <a:t> from the HIQA website. </a:t>
            </a:r>
            <a:endParaRPr lang="en-IE" sz="16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5"/>
          <a:stretch>
            <a:fillRect/>
          </a:stretch>
        </p:blipFill>
        <p:spPr>
          <a:xfrm>
            <a:off x="298523" y="166815"/>
            <a:ext cx="4908884" cy="6524370"/>
          </a:xfrm>
          <a:prstGeom prst="rect">
            <a:avLst/>
          </a:prstGeom>
          <a:ln>
            <a:solidFill>
              <a:schemeClr val="tx1"/>
            </a:solidFill>
          </a:ln>
        </p:spPr>
      </p:pic>
    </p:spTree>
    <p:extLst>
      <p:ext uri="{BB962C8B-B14F-4D97-AF65-F5344CB8AC3E}">
        <p14:creationId xmlns:p14="http://schemas.microsoft.com/office/powerpoint/2010/main" val="4267812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TextBox 3"/>
          <p:cNvSpPr txBox="1"/>
          <p:nvPr/>
        </p:nvSpPr>
        <p:spPr>
          <a:xfrm>
            <a:off x="249382" y="2626619"/>
            <a:ext cx="8657112" cy="1569660"/>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5:</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in health and social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are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ettings</a:t>
            </a:r>
          </a:p>
        </p:txBody>
      </p:sp>
    </p:spTree>
    <p:extLst>
      <p:ext uri="{BB962C8B-B14F-4D97-AF65-F5344CB8AC3E}">
        <p14:creationId xmlns:p14="http://schemas.microsoft.com/office/powerpoint/2010/main" val="3388080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015663" cy="66707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1299883" y="754127"/>
            <a:ext cx="6544234" cy="769441"/>
          </a:xfrm>
          <a:prstGeom prst="rect">
            <a:avLst/>
          </a:prstGeom>
          <a:solidFill>
            <a:schemeClr val="bg1"/>
          </a:solidFill>
        </p:spPr>
        <p:txBody>
          <a:bodyPr wrap="square" rtlCol="0">
            <a:spAutoFit/>
          </a:bodyPr>
          <a:lstStyle/>
          <a:p>
            <a:pPr algn="ctr"/>
            <a:r>
              <a:rPr lang="en-IE"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Irish Constitution: Key human </a:t>
            </a:r>
            <a:r>
              <a:rPr lang="en-IE" sz="22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2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a:t>
            </a:r>
            <a:r>
              <a:rPr lang="en-IE" sz="22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ocial care</a:t>
            </a:r>
          </a:p>
        </p:txBody>
      </p:sp>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5875" y="1626857"/>
            <a:ext cx="3178036" cy="4200173"/>
          </a:xfrm>
          <a:prstGeom prst="rect">
            <a:avLst/>
          </a:prstGeom>
        </p:spPr>
      </p:pic>
      <p:sp>
        <p:nvSpPr>
          <p:cNvPr id="13" name="TextBox 12"/>
          <p:cNvSpPr txBox="1"/>
          <p:nvPr/>
        </p:nvSpPr>
        <p:spPr>
          <a:xfrm>
            <a:off x="3582247" y="1626857"/>
            <a:ext cx="5433415" cy="4785926"/>
          </a:xfrm>
          <a:prstGeom prst="rect">
            <a:avLst/>
          </a:prstGeom>
          <a:noFill/>
        </p:spPr>
        <p:txBody>
          <a:bodyPr wrap="square" rtlCol="0">
            <a:spAutoFit/>
          </a:bodyPr>
          <a:lstStyle/>
          <a:p>
            <a:pPr>
              <a:buClr>
                <a:schemeClr val="accent6"/>
              </a:buClr>
            </a:pPr>
            <a:r>
              <a:rPr lang="en-US" sz="1600" b="1" dirty="0" smtClean="0">
                <a:latin typeface="Tahoma" panose="020B0604030504040204" pitchFamily="34" charset="0"/>
                <a:ea typeface="Tahoma" panose="020B0604030504040204" pitchFamily="34" charset="0"/>
                <a:cs typeface="Tahoma" panose="020B0604030504040204" pitchFamily="34" charset="0"/>
              </a:rPr>
              <a:t>Rights relevant to health and social care:</a:t>
            </a:r>
          </a:p>
          <a:p>
            <a:pPr marL="171450" indent="-171450" defTabSz="914400">
              <a:buClr>
                <a:schemeClr val="accent1"/>
              </a:buClr>
              <a:buFont typeface="Wingdings" panose="05000000000000000000" pitchFamily="2" charset="2"/>
              <a:buChar char="§"/>
              <a:defRPr/>
            </a:pPr>
            <a:r>
              <a:rPr lang="en-IE" sz="1600" dirty="0">
                <a:latin typeface="Tahoma" panose="020B0604030504040204" pitchFamily="34" charset="0"/>
                <a:ea typeface="Tahoma" panose="020B0604030504040204" pitchFamily="34" charset="0"/>
                <a:cs typeface="Tahoma" panose="020B0604030504040204" pitchFamily="34" charset="0"/>
              </a:rPr>
              <a:t>Right to a fair trial </a:t>
            </a:r>
            <a:r>
              <a:rPr lang="en-IE" sz="1600" i="1" dirty="0">
                <a:latin typeface="Tahoma" panose="020B0604030504040204" pitchFamily="34" charset="0"/>
                <a:ea typeface="Tahoma" panose="020B0604030504040204" pitchFamily="34" charset="0"/>
                <a:cs typeface="Tahoma" panose="020B0604030504040204" pitchFamily="34" charset="0"/>
              </a:rPr>
              <a:t>(Article 38.1)</a:t>
            </a:r>
            <a:endParaRPr lang="en-IE" sz="1600" dirty="0">
              <a:latin typeface="Tahoma" panose="020B0604030504040204" pitchFamily="34" charset="0"/>
              <a:ea typeface="Tahoma" panose="020B0604030504040204" pitchFamily="34" charset="0"/>
              <a:cs typeface="Tahoma" panose="020B0604030504040204" pitchFamily="34" charset="0"/>
            </a:endParaRPr>
          </a:p>
          <a:p>
            <a:pPr marL="171450" indent="-171450">
              <a:buClr>
                <a:schemeClr val="accent1"/>
              </a:buClr>
              <a:buFont typeface="Wingdings" panose="05000000000000000000" pitchFamily="2" charset="2"/>
              <a:buChar char="§"/>
            </a:pPr>
            <a:r>
              <a:rPr lang="en-IE" sz="1600" dirty="0">
                <a:latin typeface="Tahoma" panose="020B0604030504040204" pitchFamily="34" charset="0"/>
                <a:ea typeface="Tahoma" panose="020B0604030504040204" pitchFamily="34" charset="0"/>
                <a:cs typeface="Tahoma" panose="020B0604030504040204" pitchFamily="34" charset="0"/>
              </a:rPr>
              <a:t>Right to life </a:t>
            </a:r>
            <a:r>
              <a:rPr lang="en-IE" sz="1600" i="1" dirty="0">
                <a:latin typeface="Tahoma" panose="020B0604030504040204" pitchFamily="34" charset="0"/>
                <a:ea typeface="Tahoma" panose="020B0604030504040204" pitchFamily="34" charset="0"/>
                <a:cs typeface="Tahoma" panose="020B0604030504040204" pitchFamily="34" charset="0"/>
              </a:rPr>
              <a:t>(Article 40)</a:t>
            </a:r>
          </a:p>
          <a:p>
            <a:pPr marL="171450" indent="-171450" defTabSz="914400">
              <a:buClr>
                <a:schemeClr val="accent1"/>
              </a:buClr>
              <a:buFont typeface="Wingdings" panose="05000000000000000000" pitchFamily="2" charset="2"/>
              <a:buChar char="§"/>
              <a:defRPr/>
            </a:pPr>
            <a:r>
              <a:rPr lang="en-IE" sz="1600" dirty="0">
                <a:latin typeface="Tahoma" panose="020B0604030504040204" pitchFamily="34" charset="0"/>
                <a:ea typeface="Tahoma" panose="020B0604030504040204" pitchFamily="34" charset="0"/>
                <a:cs typeface="Tahoma" panose="020B0604030504040204" pitchFamily="34" charset="0"/>
              </a:rPr>
              <a:t>Right to be held equal before the law </a:t>
            </a:r>
            <a:r>
              <a:rPr lang="en-IE" sz="1600" i="1" dirty="0">
                <a:latin typeface="Tahoma" panose="020B0604030504040204" pitchFamily="34" charset="0"/>
                <a:ea typeface="Tahoma" panose="020B0604030504040204" pitchFamily="34" charset="0"/>
                <a:cs typeface="Tahoma" panose="020B0604030504040204" pitchFamily="34" charset="0"/>
              </a:rPr>
              <a:t>(Article 40.1)</a:t>
            </a:r>
          </a:p>
          <a:p>
            <a:pPr marL="171450" indent="-171450">
              <a:buClr>
                <a:schemeClr val="accent1"/>
              </a:buClr>
              <a:buFont typeface="Wingdings" panose="05000000000000000000" pitchFamily="2" charset="2"/>
              <a:buChar char="§"/>
            </a:pPr>
            <a:r>
              <a:rPr lang="en-US" sz="1600" dirty="0" smtClean="0">
                <a:latin typeface="Tahoma" panose="020B0604030504040204" pitchFamily="34" charset="0"/>
                <a:ea typeface="Tahoma" panose="020B0604030504040204" pitchFamily="34" charset="0"/>
                <a:cs typeface="Tahoma" panose="020B0604030504040204" pitchFamily="34" charset="0"/>
              </a:rPr>
              <a:t>Freedom</a:t>
            </a:r>
            <a:r>
              <a:rPr lang="en-IE" sz="1600" dirty="0" smtClean="0">
                <a:latin typeface="Tahoma" panose="020B0604030504040204" pitchFamily="34" charset="0"/>
                <a:ea typeface="Tahoma" panose="020B0604030504040204" pitchFamily="34" charset="0"/>
                <a:cs typeface="Tahoma" panose="020B0604030504040204" pitchFamily="34" charset="0"/>
              </a:rPr>
              <a:t> from torture </a:t>
            </a:r>
            <a:r>
              <a:rPr lang="en-IE" sz="1600" dirty="0">
                <a:latin typeface="Tahoma" panose="020B0604030504040204" pitchFamily="34" charset="0"/>
                <a:ea typeface="Tahoma" panose="020B0604030504040204" pitchFamily="34" charset="0"/>
                <a:cs typeface="Tahoma" panose="020B0604030504040204" pitchFamily="34" charset="0"/>
              </a:rPr>
              <a:t>and ill-treatment </a:t>
            </a:r>
            <a:r>
              <a:rPr lang="en-IE" sz="1600" i="1" dirty="0">
                <a:latin typeface="Tahoma" panose="020B0604030504040204" pitchFamily="34" charset="0"/>
                <a:ea typeface="Tahoma" panose="020B0604030504040204" pitchFamily="34" charset="0"/>
                <a:cs typeface="Tahoma" panose="020B0604030504040204" pitchFamily="34" charset="0"/>
              </a:rPr>
              <a:t>(Article 40.3)</a:t>
            </a:r>
          </a:p>
          <a:p>
            <a:pPr marL="171450" indent="-171450">
              <a:buClr>
                <a:schemeClr val="accent1"/>
              </a:buClr>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Right to personal liberty </a:t>
            </a:r>
            <a:r>
              <a:rPr lang="en-US" sz="1600" i="1" dirty="0">
                <a:latin typeface="Tahoma" panose="020B0604030504040204" pitchFamily="34" charset="0"/>
                <a:ea typeface="Tahoma" panose="020B0604030504040204" pitchFamily="34" charset="0"/>
                <a:cs typeface="Tahoma" panose="020B0604030504040204" pitchFamily="34" charset="0"/>
              </a:rPr>
              <a:t>(Article 40.4.1</a:t>
            </a:r>
            <a:r>
              <a:rPr lang="en-US" sz="1600" dirty="0">
                <a:latin typeface="Tahoma" panose="020B0604030504040204" pitchFamily="34" charset="0"/>
                <a:ea typeface="Tahoma" panose="020B0604030504040204" pitchFamily="34" charset="0"/>
                <a:cs typeface="Tahoma" panose="020B0604030504040204" pitchFamily="34" charset="0"/>
              </a:rPr>
              <a:t>º)</a:t>
            </a:r>
          </a:p>
          <a:p>
            <a:pPr marL="171450" indent="-171450" defTabSz="914400">
              <a:buClr>
                <a:schemeClr val="accent1"/>
              </a:buClr>
              <a:buFont typeface="Wingdings" panose="05000000000000000000" pitchFamily="2" charset="2"/>
              <a:buChar char="§"/>
              <a:defRPr/>
            </a:pPr>
            <a:r>
              <a:rPr lang="en-US" sz="1600" dirty="0">
                <a:latin typeface="Tahoma" panose="020B0604030504040204" pitchFamily="34" charset="0"/>
                <a:ea typeface="Tahoma" panose="020B0604030504040204" pitchFamily="34" charset="0"/>
                <a:cs typeface="Tahoma" panose="020B0604030504040204" pitchFamily="34" charset="0"/>
              </a:rPr>
              <a:t>F</a:t>
            </a:r>
            <a:r>
              <a:rPr lang="en-US" sz="1600" dirty="0" smtClean="0">
                <a:latin typeface="Tahoma" panose="020B0604030504040204" pitchFamily="34" charset="0"/>
                <a:ea typeface="Tahoma" panose="020B0604030504040204" pitchFamily="34" charset="0"/>
                <a:cs typeface="Tahoma" panose="020B0604030504040204" pitchFamily="34" charset="0"/>
              </a:rPr>
              <a:t>reedom </a:t>
            </a:r>
            <a:r>
              <a:rPr lang="en-US" sz="1600" dirty="0">
                <a:latin typeface="Tahoma" panose="020B0604030504040204" pitchFamily="34" charset="0"/>
                <a:ea typeface="Tahoma" panose="020B0604030504040204" pitchFamily="34" charset="0"/>
                <a:cs typeface="Tahoma" panose="020B0604030504040204" pitchFamily="34" charset="0"/>
              </a:rPr>
              <a:t>of expression </a:t>
            </a:r>
            <a:r>
              <a:rPr lang="en-US" sz="1600" i="1" dirty="0">
                <a:latin typeface="Tahoma" panose="020B0604030504040204" pitchFamily="34" charset="0"/>
                <a:ea typeface="Tahoma" panose="020B0604030504040204" pitchFamily="34" charset="0"/>
                <a:cs typeface="Tahoma" panose="020B0604030504040204" pitchFamily="34" charset="0"/>
              </a:rPr>
              <a:t>(</a:t>
            </a:r>
            <a:r>
              <a:rPr lang="en-IE" sz="1600" i="1" dirty="0">
                <a:latin typeface="Tahoma" panose="020B0604030504040204" pitchFamily="34" charset="0"/>
                <a:ea typeface="Tahoma" panose="020B0604030504040204" pitchFamily="34" charset="0"/>
                <a:cs typeface="Tahoma" panose="020B0604030504040204" pitchFamily="34" charset="0"/>
              </a:rPr>
              <a:t>Article 40.6.1</a:t>
            </a:r>
            <a:r>
              <a:rPr lang="en-US" sz="1600" i="1" dirty="0">
                <a:latin typeface="Tahoma" panose="020B0604030504040204" pitchFamily="34" charset="0"/>
                <a:ea typeface="Tahoma" panose="020B0604030504040204" pitchFamily="34" charset="0"/>
                <a:cs typeface="Tahoma" panose="020B0604030504040204" pitchFamily="34" charset="0"/>
              </a:rPr>
              <a:t>º</a:t>
            </a:r>
            <a:r>
              <a:rPr lang="en-IE" sz="1600" i="1" dirty="0">
                <a:latin typeface="Tahoma" panose="020B0604030504040204" pitchFamily="34" charset="0"/>
                <a:ea typeface="Tahoma" panose="020B0604030504040204" pitchFamily="34" charset="0"/>
                <a:cs typeface="Tahoma" panose="020B0604030504040204" pitchFamily="34" charset="0"/>
              </a:rPr>
              <a:t>)</a:t>
            </a:r>
          </a:p>
          <a:p>
            <a:pPr marL="171450" indent="-171450" defTabSz="914400">
              <a:buClr>
                <a:schemeClr val="accent1"/>
              </a:buClr>
              <a:buFont typeface="Wingdings" panose="05000000000000000000" pitchFamily="2" charset="2"/>
              <a:buChar char="§"/>
              <a:defRPr/>
            </a:pPr>
            <a:r>
              <a:rPr lang="en-IE" sz="1600" dirty="0">
                <a:latin typeface="Tahoma" panose="020B0604030504040204" pitchFamily="34" charset="0"/>
                <a:ea typeface="Tahoma" panose="020B0604030504040204" pitchFamily="34" charset="0"/>
                <a:cs typeface="Tahoma" panose="020B0604030504040204" pitchFamily="34" charset="0"/>
              </a:rPr>
              <a:t>Right to the private ownership of external goods </a:t>
            </a:r>
            <a:r>
              <a:rPr lang="en-IE" sz="1600" i="1" dirty="0">
                <a:latin typeface="Tahoma" panose="020B0604030504040204" pitchFamily="34" charset="0"/>
                <a:ea typeface="Tahoma" panose="020B0604030504040204" pitchFamily="34" charset="0"/>
                <a:cs typeface="Tahoma" panose="020B0604030504040204" pitchFamily="34" charset="0"/>
              </a:rPr>
              <a:t>(Article 43.1.1</a:t>
            </a:r>
            <a:r>
              <a:rPr lang="en-US" sz="1600" i="1" dirty="0">
                <a:latin typeface="Tahoma" panose="020B0604030504040204" pitchFamily="34" charset="0"/>
                <a:ea typeface="Tahoma" panose="020B0604030504040204" pitchFamily="34" charset="0"/>
                <a:cs typeface="Tahoma" panose="020B0604030504040204" pitchFamily="34" charset="0"/>
              </a:rPr>
              <a:t>º)</a:t>
            </a:r>
            <a:endParaRPr lang="en-US" sz="1600" dirty="0">
              <a:latin typeface="Tahoma" panose="020B0604030504040204" pitchFamily="34" charset="0"/>
              <a:ea typeface="Tahoma" panose="020B0604030504040204" pitchFamily="34" charset="0"/>
              <a:cs typeface="Tahoma" panose="020B0604030504040204" pitchFamily="34" charset="0"/>
            </a:endParaRPr>
          </a:p>
          <a:p>
            <a:pPr marL="171450" indent="-171450">
              <a:buClr>
                <a:schemeClr val="accent1"/>
              </a:buClr>
              <a:buFont typeface="Wingdings" panose="05000000000000000000" pitchFamily="2" charset="2"/>
              <a:buChar char="§"/>
            </a:pPr>
            <a:r>
              <a:rPr lang="en-IE" sz="1600" dirty="0">
                <a:latin typeface="Tahoma" panose="020B0604030504040204" pitchFamily="34" charset="0"/>
                <a:ea typeface="Tahoma" panose="020B0604030504040204" pitchFamily="34" charset="0"/>
                <a:cs typeface="Tahoma" panose="020B0604030504040204" pitchFamily="34" charset="0"/>
              </a:rPr>
              <a:t>Right to freedom of conscience and the free profession and practice of religion </a:t>
            </a:r>
            <a:r>
              <a:rPr lang="en-IE" sz="1600" i="1" dirty="0">
                <a:latin typeface="Tahoma" panose="020B0604030504040204" pitchFamily="34" charset="0"/>
                <a:ea typeface="Tahoma" panose="020B0604030504040204" pitchFamily="34" charset="0"/>
                <a:cs typeface="Tahoma" panose="020B0604030504040204" pitchFamily="34" charset="0"/>
              </a:rPr>
              <a:t>(Article 44.2.1)</a:t>
            </a:r>
          </a:p>
          <a:p>
            <a:pPr marL="285750" indent="-285750">
              <a:buClr>
                <a:schemeClr val="accent6"/>
              </a:buClr>
              <a:buFont typeface="Wingdings" panose="05000000000000000000" pitchFamily="2" charset="2"/>
              <a:buChar char="§"/>
            </a:pPr>
            <a:endParaRPr lang="en-US" sz="1600" i="1" dirty="0">
              <a:latin typeface="Tahoma" panose="020B0604030504040204" pitchFamily="34" charset="0"/>
              <a:ea typeface="Tahoma" panose="020B0604030504040204" pitchFamily="34" charset="0"/>
              <a:cs typeface="Tahoma" panose="020B0604030504040204" pitchFamily="34" charset="0"/>
            </a:endParaRPr>
          </a:p>
          <a:p>
            <a:pPr>
              <a:buClr>
                <a:schemeClr val="accent6"/>
              </a:buClr>
            </a:pPr>
            <a:r>
              <a:rPr lang="en-US" sz="1600" b="1" dirty="0" smtClean="0">
                <a:latin typeface="Tahoma" panose="020B0604030504040204" pitchFamily="34" charset="0"/>
                <a:ea typeface="Tahoma" panose="020B0604030504040204" pitchFamily="34" charset="0"/>
                <a:cs typeface="Tahoma" panose="020B0604030504040204" pitchFamily="34" charset="0"/>
              </a:rPr>
              <a:t>Unenumerated rights relevant to health and social care:</a:t>
            </a:r>
          </a:p>
          <a:p>
            <a:pPr marL="171450" indent="-171450">
              <a:buClr>
                <a:schemeClr val="accent1"/>
              </a:buClr>
              <a:buFont typeface="Wingdings" panose="05000000000000000000" pitchFamily="2" charset="2"/>
              <a:buChar char="§"/>
            </a:pPr>
            <a:r>
              <a:rPr lang="en-IE" sz="1600" dirty="0">
                <a:latin typeface="Tahoma" panose="020B0604030504040204" pitchFamily="34" charset="0"/>
                <a:ea typeface="Tahoma" panose="020B0604030504040204" pitchFamily="34" charset="0"/>
                <a:cs typeface="Tahoma" panose="020B0604030504040204" pitchFamily="34" charset="0"/>
              </a:rPr>
              <a:t>Right to privacy </a:t>
            </a:r>
            <a:r>
              <a:rPr lang="en-IE" sz="1600" i="1" dirty="0">
                <a:latin typeface="Tahoma" panose="020B0604030504040204" pitchFamily="34" charset="0"/>
                <a:ea typeface="Tahoma" panose="020B0604030504040204" pitchFamily="34" charset="0"/>
                <a:cs typeface="Tahoma" panose="020B0604030504040204" pitchFamily="34" charset="0"/>
              </a:rPr>
              <a:t>(Article 40.3)</a:t>
            </a:r>
          </a:p>
          <a:p>
            <a:pPr marL="171450" indent="-171450" defTabSz="914400">
              <a:buClr>
                <a:schemeClr val="accent1"/>
              </a:buClr>
              <a:buFont typeface="Wingdings" panose="05000000000000000000" pitchFamily="2" charset="2"/>
              <a:buChar char="§"/>
              <a:defRPr/>
            </a:pPr>
            <a:r>
              <a:rPr lang="en-IE" sz="1600" dirty="0">
                <a:latin typeface="Tahoma" panose="020B0604030504040204" pitchFamily="34" charset="0"/>
                <a:ea typeface="Tahoma" panose="020B0604030504040204" pitchFamily="34" charset="0"/>
                <a:cs typeface="Tahoma" panose="020B0604030504040204" pitchFamily="34" charset="0"/>
              </a:rPr>
              <a:t>Right to bodily integrity </a:t>
            </a:r>
            <a:r>
              <a:rPr lang="en-IE" sz="1600" i="1" dirty="0">
                <a:latin typeface="Tahoma" panose="020B0604030504040204" pitchFamily="34" charset="0"/>
                <a:ea typeface="Tahoma" panose="020B0604030504040204" pitchFamily="34" charset="0"/>
                <a:cs typeface="Tahoma" panose="020B0604030504040204" pitchFamily="34" charset="0"/>
              </a:rPr>
              <a:t>(Article 40.3)</a:t>
            </a:r>
          </a:p>
          <a:p>
            <a:pPr>
              <a:buClr>
                <a:schemeClr val="accent6"/>
              </a:buClr>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buClr>
            </a:pPr>
            <a:endParaRPr lang="en-US" sz="1650" i="1"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6"/>
              </a:buClr>
              <a:buFont typeface="Wingdings" panose="05000000000000000000" pitchFamily="2" charset="2"/>
              <a:buChar char="§"/>
            </a:pPr>
            <a:endParaRPr lang="en-IE" sz="16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1248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015663" cy="66707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a:solidFill>
            <a:srgbClr val="C0504D"/>
          </a:solidFill>
        </p:spPr>
      </p:pic>
      <p:sp>
        <p:nvSpPr>
          <p:cNvPr id="7" name="TextBox 6"/>
          <p:cNvSpPr txBox="1"/>
          <p:nvPr/>
        </p:nvSpPr>
        <p:spPr>
          <a:xfrm>
            <a:off x="1780674" y="37887"/>
            <a:ext cx="5159578" cy="707886"/>
          </a:xfrm>
          <a:prstGeom prst="rect">
            <a:avLst/>
          </a:prstGeom>
          <a:solidFill>
            <a:schemeClr val="bg1"/>
          </a:solid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ECHR: Key human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ocial care</a:t>
            </a:r>
          </a:p>
        </p:txBody>
      </p:sp>
      <p:graphicFrame>
        <p:nvGraphicFramePr>
          <p:cNvPr id="28" name="Diagram 27"/>
          <p:cNvGraphicFramePr/>
          <p:nvPr>
            <p:extLst>
              <p:ext uri="{D42A27DB-BD31-4B8C-83A1-F6EECF244321}">
                <p14:modId xmlns:p14="http://schemas.microsoft.com/office/powerpoint/2010/main" val="3157817351"/>
              </p:ext>
            </p:extLst>
          </p:nvPr>
        </p:nvGraphicFramePr>
        <p:xfrm>
          <a:off x="384780" y="1119986"/>
          <a:ext cx="8246101" cy="5566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0873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015663" cy="66707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1624827" y="0"/>
            <a:ext cx="5894345" cy="707886"/>
          </a:xfrm>
          <a:prstGeom prst="rect">
            <a:avLst/>
          </a:prstGeom>
          <a:solidFill>
            <a:schemeClr val="bg1"/>
          </a:solid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UNCRPD: Key human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articles for health and social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are</a:t>
            </a:r>
          </a:p>
        </p:txBody>
      </p:sp>
      <p:graphicFrame>
        <p:nvGraphicFramePr>
          <p:cNvPr id="8" name="Diagram 7"/>
          <p:cNvGraphicFramePr/>
          <p:nvPr>
            <p:extLst>
              <p:ext uri="{D42A27DB-BD31-4B8C-83A1-F6EECF244321}">
                <p14:modId xmlns:p14="http://schemas.microsoft.com/office/powerpoint/2010/main" val="3715710624"/>
              </p:ext>
            </p:extLst>
          </p:nvPr>
        </p:nvGraphicFramePr>
        <p:xfrm>
          <a:off x="205274" y="707887"/>
          <a:ext cx="8810390" cy="6020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320066" y="2941389"/>
            <a:ext cx="1251933" cy="1368480"/>
          </a:xfrm>
          <a:prstGeom prst="rect">
            <a:avLst/>
          </a:prstGeom>
        </p:spPr>
      </p:pic>
      <p:pic>
        <p:nvPicPr>
          <p:cNvPr id="11" name="Picture 1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571999" y="2941389"/>
            <a:ext cx="1237195" cy="1368481"/>
          </a:xfrm>
          <a:prstGeom prst="rect">
            <a:avLst/>
          </a:prstGeom>
        </p:spPr>
      </p:pic>
    </p:spTree>
    <p:extLst>
      <p:ext uri="{BB962C8B-B14F-4D97-AF65-F5344CB8AC3E}">
        <p14:creationId xmlns:p14="http://schemas.microsoft.com/office/powerpoint/2010/main" val="573881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590" y="31532"/>
            <a:ext cx="9144000" cy="6826468"/>
          </a:xfrm>
          <a:prstGeom prst="rect">
            <a:avLst/>
          </a:prstGeom>
        </p:spPr>
      </p:pic>
      <p:sp>
        <p:nvSpPr>
          <p:cNvPr id="6" name="Rectangle 5"/>
          <p:cNvSpPr/>
          <p:nvPr/>
        </p:nvSpPr>
        <p:spPr>
          <a:xfrm>
            <a:off x="382947" y="3840852"/>
            <a:ext cx="8122926" cy="1692771"/>
          </a:xfrm>
          <a:prstGeom prst="rect">
            <a:avLst/>
          </a:prstGeom>
          <a:noFill/>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rgbClr val="0070C0"/>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a person’s life may be at risk and decisions are being made to withdraw life-sustaining treatments or not to resuscitate a person. </a:t>
            </a:r>
          </a:p>
          <a:p>
            <a:pPr marL="342900" indent="-342900">
              <a:buClr>
                <a:srgbClr val="0070C0"/>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a person is experiencing suicidal thoughts.</a:t>
            </a:r>
          </a:p>
        </p:txBody>
      </p:sp>
      <p:graphicFrame>
        <p:nvGraphicFramePr>
          <p:cNvPr id="5" name="Diagram 4"/>
          <p:cNvGraphicFramePr/>
          <p:nvPr>
            <p:extLst>
              <p:ext uri="{D42A27DB-BD31-4B8C-83A1-F6EECF244321}">
                <p14:modId xmlns:p14="http://schemas.microsoft.com/office/powerpoint/2010/main" val="242603471"/>
              </p:ext>
            </p:extLst>
          </p:nvPr>
        </p:nvGraphicFramePr>
        <p:xfrm>
          <a:off x="1426778" y="1168585"/>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950260" y="792122"/>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2020899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670032" y="4155122"/>
            <a:ext cx="7930055" cy="1692771"/>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someone receives continuing treatment/care that causes serious harm, suffering or humiliation. </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a person’s need for pain relief is not assessed or responded to. </a:t>
            </a: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3936243498"/>
              </p:ext>
            </p:extLst>
          </p:nvPr>
        </p:nvGraphicFramePr>
        <p:xfrm>
          <a:off x="1426778" y="1299256"/>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1242111" y="8529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32817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9144000" cy="6826468"/>
          </a:xfrm>
          <a:prstGeom prst="rect">
            <a:avLst/>
          </a:prstGeom>
        </p:spPr>
      </p:pic>
      <p:sp>
        <p:nvSpPr>
          <p:cNvPr id="6" name="Rectangle 5"/>
          <p:cNvSpPr/>
          <p:nvPr/>
        </p:nvSpPr>
        <p:spPr>
          <a:xfrm>
            <a:off x="436302" y="3845147"/>
            <a:ext cx="7930055" cy="1985159"/>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having blanket policies, conditions or rules in place in residential centres can negatively impact the liberty of people using the service. </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the use of a restrictive practice such as physical restraint is being considered.</a:t>
            </a: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2936922208"/>
              </p:ext>
            </p:extLst>
          </p:nvPr>
        </p:nvGraphicFramePr>
        <p:xfrm>
          <a:off x="972942" y="1088359"/>
          <a:ext cx="6928947"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1242111" y="8529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3203269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9144000" cy="6826468"/>
          </a:xfrm>
          <a:prstGeom prst="rect">
            <a:avLst/>
          </a:prstGeom>
        </p:spPr>
      </p:pic>
      <p:sp>
        <p:nvSpPr>
          <p:cNvPr id="6" name="Rectangle 5"/>
          <p:cNvSpPr/>
          <p:nvPr/>
        </p:nvSpPr>
        <p:spPr>
          <a:xfrm>
            <a:off x="551793" y="4073467"/>
            <a:ext cx="8207196" cy="1887696"/>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a person using services should be facilitated in accessing legal representation and or independent advocacy representation.</a:t>
            </a:r>
          </a:p>
          <a:p>
            <a:pPr marL="342900" indent="-342900">
              <a:buClr>
                <a:schemeClr val="accent1"/>
              </a:buClr>
              <a:buFont typeface="Wingdings" panose="05000000000000000000" pitchFamily="2" charset="2"/>
              <a:buChar char="§"/>
            </a:pPr>
            <a:r>
              <a:rPr lang="en-US" sz="1900" dirty="0" smtClean="0">
                <a:latin typeface="Tahoma" panose="020B0604030504040204" pitchFamily="34" charset="0"/>
                <a:ea typeface="Tahoma" panose="020B0604030504040204" pitchFamily="34" charset="0"/>
                <a:cs typeface="Tahoma" panose="020B0604030504040204" pitchFamily="34" charset="0"/>
              </a:rPr>
              <a:t>For example, when a person wishes to make a complaint about a service.</a:t>
            </a:r>
            <a:endParaRPr lang="en-IE" sz="19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6">
                  <a:lumMod val="75000"/>
                </a:schemeClr>
              </a:buClr>
              <a:buFont typeface="Arial" panose="020B0604020202020204" pitchFamily="34" charset="0"/>
              <a:buChar char="•"/>
            </a:pP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4107325847"/>
              </p:ext>
            </p:extLst>
          </p:nvPr>
        </p:nvGraphicFramePr>
        <p:xfrm>
          <a:off x="1426778" y="1180544"/>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242111" y="8529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10654264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26468"/>
          </a:xfrm>
          <a:prstGeom prst="rect">
            <a:avLst/>
          </a:prstGeom>
        </p:spPr>
      </p:pic>
      <p:sp>
        <p:nvSpPr>
          <p:cNvPr id="6" name="Rectangle 5"/>
          <p:cNvSpPr/>
          <p:nvPr/>
        </p:nvSpPr>
        <p:spPr>
          <a:xfrm>
            <a:off x="387264" y="3733021"/>
            <a:ext cx="8165065" cy="1985159"/>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 </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people using services should be supported in deciding how they wish to live and whether or not to have intimate relationships and to marry. </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people are supported to participate in community life and to maintain and improve their health and wellbeing. </a:t>
            </a: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413463637"/>
              </p:ext>
            </p:extLst>
          </p:nvPr>
        </p:nvGraphicFramePr>
        <p:xfrm>
          <a:off x="972943" y="1181981"/>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1242111" y="757287"/>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1167215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4656588" y="1923258"/>
            <a:ext cx="4057105" cy="4653582"/>
          </a:xfrm>
          <a:prstGeom prst="rect">
            <a:avLst/>
          </a:prstGeom>
          <a:noFill/>
        </p:spPr>
        <p:txBody>
          <a:bodyPr wrap="square" rtlCol="0">
            <a:spAutoFit/>
          </a:bodyPr>
          <a:lstStyle/>
          <a:p>
            <a:pPr>
              <a:lnSpc>
                <a:spcPct val="114000"/>
              </a:lnSpc>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The Guidance is available to download </a:t>
            </a:r>
            <a:r>
              <a:rPr lang="en-US" sz="2000" dirty="0" smtClean="0">
                <a:latin typeface="Tahoma" panose="020B0604030504040204" pitchFamily="34" charset="0"/>
                <a:ea typeface="Tahoma" panose="020B0604030504040204" pitchFamily="34" charset="0"/>
                <a:cs typeface="Tahoma" panose="020B0604030504040204" pitchFamily="34" charset="0"/>
                <a:hlinkClick r:id="rId4"/>
              </a:rPr>
              <a:t>here</a:t>
            </a:r>
            <a:r>
              <a:rPr lang="en-US" sz="2000" dirty="0" smtClean="0">
                <a:latin typeface="Tahoma" panose="020B0604030504040204" pitchFamily="34" charset="0"/>
                <a:ea typeface="Tahoma" panose="020B0604030504040204" pitchFamily="34" charset="0"/>
                <a:cs typeface="Tahoma" panose="020B0604030504040204" pitchFamily="34" charset="0"/>
              </a:rPr>
              <a:t> from the HIQA website (</a:t>
            </a:r>
            <a:r>
              <a:rPr lang="en-US" sz="2000" dirty="0" smtClean="0">
                <a:latin typeface="Tahoma" panose="020B0604030504040204" pitchFamily="34" charset="0"/>
                <a:ea typeface="Tahoma" panose="020B0604030504040204" pitchFamily="34" charset="0"/>
                <a:cs typeface="Tahoma" panose="020B0604030504040204" pitchFamily="34" charset="0"/>
                <a:hlinkClick r:id="rId5"/>
              </a:rPr>
              <a:t>www.hiqa.ie</a:t>
            </a:r>
            <a:r>
              <a:rPr lang="en-US" sz="2000" dirty="0" smtClean="0">
                <a:latin typeface="Tahoma" panose="020B0604030504040204" pitchFamily="34" charset="0"/>
                <a:ea typeface="Tahoma" panose="020B0604030504040204" pitchFamily="34" charset="0"/>
                <a:cs typeface="Tahoma" panose="020B0604030504040204" pitchFamily="34" charset="0"/>
              </a:rPr>
              <a:t>). </a:t>
            </a:r>
          </a:p>
          <a:p>
            <a:pPr>
              <a:lnSpc>
                <a:spcPct val="114000"/>
              </a:lnSpc>
              <a:buClr>
                <a:schemeClr val="accent6"/>
              </a:buCl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You can also visit the HIQA  </a:t>
            </a:r>
            <a:r>
              <a:rPr lang="en-US" sz="2000" dirty="0">
                <a:latin typeface="Tahoma" panose="020B0604030504040204" pitchFamily="34" charset="0"/>
                <a:ea typeface="Tahoma" panose="020B0604030504040204" pitchFamily="34" charset="0"/>
                <a:cs typeface="Tahoma" panose="020B0604030504040204" pitchFamily="34" charset="0"/>
                <a:hlinkClick r:id="rId6"/>
              </a:rPr>
              <a:t>Learning Hub</a:t>
            </a:r>
            <a:r>
              <a:rPr lang="en-US" sz="2000" dirty="0">
                <a:latin typeface="Tahoma" panose="020B0604030504040204" pitchFamily="34" charset="0"/>
                <a:ea typeface="Tahoma" panose="020B0604030504040204" pitchFamily="34" charset="0"/>
                <a:cs typeface="Tahoma" panose="020B0604030504040204" pitchFamily="34" charset="0"/>
              </a:rPr>
              <a:t> </a:t>
            </a:r>
            <a:r>
              <a:rPr lang="en-IE" sz="2000" dirty="0">
                <a:latin typeface="Tahoma" panose="020B0604030504040204" pitchFamily="34" charset="0"/>
                <a:ea typeface="Tahoma" panose="020B0604030504040204" pitchFamily="34" charset="0"/>
                <a:cs typeface="Tahoma" panose="020B0604030504040204" pitchFamily="34" charset="0"/>
              </a:rPr>
              <a:t>which </a:t>
            </a:r>
            <a:r>
              <a:rPr lang="en-IE" sz="2000" dirty="0" smtClean="0">
                <a:latin typeface="Tahoma" panose="020B0604030504040204" pitchFamily="34" charset="0"/>
                <a:ea typeface="Tahoma" panose="020B0604030504040204" pitchFamily="34" charset="0"/>
                <a:cs typeface="Tahoma" panose="020B0604030504040204" pitchFamily="34" charset="0"/>
              </a:rPr>
              <a:t>was developed </a:t>
            </a:r>
            <a:r>
              <a:rPr lang="en-IE" sz="2000" dirty="0">
                <a:latin typeface="Tahoma" panose="020B0604030504040204" pitchFamily="34" charset="0"/>
                <a:ea typeface="Tahoma" panose="020B0604030504040204" pitchFamily="34" charset="0"/>
                <a:cs typeface="Tahoma" panose="020B0604030504040204" pitchFamily="34" charset="0"/>
              </a:rPr>
              <a:t>to provide links to online learning courses, guides and videos for frontline staff, students and academics, as well as people using health </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and </a:t>
            </a:r>
            <a:r>
              <a:rPr lang="en-IE" sz="2000" dirty="0">
                <a:latin typeface="Tahoma" panose="020B0604030504040204" pitchFamily="34" charset="0"/>
                <a:ea typeface="Tahoma" panose="020B0604030504040204" pitchFamily="34" charset="0"/>
                <a:cs typeface="Tahoma" panose="020B0604030504040204" pitchFamily="34" charset="0"/>
              </a:rPr>
              <a:t>social care </a:t>
            </a:r>
            <a:r>
              <a:rPr lang="en-IE" sz="2000" dirty="0" smtClean="0">
                <a:latin typeface="Tahoma" panose="020B0604030504040204" pitchFamily="34" charset="0"/>
                <a:ea typeface="Tahoma" panose="020B0604030504040204" pitchFamily="34" charset="0"/>
                <a:cs typeface="Tahoma" panose="020B0604030504040204" pitchFamily="34" charset="0"/>
              </a:rPr>
              <a:t>services.</a:t>
            </a: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496563" y="700019"/>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a:t>
            </a:r>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4754" y="1350395"/>
            <a:ext cx="3741527" cy="5307449"/>
          </a:xfrm>
          <a:prstGeom prst="rect">
            <a:avLst/>
          </a:prstGeom>
          <a:ln>
            <a:solidFill>
              <a:schemeClr val="tx1"/>
            </a:solidFill>
          </a:ln>
        </p:spPr>
      </p:pic>
    </p:spTree>
    <p:extLst>
      <p:ext uri="{BB962C8B-B14F-4D97-AF65-F5344CB8AC3E}">
        <p14:creationId xmlns:p14="http://schemas.microsoft.com/office/powerpoint/2010/main" val="576892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7469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8983579" cy="6826468"/>
          </a:xfrm>
          <a:prstGeom prst="rect">
            <a:avLst/>
          </a:prstGeom>
        </p:spPr>
      </p:pic>
      <p:sp>
        <p:nvSpPr>
          <p:cNvPr id="6" name="Rectangle 5"/>
          <p:cNvSpPr/>
          <p:nvPr/>
        </p:nvSpPr>
        <p:spPr>
          <a:xfrm>
            <a:off x="526761" y="3927887"/>
            <a:ext cx="7930055" cy="1985159"/>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 </a:t>
            </a:r>
          </a:p>
          <a:p>
            <a:pPr marL="285750" indent="-285750">
              <a:buClr>
                <a:schemeClr val="accent1"/>
              </a:buClr>
              <a:buFont typeface="Wingdings" panose="05000000000000000000" pitchFamily="2" charset="2"/>
              <a:buChar char="§"/>
            </a:pPr>
            <a:r>
              <a:rPr lang="en-US" sz="1900" dirty="0">
                <a:latin typeface="Tahoma" panose="020B0604030504040204" pitchFamily="34" charset="0"/>
                <a:ea typeface="Tahoma" panose="020B0604030504040204" pitchFamily="34" charset="0"/>
                <a:cs typeface="Tahoma" panose="020B0604030504040204" pitchFamily="34" charset="0"/>
              </a:rPr>
              <a:t>For example, </a:t>
            </a:r>
            <a:r>
              <a:rPr lang="en-US" sz="1900" dirty="0" smtClean="0">
                <a:latin typeface="Tahoma" panose="020B0604030504040204" pitchFamily="34" charset="0"/>
                <a:ea typeface="Tahoma" panose="020B0604030504040204" pitchFamily="34" charset="0"/>
                <a:cs typeface="Tahoma" panose="020B0604030504040204" pitchFamily="34" charset="0"/>
              </a:rPr>
              <a:t>the values and beliefs of the </a:t>
            </a:r>
            <a:r>
              <a:rPr lang="en-US" sz="1900" dirty="0">
                <a:latin typeface="Tahoma" panose="020B0604030504040204" pitchFamily="34" charset="0"/>
                <a:ea typeface="Tahoma" panose="020B0604030504040204" pitchFamily="34" charset="0"/>
                <a:cs typeface="Tahoma" panose="020B0604030504040204" pitchFamily="34" charset="0"/>
              </a:rPr>
              <a:t>person </a:t>
            </a:r>
            <a:r>
              <a:rPr lang="en-US" sz="1900" dirty="0" smtClean="0">
                <a:latin typeface="Tahoma" panose="020B0604030504040204" pitchFamily="34" charset="0"/>
                <a:ea typeface="Tahoma" panose="020B0604030504040204" pitchFamily="34" charset="0"/>
                <a:cs typeface="Tahoma" panose="020B0604030504040204" pitchFamily="34" charset="0"/>
              </a:rPr>
              <a:t>are considered when providing them with information about the risks and benefits of different treatment options.</a:t>
            </a:r>
            <a:endParaRPr lang="en-IE" sz="19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services are tailored so that they are culturally sensitive for people using them. </a:t>
            </a:r>
            <a:endParaRPr lang="en-IE" sz="1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4142163321"/>
              </p:ext>
            </p:extLst>
          </p:nvPr>
        </p:nvGraphicFramePr>
        <p:xfrm>
          <a:off x="848122" y="1260820"/>
          <a:ext cx="7287333"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161899" y="814544"/>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1247244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7469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8983579" cy="6826468"/>
          </a:xfrm>
          <a:prstGeom prst="rect">
            <a:avLst/>
          </a:prstGeom>
        </p:spPr>
      </p:pic>
      <p:sp>
        <p:nvSpPr>
          <p:cNvPr id="6" name="Rectangle 5"/>
          <p:cNvSpPr/>
          <p:nvPr/>
        </p:nvSpPr>
        <p:spPr>
          <a:xfrm>
            <a:off x="526761" y="4062330"/>
            <a:ext cx="7930055" cy="1692771"/>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 </a:t>
            </a:r>
          </a:p>
          <a:p>
            <a:pPr marL="285750" indent="-28575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a:t>
            </a:r>
            <a:r>
              <a:rPr lang="en-IE" sz="1900" dirty="0">
                <a:latin typeface="Tahoma" panose="020B0604030504040204" pitchFamily="34" charset="0"/>
                <a:ea typeface="Tahoma" panose="020B0604030504040204" pitchFamily="34" charset="0"/>
                <a:cs typeface="Tahoma" panose="020B0604030504040204" pitchFamily="34" charset="0"/>
              </a:rPr>
              <a:t>example</a:t>
            </a:r>
            <a:r>
              <a:rPr lang="en-IE" sz="1900" dirty="0" smtClean="0">
                <a:latin typeface="Tahoma" panose="020B0604030504040204" pitchFamily="34" charset="0"/>
                <a:ea typeface="Tahoma" panose="020B0604030504040204" pitchFamily="34" charset="0"/>
                <a:cs typeface="Tahoma" panose="020B0604030504040204" pitchFamily="34" charset="0"/>
              </a:rPr>
              <a:t>, people using services should be supported and facilitated to express their wishes for their care and support.</a:t>
            </a:r>
          </a:p>
          <a:p>
            <a:pPr marL="285750" indent="-285750">
              <a:buClr>
                <a:schemeClr val="accent1"/>
              </a:buClr>
              <a:buFont typeface="Wingdings" panose="05000000000000000000" pitchFamily="2" charset="2"/>
              <a:buChar char="§"/>
            </a:pPr>
            <a:r>
              <a:rPr lang="en-IE" sz="1900" dirty="0">
                <a:latin typeface="Tahoma" panose="020B0604030504040204" pitchFamily="34" charset="0"/>
                <a:ea typeface="Tahoma" panose="020B0604030504040204" pitchFamily="34" charset="0"/>
                <a:cs typeface="Tahoma" panose="020B0604030504040204" pitchFamily="34" charset="0"/>
              </a:rPr>
              <a:t>For example, </a:t>
            </a:r>
            <a:r>
              <a:rPr lang="en-IE" sz="1900" dirty="0" smtClean="0">
                <a:latin typeface="Tahoma" panose="020B0604030504040204" pitchFamily="34" charset="0"/>
                <a:ea typeface="Tahoma" panose="020B0604030504040204" pitchFamily="34" charset="0"/>
                <a:cs typeface="Tahoma" panose="020B0604030504040204" pitchFamily="34" charset="0"/>
              </a:rPr>
              <a:t>the </a:t>
            </a:r>
            <a:r>
              <a:rPr lang="en-IE" sz="1900" dirty="0">
                <a:latin typeface="Tahoma" panose="020B0604030504040204" pitchFamily="34" charset="0"/>
                <a:ea typeface="Tahoma" panose="020B0604030504040204" pitchFamily="34" charset="0"/>
                <a:cs typeface="Tahoma" panose="020B0604030504040204" pitchFamily="34" charset="0"/>
              </a:rPr>
              <a:t>person’s wishes are adhered to in relation to what information is shared with their family. </a:t>
            </a:r>
          </a:p>
        </p:txBody>
      </p:sp>
      <p:graphicFrame>
        <p:nvGraphicFramePr>
          <p:cNvPr id="5" name="Diagram 4"/>
          <p:cNvGraphicFramePr/>
          <p:nvPr>
            <p:extLst>
              <p:ext uri="{D42A27DB-BD31-4B8C-83A1-F6EECF244321}">
                <p14:modId xmlns:p14="http://schemas.microsoft.com/office/powerpoint/2010/main" val="2764981590"/>
              </p:ext>
            </p:extLst>
          </p:nvPr>
        </p:nvGraphicFramePr>
        <p:xfrm>
          <a:off x="848122" y="1260820"/>
          <a:ext cx="7287333"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175967" y="7984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7751689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9144000" cy="6674068"/>
          </a:xfrm>
          <a:prstGeom prst="rect">
            <a:avLst/>
          </a:prstGeom>
        </p:spPr>
      </p:pic>
      <p:sp>
        <p:nvSpPr>
          <p:cNvPr id="6" name="Rectangle 5"/>
          <p:cNvSpPr/>
          <p:nvPr/>
        </p:nvSpPr>
        <p:spPr>
          <a:xfrm>
            <a:off x="423252" y="3574258"/>
            <a:ext cx="8165207" cy="2482731"/>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 </a:t>
            </a:r>
          </a:p>
          <a:p>
            <a:pPr marL="342900" indent="-34290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For example, if someone is treated differently to others under comparable circumstances on account of their characteristics (for example, on account of their age or sex).</a:t>
            </a:r>
          </a:p>
          <a:p>
            <a:pPr marL="342900" indent="-34290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For example, if people with different characteristics (for example,  different communication abilities) are treated the same, which can lead to unequal outcomes.</a:t>
            </a:r>
          </a:p>
          <a:p>
            <a:pPr>
              <a:buClr>
                <a:schemeClr val="accent6">
                  <a:lumMod val="75000"/>
                </a:schemeClr>
              </a:buClr>
            </a:pPr>
            <a:endParaRPr lang="en-IE" sz="2000" baseline="30000" dirty="0"/>
          </a:p>
        </p:txBody>
      </p:sp>
      <p:graphicFrame>
        <p:nvGraphicFramePr>
          <p:cNvPr id="5" name="Diagram 4"/>
          <p:cNvGraphicFramePr/>
          <p:nvPr>
            <p:extLst>
              <p:ext uri="{D42A27DB-BD31-4B8C-83A1-F6EECF244321}">
                <p14:modId xmlns:p14="http://schemas.microsoft.com/office/powerpoint/2010/main" val="2267347482"/>
              </p:ext>
            </p:extLst>
          </p:nvPr>
        </p:nvGraphicFramePr>
        <p:xfrm>
          <a:off x="906799" y="1052000"/>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1175967" y="724052"/>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2533555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3977"/>
            <a:ext cx="9144000" cy="6801577"/>
          </a:xfrm>
          <a:prstGeom prst="rect">
            <a:avLst/>
          </a:prstGeom>
        </p:spPr>
      </p:pic>
      <p:sp>
        <p:nvSpPr>
          <p:cNvPr id="6" name="Rectangle 5"/>
          <p:cNvSpPr/>
          <p:nvPr/>
        </p:nvSpPr>
        <p:spPr>
          <a:xfrm>
            <a:off x="775784" y="3936573"/>
            <a:ext cx="7274521" cy="2277547"/>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someone who is accessing treatment or services is able to access their possessions and property as required or requested. </a:t>
            </a:r>
          </a:p>
          <a:p>
            <a:pPr marL="342900" indent="-342900">
              <a:buClr>
                <a:schemeClr val="accent1"/>
              </a:buClr>
              <a:buFont typeface="Wingdings" panose="05000000000000000000" pitchFamily="2" charset="2"/>
              <a:buChar char="§"/>
            </a:pPr>
            <a:r>
              <a:rPr lang="en-US" sz="1900" dirty="0" smtClean="0">
                <a:latin typeface="Tahoma" panose="020B0604030504040204" pitchFamily="34" charset="0"/>
                <a:ea typeface="Tahoma" panose="020B0604030504040204" pitchFamily="34" charset="0"/>
                <a:cs typeface="Tahoma" panose="020B0604030504040204" pitchFamily="34" charset="0"/>
              </a:rPr>
              <a:t>For example, when a person living in a residential centre is supported to make decisions for themselves about how to spend their money.</a:t>
            </a: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3527878769"/>
              </p:ext>
            </p:extLst>
          </p:nvPr>
        </p:nvGraphicFramePr>
        <p:xfrm>
          <a:off x="922282" y="1158577"/>
          <a:ext cx="729943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175967" y="7984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5997291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766"/>
            <a:ext cx="9144001" cy="6858000"/>
          </a:xfrm>
          <a:prstGeom prst="rect">
            <a:avLst/>
          </a:prstGeom>
        </p:spPr>
      </p:pic>
      <p:sp>
        <p:nvSpPr>
          <p:cNvPr id="6" name="Rectangle 5"/>
          <p:cNvSpPr/>
          <p:nvPr/>
        </p:nvSpPr>
        <p:spPr>
          <a:xfrm>
            <a:off x="606971" y="1631414"/>
            <a:ext cx="7930055" cy="1144929"/>
          </a:xfrm>
          <a:prstGeom prst="rect">
            <a:avLst/>
          </a:prstGeom>
        </p:spPr>
        <p:txBody>
          <a:bodyPr wrap="square">
            <a:spAutoFit/>
          </a:bodyPr>
          <a:lstStyle/>
          <a:p>
            <a:pPr marL="342900" indent="-342900">
              <a:lnSpc>
                <a:spcPct val="114000"/>
              </a:lnSpc>
              <a:spcAft>
                <a:spcPts val="1200"/>
              </a:spcAft>
              <a:buClr>
                <a:srgbClr val="0070C0"/>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High-level reference to human rights and a human rights-based approach to care and support is made in a number of the national </a:t>
            </a:r>
            <a:r>
              <a:rPr lang="en-US" sz="2000" dirty="0">
                <a:latin typeface="Tahoma" panose="020B0604030504040204" pitchFamily="34" charset="0"/>
                <a:ea typeface="Tahoma" panose="020B0604030504040204" pitchFamily="34" charset="0"/>
                <a:cs typeface="Tahoma" panose="020B0604030504040204" pitchFamily="34" charset="0"/>
              </a:rPr>
              <a:t>s</a:t>
            </a:r>
            <a:r>
              <a:rPr lang="en-US" sz="2000" dirty="0" smtClean="0">
                <a:latin typeface="Tahoma" panose="020B0604030504040204" pitchFamily="34" charset="0"/>
                <a:ea typeface="Tahoma" panose="020B0604030504040204" pitchFamily="34" charset="0"/>
                <a:cs typeface="Tahoma" panose="020B0604030504040204" pitchFamily="34" charset="0"/>
              </a:rPr>
              <a:t>tandards developed by HIQA</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53035" y="898766"/>
            <a:ext cx="7162731" cy="523220"/>
          </a:xfrm>
          <a:prstGeom prst="rect">
            <a:avLst/>
          </a:prstGeom>
          <a:noFill/>
        </p:spPr>
        <p:txBody>
          <a:bodyPr wrap="square" rtlCol="0">
            <a:spAutoFit/>
          </a:bodyPr>
          <a:lstStyle/>
          <a:p>
            <a:pPr algn="ctr"/>
            <a:r>
              <a:rPr lang="en-US"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National standards developed by HIQA</a:t>
            </a:r>
            <a:endPar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rot="19819154">
            <a:off x="615622" y="3637019"/>
            <a:ext cx="2083832" cy="283097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520598">
            <a:off x="1644287" y="3370421"/>
            <a:ext cx="2042844" cy="289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354967">
            <a:off x="2961894" y="3133217"/>
            <a:ext cx="2056069" cy="3000745"/>
          </a:xfrm>
          <a:prstGeom prst="rect">
            <a:avLst/>
          </a:prstGeom>
        </p:spPr>
      </p:pic>
      <p:pic>
        <p:nvPicPr>
          <p:cNvPr id="19" name="Picture 18"/>
          <p:cNvPicPr/>
          <p:nvPr/>
        </p:nvPicPr>
        <p:blipFill>
          <a:blip r:embed="rId7" cstate="print"/>
          <a:stretch>
            <a:fillRect/>
          </a:stretch>
        </p:blipFill>
        <p:spPr>
          <a:xfrm rot="690136">
            <a:off x="4052078" y="3381924"/>
            <a:ext cx="1974814" cy="2886261"/>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337048">
            <a:off x="5229727" y="3701319"/>
            <a:ext cx="2024201" cy="283253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3920041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589"/>
            <a:ext cx="9144000" cy="6825411"/>
          </a:xfrm>
          <a:prstGeom prst="rect">
            <a:avLst/>
          </a:prstGeom>
        </p:spPr>
      </p:pic>
      <p:sp>
        <p:nvSpPr>
          <p:cNvPr id="9" name="TextBox 8"/>
          <p:cNvSpPr txBox="1"/>
          <p:nvPr/>
        </p:nvSpPr>
        <p:spPr>
          <a:xfrm>
            <a:off x="1239932" y="916312"/>
            <a:ext cx="7360360" cy="830997"/>
          </a:xfrm>
          <a:prstGeom prst="rect">
            <a:avLst/>
          </a:prstGeom>
          <a:noFill/>
        </p:spPr>
        <p:txBody>
          <a:bodyPr wrap="square" rtlCol="0">
            <a:spAutoFit/>
          </a:bodyPr>
          <a:lstStyle/>
          <a:p>
            <a:pPr algn="ctr"/>
            <a:r>
              <a:rPr lang="en-US"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National Standards for Residential Services for Children and Adults with Disabilities (2013)</a:t>
            </a:r>
            <a:endParaRPr lang="en-IE"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5324" y="1914605"/>
            <a:ext cx="7469577" cy="466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766420">
            <a:off x="252093" y="306078"/>
            <a:ext cx="1080397" cy="1484772"/>
          </a:xfrm>
          <a:prstGeom prst="rect">
            <a:avLst/>
          </a:prstGeom>
        </p:spPr>
      </p:pic>
    </p:spTree>
    <p:extLst>
      <p:ext uri="{BB962C8B-B14F-4D97-AF65-F5344CB8AC3E}">
        <p14:creationId xmlns:p14="http://schemas.microsoft.com/office/powerpoint/2010/main" val="530473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87587" cy="6858000"/>
          </a:xfrm>
          <a:prstGeom prst="rect">
            <a:avLst/>
          </a:prstGeom>
        </p:spPr>
      </p:pic>
      <p:sp>
        <p:nvSpPr>
          <p:cNvPr id="9" name="TextBox 8"/>
          <p:cNvSpPr txBox="1"/>
          <p:nvPr/>
        </p:nvSpPr>
        <p:spPr>
          <a:xfrm>
            <a:off x="1344942" y="856368"/>
            <a:ext cx="6948430" cy="830997"/>
          </a:xfrm>
          <a:prstGeom prst="rect">
            <a:avLst/>
          </a:prstGeom>
          <a:noFill/>
        </p:spPr>
        <p:txBody>
          <a:bodyPr wrap="square" rtlCol="0">
            <a:spAutoFit/>
          </a:bodyPr>
          <a:lstStyle/>
          <a:p>
            <a:pPr algn="ctr"/>
            <a:r>
              <a:rPr lang="en-US"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National Standards for Residential </a:t>
            </a:r>
            <a:r>
              <a:rPr lang="en-US" sz="2300" b="1" dirty="0">
                <a:solidFill>
                  <a:srgbClr val="0070C0"/>
                </a:solidFill>
                <a:latin typeface="Tahoma" panose="020B0604030504040204" pitchFamily="34" charset="0"/>
                <a:ea typeface="Tahoma" panose="020B0604030504040204" pitchFamily="34" charset="0"/>
                <a:cs typeface="Tahoma" panose="020B0604030504040204" pitchFamily="34" charset="0"/>
              </a:rPr>
              <a:t>Care Settings for Older People in Ireland </a:t>
            </a:r>
            <a:r>
              <a:rPr lang="en-US"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(2016)</a:t>
            </a:r>
            <a:endParaRPr lang="en-IE"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p:nvPr/>
        </p:nvPicPr>
        <p:blipFill rotWithShape="1">
          <a:blip r:embed="rId5" cstate="screen">
            <a:extLst>
              <a:ext uri="{28A0092B-C50C-407E-A947-70E740481C1C}">
                <a14:useLocalDpi xmlns:a14="http://schemas.microsoft.com/office/drawing/2010/main"/>
              </a:ext>
            </a:extLst>
          </a:blip>
          <a:srcRect/>
          <a:stretch/>
        </p:blipFill>
        <p:spPr bwMode="auto">
          <a:xfrm>
            <a:off x="1249249" y="1784713"/>
            <a:ext cx="7469577" cy="4675623"/>
          </a:xfrm>
          <a:prstGeom prst="rect">
            <a:avLst/>
          </a:prstGeom>
          <a:ln w="6350">
            <a:solidFill>
              <a:sysClr val="windowText" lastClr="000000"/>
            </a:solid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569796">
            <a:off x="188719" y="279347"/>
            <a:ext cx="1126010" cy="1491720"/>
          </a:xfrm>
          <a:prstGeom prst="rect">
            <a:avLst/>
          </a:prstGeom>
        </p:spPr>
      </p:pic>
    </p:spTree>
    <p:extLst>
      <p:ext uri="{BB962C8B-B14F-4D97-AF65-F5344CB8AC3E}">
        <p14:creationId xmlns:p14="http://schemas.microsoft.com/office/powerpoint/2010/main" val="1498035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299546" y="834402"/>
            <a:ext cx="8844454" cy="523220"/>
          </a:xfrm>
          <a:prstGeom prst="rect">
            <a:avLst/>
          </a:prstGeom>
          <a:noFill/>
        </p:spPr>
        <p:txBody>
          <a:bodyPr wrap="square" rtlCol="0">
            <a:spAutoFit/>
          </a:bodyPr>
          <a:lstStyle/>
          <a:p>
            <a:pPr algn="ct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Codes of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conduct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ethics</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536029" y="2752159"/>
            <a:ext cx="8036471" cy="3016210"/>
          </a:xfrm>
          <a:prstGeom prst="rect">
            <a:avLst/>
          </a:prstGeom>
        </p:spPr>
        <p:txBody>
          <a:bodyPr wrap="square">
            <a:spAutoFit/>
          </a:bodyPr>
          <a:lstStyle/>
          <a:p>
            <a:pPr marL="285750" lvl="0" indent="-285750">
              <a:buClr>
                <a:schemeClr val="accent1"/>
              </a:buClr>
              <a:buFont typeface="Wingdings" panose="05000000000000000000" pitchFamily="2" charset="2"/>
              <a:buChar char="§"/>
            </a:pPr>
            <a:r>
              <a:rPr lang="en-US" sz="1900" u="sng" dirty="0" smtClean="0">
                <a:latin typeface="Tahoma" panose="020B0604030504040204" pitchFamily="34" charset="0"/>
                <a:ea typeface="Tahoma" panose="020B0604030504040204" pitchFamily="34" charset="0"/>
                <a:cs typeface="Tahoma" panose="020B0604030504040204" pitchFamily="34" charset="0"/>
                <a:hlinkClick r:id="rId5"/>
              </a:rPr>
              <a:t>Code of Professional Conduct and Ethics for Registered Nurses and Registered Midwives</a:t>
            </a:r>
            <a:r>
              <a:rPr lang="en-US" sz="1900" dirty="0" smtClean="0">
                <a:latin typeface="Tahoma" panose="020B0604030504040204" pitchFamily="34" charset="0"/>
                <a:ea typeface="Tahoma" panose="020B0604030504040204" pitchFamily="34" charset="0"/>
                <a:cs typeface="Tahoma" panose="020B0604030504040204" pitchFamily="34" charset="0"/>
                <a:hlinkClick r:id="rId5"/>
              </a:rPr>
              <a:t> </a:t>
            </a:r>
            <a:r>
              <a:rPr lang="en-US" sz="1900" dirty="0" smtClean="0">
                <a:latin typeface="Tahoma" panose="020B0604030504040204" pitchFamily="34" charset="0"/>
                <a:ea typeface="Tahoma" panose="020B0604030504040204" pitchFamily="34" charset="0"/>
                <a:cs typeface="Tahoma" panose="020B0604030504040204" pitchFamily="34" charset="0"/>
              </a:rPr>
              <a:t>(Nursing and Midwifery Board of Ireland, 2025)</a:t>
            </a:r>
          </a:p>
          <a:p>
            <a:pPr marL="285750" lvl="0" indent="-285750">
              <a:buClr>
                <a:schemeClr val="accent1"/>
              </a:buClr>
              <a:buFont typeface="Wingdings" panose="05000000000000000000" pitchFamily="2" charset="2"/>
              <a:buChar char="§"/>
            </a:pPr>
            <a:endParaRPr lang="en-IE" sz="19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US" sz="1900" u="sng" dirty="0" smtClean="0">
                <a:latin typeface="Tahoma" panose="020B0604030504040204" pitchFamily="34" charset="0"/>
                <a:ea typeface="Tahoma" panose="020B0604030504040204" pitchFamily="34" charset="0"/>
                <a:cs typeface="Tahoma" panose="020B0604030504040204" pitchFamily="34" charset="0"/>
                <a:hlinkClick r:id="rId6"/>
              </a:rPr>
              <a:t>Guide to Professional Conduct and Ethics for Registered Medical Practitioners </a:t>
            </a:r>
            <a:r>
              <a:rPr lang="en-US" sz="1900" dirty="0" smtClean="0">
                <a:latin typeface="Tahoma" panose="020B0604030504040204" pitchFamily="34" charset="0"/>
                <a:ea typeface="Tahoma" panose="020B0604030504040204" pitchFamily="34" charset="0"/>
                <a:cs typeface="Tahoma" panose="020B0604030504040204" pitchFamily="34" charset="0"/>
              </a:rPr>
              <a:t>(Medical Council, 2024)</a:t>
            </a:r>
            <a:endParaRPr lang="en-IE" sz="19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chemeClr val="accent1"/>
              </a:buClr>
              <a:buFont typeface="Wingdings" panose="05000000000000000000" pitchFamily="2" charset="2"/>
              <a:buChar char="§"/>
            </a:pPr>
            <a:endParaRPr lang="en-IE" sz="19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US" sz="1900" u="sng" dirty="0" smtClean="0">
                <a:latin typeface="Tahoma" panose="020B0604030504040204" pitchFamily="34" charset="0"/>
                <a:ea typeface="Tahoma" panose="020B0604030504040204" pitchFamily="34" charset="0"/>
                <a:cs typeface="Tahoma" panose="020B0604030504040204" pitchFamily="34" charset="0"/>
                <a:hlinkClick r:id="rId7"/>
              </a:rPr>
              <a:t>Social Workers Registration Board Code of Professional Conduct and Ethics </a:t>
            </a:r>
            <a:r>
              <a:rPr lang="en-US" sz="1900" dirty="0" smtClean="0">
                <a:latin typeface="Tahoma" panose="020B0604030504040204" pitchFamily="34" charset="0"/>
                <a:ea typeface="Tahoma" panose="020B0604030504040204" pitchFamily="34" charset="0"/>
                <a:cs typeface="Tahoma" panose="020B0604030504040204" pitchFamily="34" charset="0"/>
              </a:rPr>
              <a:t>(CORU, 2019)</a:t>
            </a:r>
          </a:p>
          <a:p>
            <a:pPr>
              <a:buClr>
                <a:schemeClr val="accent6">
                  <a:lumMod val="75000"/>
                </a:schemeClr>
              </a:buClr>
            </a:pPr>
            <a:r>
              <a:rPr lang="en-US" sz="1900" u="sng" dirty="0" smtClean="0"/>
              <a:t> </a:t>
            </a:r>
          </a:p>
          <a:p>
            <a:pPr>
              <a:buClr>
                <a:schemeClr val="accent6">
                  <a:lumMod val="75000"/>
                </a:schemeClr>
              </a:buClr>
            </a:pPr>
            <a:endParaRPr lang="en-IE" sz="1900" dirty="0"/>
          </a:p>
        </p:txBody>
      </p:sp>
      <p:sp>
        <p:nvSpPr>
          <p:cNvPr id="6" name="Rectangle 5"/>
          <p:cNvSpPr/>
          <p:nvPr/>
        </p:nvSpPr>
        <p:spPr>
          <a:xfrm>
            <a:off x="536029" y="1537139"/>
            <a:ext cx="8229600" cy="369332"/>
          </a:xfrm>
          <a:prstGeom prst="rect">
            <a:avLst/>
          </a:prstGeom>
        </p:spPr>
        <p:txBody>
          <a:bodyPr wrap="square">
            <a:spAutoFit/>
          </a:bodyPr>
          <a:lstStyle/>
          <a:p>
            <a:pPr marL="285750" indent="-285750">
              <a:buClr>
                <a:schemeClr val="accent6">
                  <a:lumMod val="75000"/>
                </a:schemeClr>
              </a:buClr>
              <a:buFont typeface="Wingdings" panose="05000000000000000000" pitchFamily="2" charset="2"/>
              <a:buChar char="§"/>
            </a:pPr>
            <a:endParaRPr lang="en-IE" dirty="0"/>
          </a:p>
        </p:txBody>
      </p:sp>
      <p:sp>
        <p:nvSpPr>
          <p:cNvPr id="5" name="Rectangle 4"/>
          <p:cNvSpPr/>
          <p:nvPr/>
        </p:nvSpPr>
        <p:spPr>
          <a:xfrm>
            <a:off x="583324" y="1398639"/>
            <a:ext cx="8103476" cy="1015663"/>
          </a:xfrm>
          <a:prstGeom prst="rect">
            <a:avLst/>
          </a:prstGeom>
        </p:spPr>
        <p:txBody>
          <a:bodyPr wrap="square">
            <a:spAutoFit/>
          </a:bodyPr>
          <a:lstStyle/>
          <a:p>
            <a:r>
              <a:rPr lang="en-IE" sz="2000" dirty="0">
                <a:latin typeface="Tahoma" panose="020B0604030504040204" pitchFamily="34" charset="0"/>
                <a:ea typeface="Tahoma" panose="020B0604030504040204" pitchFamily="34" charset="0"/>
                <a:cs typeface="Tahoma" panose="020B0604030504040204" pitchFamily="34" charset="0"/>
              </a:rPr>
              <a:t>Respect for human rights </a:t>
            </a:r>
            <a:r>
              <a:rPr lang="en-IE" sz="2000" dirty="0" smtClean="0">
                <a:latin typeface="Tahoma" panose="020B0604030504040204" pitchFamily="34" charset="0"/>
                <a:ea typeface="Tahoma" panose="020B0604030504040204" pitchFamily="34" charset="0"/>
                <a:cs typeface="Tahoma" panose="020B0604030504040204" pitchFamily="34" charset="0"/>
              </a:rPr>
              <a:t>is implicit </a:t>
            </a:r>
            <a:r>
              <a:rPr lang="en-IE" sz="2000" dirty="0">
                <a:latin typeface="Tahoma" panose="020B0604030504040204" pitchFamily="34" charset="0"/>
                <a:ea typeface="Tahoma" panose="020B0604030504040204" pitchFamily="34" charset="0"/>
                <a:cs typeface="Tahoma" panose="020B0604030504040204" pitchFamily="34" charset="0"/>
              </a:rPr>
              <a:t>in the codes and guides of conduct and ethics of different health and social care </a:t>
            </a:r>
            <a:r>
              <a:rPr lang="en-IE" sz="2000" dirty="0" smtClean="0">
                <a:latin typeface="Tahoma" panose="020B0604030504040204" pitchFamily="34" charset="0"/>
                <a:ea typeface="Tahoma" panose="020B0604030504040204" pitchFamily="34" charset="0"/>
                <a:cs typeface="Tahoma" panose="020B0604030504040204" pitchFamily="34" charset="0"/>
              </a:rPr>
              <a:t>staff. See list of relevant codes and guides below:</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1694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28233" cy="6858000"/>
          </a:xfrm>
          <a:prstGeom prst="rect">
            <a:avLst/>
          </a:prstGeom>
        </p:spPr>
      </p:pic>
      <p:sp>
        <p:nvSpPr>
          <p:cNvPr id="7" name="TextBox 6"/>
          <p:cNvSpPr txBox="1"/>
          <p:nvPr/>
        </p:nvSpPr>
        <p:spPr>
          <a:xfrm>
            <a:off x="520263" y="807837"/>
            <a:ext cx="7208654" cy="523220"/>
          </a:xfrm>
          <a:prstGeom prst="rect">
            <a:avLst/>
          </a:prstGeom>
          <a:noFill/>
        </p:spPr>
        <p:txBody>
          <a:bodyPr wrap="square" rtlCol="0">
            <a:spAutoFit/>
          </a:bodyPr>
          <a:lstStyle/>
          <a:p>
            <a:pPr algn="ct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Codes of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conduct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and e</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thics continued</a:t>
            </a:r>
            <a:endParaRPr lang="en-IE" sz="28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536029" y="1600550"/>
            <a:ext cx="7550696" cy="4401205"/>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US" sz="2000" u="sng" dirty="0">
                <a:latin typeface="Tahoma" panose="020B0604030504040204" pitchFamily="34" charset="0"/>
                <a:ea typeface="Tahoma" panose="020B0604030504040204" pitchFamily="34" charset="0"/>
                <a:cs typeface="Tahoma" panose="020B0604030504040204" pitchFamily="34" charset="0"/>
                <a:hlinkClick r:id="rId5"/>
              </a:rPr>
              <a:t>Codes of Practice for those working in mental health </a:t>
            </a:r>
            <a:r>
              <a:rPr lang="en-US" sz="2000" u="sng" dirty="0" smtClean="0">
                <a:latin typeface="Tahoma" panose="020B0604030504040204" pitchFamily="34" charset="0"/>
                <a:ea typeface="Tahoma" panose="020B0604030504040204" pitchFamily="34" charset="0"/>
                <a:cs typeface="Tahoma" panose="020B0604030504040204" pitchFamily="34" charset="0"/>
                <a:hlinkClick r:id="rId5"/>
              </a:rPr>
              <a:t>services</a:t>
            </a:r>
            <a:r>
              <a:rPr lang="en-US" sz="2000" u="sng" dirty="0" smtClean="0">
                <a:latin typeface="Tahoma" panose="020B0604030504040204" pitchFamily="34" charset="0"/>
                <a:ea typeface="Tahoma" panose="020B0604030504040204" pitchFamily="34" charset="0"/>
                <a:cs typeface="Tahoma" panose="020B0604030504040204" pitchFamily="34" charset="0"/>
                <a:hlinkClick r:id="rId6"/>
              </a:rPr>
              <a:t> </a:t>
            </a:r>
            <a:r>
              <a:rPr lang="en-US" sz="2000" dirty="0" smtClean="0">
                <a:latin typeface="Tahoma" panose="020B0604030504040204" pitchFamily="34" charset="0"/>
                <a:ea typeface="Tahoma" panose="020B0604030504040204" pitchFamily="34" charset="0"/>
                <a:cs typeface="Tahoma" panose="020B0604030504040204" pitchFamily="34" charset="0"/>
              </a:rPr>
              <a:t>(Mental Health Commission, 2006)</a:t>
            </a: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Arial" panose="020B0604020202020204" pitchFamily="34" charset="0"/>
              <a:buChar char="•"/>
            </a:pPr>
            <a:endParaRPr lang="en-IE"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US" sz="2000" u="sng" dirty="0" smtClean="0">
                <a:latin typeface="Tahoma" panose="020B0604030504040204" pitchFamily="34" charset="0"/>
                <a:ea typeface="Tahoma" panose="020B0604030504040204" pitchFamily="34" charset="0"/>
                <a:cs typeface="Tahoma" panose="020B0604030504040204" pitchFamily="34" charset="0"/>
                <a:hlinkClick r:id="rId7"/>
              </a:rPr>
              <a:t>Rules of Professional Conduct Incorporating Code of Ethics and Guidelines for Professional Behaviour from the Irish Society of Chartered Physiotherapists</a:t>
            </a:r>
            <a:r>
              <a:rPr lang="en-US" sz="2000" dirty="0" smtClean="0">
                <a:latin typeface="Tahoma" panose="020B0604030504040204" pitchFamily="34" charset="0"/>
                <a:ea typeface="Tahoma" panose="020B0604030504040204" pitchFamily="34" charset="0"/>
                <a:cs typeface="Tahoma" panose="020B0604030504040204" pitchFamily="34" charset="0"/>
                <a:hlinkClick r:id="rId7"/>
              </a:rPr>
              <a:t> </a:t>
            </a:r>
            <a:r>
              <a:rPr lang="en-US" sz="2000" dirty="0" smtClean="0">
                <a:latin typeface="Tahoma" panose="020B0604030504040204" pitchFamily="34" charset="0"/>
                <a:ea typeface="Tahoma" panose="020B0604030504040204" pitchFamily="34" charset="0"/>
                <a:cs typeface="Tahoma" panose="020B0604030504040204" pitchFamily="34" charset="0"/>
              </a:rPr>
              <a:t>(Irish Society of Chartered Physiotherapists, 2019)</a:t>
            </a:r>
          </a:p>
          <a:p>
            <a:pPr marL="285750" indent="-285750">
              <a:buClr>
                <a:schemeClr val="accent1"/>
              </a:buClr>
              <a:buFont typeface="Wingdings" panose="05000000000000000000" pitchFamily="2" charset="2"/>
              <a:buChar char="§"/>
            </a:pPr>
            <a:endParaRPr lang="en-IE"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US" sz="2000" u="sng" dirty="0" smtClean="0">
                <a:latin typeface="Tahoma" panose="020B0604030504040204" pitchFamily="34" charset="0"/>
                <a:ea typeface="Tahoma" panose="020B0604030504040204" pitchFamily="34" charset="0"/>
                <a:cs typeface="Tahoma" panose="020B0604030504040204" pitchFamily="34" charset="0"/>
                <a:hlinkClick r:id="rId8"/>
              </a:rPr>
              <a:t>Occupational Therapists Registration Board Code of Professional Conduct and Ethics </a:t>
            </a:r>
            <a:r>
              <a:rPr lang="en-US" sz="2000" dirty="0" smtClean="0">
                <a:latin typeface="Tahoma" panose="020B0604030504040204" pitchFamily="34" charset="0"/>
                <a:ea typeface="Tahoma" panose="020B0604030504040204" pitchFamily="34" charset="0"/>
                <a:cs typeface="Tahoma" panose="020B0604030504040204" pitchFamily="34" charset="0"/>
              </a:rPr>
              <a:t>(CORU, 2019)</a:t>
            </a:r>
            <a:endParaRPr lang="en-IE" sz="20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chemeClr val="accent1"/>
              </a:buClr>
              <a:buFont typeface="Wingdings" panose="05000000000000000000" pitchFamily="2" charset="2"/>
              <a:buChar char="§"/>
            </a:pPr>
            <a:endParaRPr lang="en-US" sz="2000" u="sng" dirty="0" smtClean="0">
              <a:latin typeface="Tahoma" panose="020B0604030504040204" pitchFamily="34" charset="0"/>
              <a:ea typeface="Tahoma" panose="020B0604030504040204" pitchFamily="34" charset="0"/>
              <a:cs typeface="Tahoma" panose="020B0604030504040204" pitchFamily="34" charset="0"/>
              <a:hlinkClick r:id="rId9"/>
            </a:endParaRPr>
          </a:p>
          <a:p>
            <a:pPr marL="285750" indent="-285750">
              <a:buClr>
                <a:schemeClr val="accent1"/>
              </a:buClr>
              <a:buFont typeface="Wingdings" panose="05000000000000000000" pitchFamily="2" charset="2"/>
              <a:buChar char="§"/>
            </a:pPr>
            <a:r>
              <a:rPr lang="en-US" sz="2000" u="sng" dirty="0" smtClean="0">
                <a:latin typeface="Tahoma" panose="020B0604030504040204" pitchFamily="34" charset="0"/>
                <a:ea typeface="Tahoma" panose="020B0604030504040204" pitchFamily="34" charset="0"/>
                <a:cs typeface="Tahoma" panose="020B0604030504040204" pitchFamily="34" charset="0"/>
                <a:hlinkClick r:id="rId10"/>
              </a:rPr>
              <a:t>Dental Council Code of Practice relating to Professional Behaviour and Ethical Conduct</a:t>
            </a:r>
            <a:r>
              <a:rPr lang="en-US" sz="2000" dirty="0" smtClean="0">
                <a:latin typeface="Tahoma" panose="020B0604030504040204" pitchFamily="34" charset="0"/>
                <a:ea typeface="Tahoma" panose="020B0604030504040204" pitchFamily="34" charset="0"/>
                <a:cs typeface="Tahoma" panose="020B0604030504040204" pitchFamily="34" charset="0"/>
                <a:hlinkClick r:id="rId10"/>
              </a:rPr>
              <a:t> </a:t>
            </a:r>
            <a:r>
              <a:rPr lang="en-US" sz="2000" dirty="0" smtClean="0">
                <a:latin typeface="Tahoma" panose="020B0604030504040204" pitchFamily="34" charset="0"/>
                <a:ea typeface="Tahoma" panose="020B0604030504040204" pitchFamily="34" charset="0"/>
                <a:cs typeface="Tahoma" panose="020B0604030504040204" pitchFamily="34" charset="0"/>
              </a:rPr>
              <a:t>(Dental Council, 2022)</a:t>
            </a:r>
            <a:endParaRPr lang="en-IE" dirty="0"/>
          </a:p>
          <a:p>
            <a:pPr marL="285750" lvl="0" indent="-285750">
              <a:buClr>
                <a:schemeClr val="accent1"/>
              </a:buClr>
              <a:buFont typeface="Wingdings" panose="05000000000000000000" pitchFamily="2" charset="2"/>
              <a:buChar char="§"/>
            </a:pPr>
            <a:endParaRPr lang="en-IE"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93220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897155" y="6388854"/>
            <a:ext cx="6362076" cy="369332"/>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Available to </a:t>
            </a:r>
            <a:r>
              <a:rPr lang="en-US" dirty="0">
                <a:latin typeface="Tahoma" panose="020B0604030504040204" pitchFamily="34" charset="0"/>
                <a:ea typeface="Tahoma" panose="020B0604030504040204" pitchFamily="34" charset="0"/>
                <a:cs typeface="Tahoma" panose="020B0604030504040204" pitchFamily="34" charset="0"/>
              </a:rPr>
              <a:t>download </a:t>
            </a:r>
            <a:r>
              <a:rPr lang="en-US" dirty="0" smtClean="0">
                <a:latin typeface="Tahoma" panose="020B0604030504040204" pitchFamily="34" charset="0"/>
                <a:ea typeface="Tahoma" panose="020B0604030504040204" pitchFamily="34" charset="0"/>
                <a:cs typeface="Tahoma" panose="020B0604030504040204" pitchFamily="34" charset="0"/>
                <a:hlinkClick r:id="rId4"/>
              </a:rPr>
              <a:t>here</a:t>
            </a:r>
            <a:r>
              <a:rPr lang="en-US" dirty="0" smtClean="0">
                <a:latin typeface="Tahoma" panose="020B0604030504040204" pitchFamily="34" charset="0"/>
                <a:ea typeface="Tahoma" panose="020B0604030504040204" pitchFamily="34" charset="0"/>
                <a:cs typeface="Tahoma" panose="020B0604030504040204" pitchFamily="34" charset="0"/>
              </a:rPr>
              <a:t> from the HIQA website</a:t>
            </a:r>
            <a:endParaRPr lang="en-IE" sz="16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5"/>
          <a:stretch>
            <a:fillRect/>
          </a:stretch>
        </p:blipFill>
        <p:spPr>
          <a:xfrm>
            <a:off x="416090" y="1254798"/>
            <a:ext cx="8505225" cy="5010264"/>
          </a:xfrm>
          <a:prstGeom prst="rect">
            <a:avLst/>
          </a:prstGeom>
          <a:ln>
            <a:solidFill>
              <a:schemeClr val="tx1"/>
            </a:solidFill>
          </a:ln>
        </p:spPr>
      </p:pic>
      <p:sp>
        <p:nvSpPr>
          <p:cNvPr id="7" name="TextBox 6"/>
          <p:cNvSpPr txBox="1"/>
          <p:nvPr/>
        </p:nvSpPr>
        <p:spPr>
          <a:xfrm>
            <a:off x="986118" y="793133"/>
            <a:ext cx="7017931" cy="461665"/>
          </a:xfrm>
          <a:prstGeom prst="rect">
            <a:avLst/>
          </a:prstGeom>
          <a:noFill/>
        </p:spPr>
        <p:txBody>
          <a:bodyPr wrap="square" rtlCol="0">
            <a:spAutoFit/>
          </a:bodyPr>
          <a:lstStyle/>
          <a:p>
            <a:pPr>
              <a:spcAft>
                <a:spcPts val="1200"/>
              </a:spcAft>
            </a:pPr>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Linking national </a:t>
            </a:r>
            <a:r>
              <a:rPr lang="en-IE" sz="24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tandards to human rights</a:t>
            </a:r>
          </a:p>
        </p:txBody>
      </p:sp>
    </p:spTree>
    <p:extLst>
      <p:ext uri="{BB962C8B-B14F-4D97-AF65-F5344CB8AC3E}">
        <p14:creationId xmlns:p14="http://schemas.microsoft.com/office/powerpoint/2010/main" val="1605023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483694" y="694990"/>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Contents of the slide deck</a:t>
            </a:r>
          </a:p>
        </p:txBody>
      </p:sp>
      <p:sp>
        <p:nvSpPr>
          <p:cNvPr id="5" name="TextBox 4"/>
          <p:cNvSpPr txBox="1"/>
          <p:nvPr/>
        </p:nvSpPr>
        <p:spPr>
          <a:xfrm>
            <a:off x="321798" y="1408813"/>
            <a:ext cx="8822202" cy="4078039"/>
          </a:xfrm>
          <a:prstGeom prst="rect">
            <a:avLst/>
          </a:prstGeom>
          <a:noFill/>
        </p:spPr>
        <p:txBody>
          <a:bodyPr wrap="square" rtlCol="0">
            <a:spAutoFit/>
          </a:bodyPr>
          <a:lstStyle/>
          <a:p>
            <a:r>
              <a:rPr lang="en-IE" b="1" dirty="0" smtClean="0">
                <a:latin typeface="Tahoma" panose="020B0604030504040204" pitchFamily="34" charset="0"/>
                <a:ea typeface="Tahoma" panose="020B0604030504040204" pitchFamily="34" charset="0"/>
                <a:cs typeface="Tahoma" panose="020B0604030504040204" pitchFamily="34" charset="0"/>
              </a:rPr>
              <a:t>Section 1:</a:t>
            </a:r>
            <a:r>
              <a:rPr lang="en-IE" dirty="0">
                <a:latin typeface="Tahoma" panose="020B0604030504040204" pitchFamily="34" charset="0"/>
                <a:ea typeface="Tahoma" panose="020B0604030504040204" pitchFamily="34" charset="0"/>
                <a:cs typeface="Tahoma" panose="020B0604030504040204" pitchFamily="34" charset="0"/>
              </a:rPr>
              <a:t> </a:t>
            </a:r>
            <a:r>
              <a:rPr lang="en-IE" dirty="0" smtClean="0">
                <a:latin typeface="Tahoma" panose="020B0604030504040204" pitchFamily="34" charset="0"/>
                <a:ea typeface="Tahoma" panose="020B0604030504040204" pitchFamily="34" charset="0"/>
                <a:cs typeface="Tahoma" panose="020B0604030504040204" pitchFamily="34" charset="0"/>
              </a:rPr>
              <a:t>About the Health Information and Quality Authority </a:t>
            </a:r>
            <a:r>
              <a:rPr lang="en-IE" i="1" dirty="0">
                <a:solidFill>
                  <a:schemeClr val="accent1"/>
                </a:solidFill>
                <a:latin typeface="Tahoma" panose="020B0604030504040204" pitchFamily="34" charset="0"/>
                <a:ea typeface="Tahoma" panose="020B0604030504040204" pitchFamily="34" charset="0"/>
                <a:cs typeface="Tahoma" panose="020B0604030504040204" pitchFamily="34" charset="0"/>
              </a:rPr>
              <a:t>(Slides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7 </a:t>
            </a:r>
            <a:r>
              <a:rPr lang="en-IE" i="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12) </a:t>
            </a:r>
            <a:endParaRPr lang="en-IE" dirty="0" smtClean="0">
              <a:latin typeface="Tahoma" panose="020B0604030504040204" pitchFamily="34" charset="0"/>
              <a:ea typeface="Tahoma" panose="020B0604030504040204" pitchFamily="34" charset="0"/>
              <a:cs typeface="Tahoma" panose="020B0604030504040204" pitchFamily="34" charset="0"/>
            </a:endParaRPr>
          </a:p>
          <a:p>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2: </a:t>
            </a:r>
            <a:r>
              <a:rPr lang="en-IE" dirty="0" smtClean="0">
                <a:latin typeface="Tahoma" panose="020B0604030504040204" pitchFamily="34" charset="0"/>
                <a:ea typeface="Tahoma" panose="020B0604030504040204" pitchFamily="34" charset="0"/>
                <a:cs typeface="Tahoma" panose="020B0604030504040204" pitchFamily="34" charset="0"/>
              </a:rPr>
              <a:t>Introduction to human </a:t>
            </a:r>
            <a:r>
              <a:rPr lang="en-IE" dirty="0">
                <a:latin typeface="Tahoma" panose="020B0604030504040204" pitchFamily="34" charset="0"/>
                <a:ea typeface="Tahoma" panose="020B0604030504040204" pitchFamily="34" charset="0"/>
                <a:cs typeface="Tahoma" panose="020B0604030504040204" pitchFamily="34" charset="0"/>
              </a:rPr>
              <a:t>r</a:t>
            </a:r>
            <a:r>
              <a:rPr lang="en-IE" dirty="0" smtClean="0">
                <a:latin typeface="Tahoma" panose="020B0604030504040204" pitchFamily="34" charset="0"/>
                <a:ea typeface="Tahoma" panose="020B0604030504040204" pitchFamily="34" charset="0"/>
                <a:cs typeface="Tahoma" panose="020B0604030504040204" pitchFamily="34" charset="0"/>
              </a:rPr>
              <a:t>ights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13 – 18) </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3: </a:t>
            </a:r>
            <a:r>
              <a:rPr lang="en-IE" dirty="0" smtClean="0">
                <a:latin typeface="Tahoma" panose="020B0604030504040204" pitchFamily="34" charset="0"/>
                <a:ea typeface="Tahoma" panose="020B0604030504040204" pitchFamily="34" charset="0"/>
                <a:cs typeface="Tahoma" panose="020B0604030504040204" pitchFamily="34" charset="0"/>
              </a:rPr>
              <a:t>Human rights in an </a:t>
            </a:r>
            <a:r>
              <a:rPr lang="en-IE" dirty="0">
                <a:latin typeface="Tahoma" panose="020B0604030504040204" pitchFamily="34" charset="0"/>
                <a:ea typeface="Tahoma" panose="020B0604030504040204" pitchFamily="34" charset="0"/>
                <a:cs typeface="Tahoma" panose="020B0604030504040204" pitchFamily="34" charset="0"/>
              </a:rPr>
              <a:t>i</a:t>
            </a:r>
            <a:r>
              <a:rPr lang="en-IE" dirty="0" smtClean="0">
                <a:latin typeface="Tahoma" panose="020B0604030504040204" pitchFamily="34" charset="0"/>
                <a:ea typeface="Tahoma" panose="020B0604030504040204" pitchFamily="34" charset="0"/>
                <a:cs typeface="Tahoma" panose="020B0604030504040204" pitchFamily="34" charset="0"/>
              </a:rPr>
              <a:t>nternational context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19 – 24)</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4: </a:t>
            </a:r>
            <a:r>
              <a:rPr lang="en-IE" dirty="0" smtClean="0">
                <a:latin typeface="Tahoma" panose="020B0604030504040204" pitchFamily="34" charset="0"/>
                <a:ea typeface="Tahoma" panose="020B0604030504040204" pitchFamily="34" charset="0"/>
                <a:cs typeface="Tahoma" panose="020B0604030504040204" pitchFamily="34" charset="0"/>
              </a:rPr>
              <a:t>Human rights in an Irish context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25 – 39)</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5: </a:t>
            </a:r>
            <a:r>
              <a:rPr lang="en-IE" dirty="0" smtClean="0">
                <a:latin typeface="Tahoma" panose="020B0604030504040204" pitchFamily="34" charset="0"/>
                <a:ea typeface="Tahoma" panose="020B0604030504040204" pitchFamily="34" charset="0"/>
                <a:cs typeface="Tahoma" panose="020B0604030504040204" pitchFamily="34" charset="0"/>
              </a:rPr>
              <a:t>Human rights in health and </a:t>
            </a:r>
            <a:r>
              <a:rPr lang="en-IE" dirty="0">
                <a:latin typeface="Tahoma" panose="020B0604030504040204" pitchFamily="34" charset="0"/>
                <a:ea typeface="Tahoma" panose="020B0604030504040204" pitchFamily="34" charset="0"/>
                <a:cs typeface="Tahoma" panose="020B0604030504040204" pitchFamily="34" charset="0"/>
              </a:rPr>
              <a:t>s</a:t>
            </a:r>
            <a:r>
              <a:rPr lang="en-IE" dirty="0" smtClean="0">
                <a:latin typeface="Tahoma" panose="020B0604030504040204" pitchFamily="34" charset="0"/>
                <a:ea typeface="Tahoma" panose="020B0604030504040204" pitchFamily="34" charset="0"/>
                <a:cs typeface="Tahoma" panose="020B0604030504040204" pitchFamily="34" charset="0"/>
              </a:rPr>
              <a:t>ocial </a:t>
            </a:r>
            <a:r>
              <a:rPr lang="en-IE" dirty="0">
                <a:latin typeface="Tahoma" panose="020B0604030504040204" pitchFamily="34" charset="0"/>
                <a:ea typeface="Tahoma" panose="020B0604030504040204" pitchFamily="34" charset="0"/>
                <a:cs typeface="Tahoma" panose="020B0604030504040204" pitchFamily="34" charset="0"/>
              </a:rPr>
              <a:t>c</a:t>
            </a:r>
            <a:r>
              <a:rPr lang="en-IE" dirty="0" smtClean="0">
                <a:latin typeface="Tahoma" panose="020B0604030504040204" pitchFamily="34" charset="0"/>
                <a:ea typeface="Tahoma" panose="020B0604030504040204" pitchFamily="34" charset="0"/>
                <a:cs typeface="Tahoma" panose="020B0604030504040204" pitchFamily="34" charset="0"/>
              </a:rPr>
              <a:t>are settings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40 – 58)</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6: </a:t>
            </a:r>
            <a:r>
              <a:rPr lang="en-IE" dirty="0" smtClean="0">
                <a:latin typeface="Tahoma" panose="020B0604030504040204" pitchFamily="34" charset="0"/>
                <a:ea typeface="Tahoma" panose="020B0604030504040204" pitchFamily="34" charset="0"/>
                <a:cs typeface="Tahoma" panose="020B0604030504040204" pitchFamily="34" charset="0"/>
              </a:rPr>
              <a:t>A human </a:t>
            </a:r>
            <a:r>
              <a:rPr lang="en-IE" dirty="0">
                <a:latin typeface="Tahoma" panose="020B0604030504040204" pitchFamily="34" charset="0"/>
                <a:ea typeface="Tahoma" panose="020B0604030504040204" pitchFamily="34" charset="0"/>
                <a:cs typeface="Tahoma" panose="020B0604030504040204" pitchFamily="34" charset="0"/>
              </a:rPr>
              <a:t>r</a:t>
            </a:r>
            <a:r>
              <a:rPr lang="en-IE" dirty="0" smtClean="0">
                <a:latin typeface="Tahoma" panose="020B0604030504040204" pitchFamily="34" charset="0"/>
                <a:ea typeface="Tahoma" panose="020B0604030504040204" pitchFamily="34" charset="0"/>
                <a:cs typeface="Tahoma" panose="020B0604030504040204" pitchFamily="34" charset="0"/>
              </a:rPr>
              <a:t>ights-based </a:t>
            </a:r>
            <a:r>
              <a:rPr lang="en-IE" dirty="0">
                <a:latin typeface="Tahoma" panose="020B0604030504040204" pitchFamily="34" charset="0"/>
                <a:ea typeface="Tahoma" panose="020B0604030504040204" pitchFamily="34" charset="0"/>
                <a:cs typeface="Tahoma" panose="020B0604030504040204" pitchFamily="34" charset="0"/>
              </a:rPr>
              <a:t>a</a:t>
            </a:r>
            <a:r>
              <a:rPr lang="en-IE" dirty="0" smtClean="0">
                <a:latin typeface="Tahoma" panose="020B0604030504040204" pitchFamily="34" charset="0"/>
                <a:ea typeface="Tahoma" panose="020B0604030504040204" pitchFamily="34" charset="0"/>
                <a:cs typeface="Tahoma" panose="020B0604030504040204" pitchFamily="34" charset="0"/>
              </a:rPr>
              <a:t>pproach (FREDA Principles)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59 – 122)</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7: </a:t>
            </a:r>
            <a:r>
              <a:rPr lang="en-IE" dirty="0" smtClean="0">
                <a:latin typeface="Tahoma" panose="020B0604030504040204" pitchFamily="34" charset="0"/>
                <a:ea typeface="Tahoma" panose="020B0604030504040204" pitchFamily="34" charset="0"/>
                <a:cs typeface="Tahoma" panose="020B0604030504040204" pitchFamily="34" charset="0"/>
              </a:rPr>
              <a:t>Case studies, practical </a:t>
            </a:r>
            <a:r>
              <a:rPr lang="en-IE" dirty="0">
                <a:latin typeface="Tahoma" panose="020B0604030504040204" pitchFamily="34" charset="0"/>
                <a:ea typeface="Tahoma" panose="020B0604030504040204" pitchFamily="34" charset="0"/>
                <a:cs typeface="Tahoma" panose="020B0604030504040204" pitchFamily="34" charset="0"/>
              </a:rPr>
              <a:t>e</a:t>
            </a:r>
            <a:r>
              <a:rPr lang="en-IE" dirty="0" smtClean="0">
                <a:latin typeface="Tahoma" panose="020B0604030504040204" pitchFamily="34" charset="0"/>
                <a:ea typeface="Tahoma" panose="020B0604030504040204" pitchFamily="34" charset="0"/>
                <a:cs typeface="Tahoma" panose="020B0604030504040204" pitchFamily="34" charset="0"/>
              </a:rPr>
              <a:t>xercise and useful </a:t>
            </a:r>
            <a:r>
              <a:rPr lang="en-IE" dirty="0">
                <a:latin typeface="Tahoma" panose="020B0604030504040204" pitchFamily="34" charset="0"/>
                <a:ea typeface="Tahoma" panose="020B0604030504040204" pitchFamily="34" charset="0"/>
                <a:cs typeface="Tahoma" panose="020B0604030504040204" pitchFamily="34" charset="0"/>
              </a:rPr>
              <a:t>r</a:t>
            </a:r>
            <a:r>
              <a:rPr lang="en-IE" dirty="0" smtClean="0">
                <a:latin typeface="Tahoma" panose="020B0604030504040204" pitchFamily="34" charset="0"/>
                <a:ea typeface="Tahoma" panose="020B0604030504040204" pitchFamily="34" charset="0"/>
                <a:cs typeface="Tahoma" panose="020B0604030504040204" pitchFamily="34" charset="0"/>
              </a:rPr>
              <a:t>esources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123 – 137)</a:t>
            </a:r>
            <a:endParaRPr lang="en-IE" i="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3015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921"/>
            <a:ext cx="9144000" cy="6858000"/>
          </a:xfrm>
          <a:prstGeom prst="rect">
            <a:avLst/>
          </a:prstGeom>
        </p:spPr>
      </p:pic>
      <p:sp>
        <p:nvSpPr>
          <p:cNvPr id="4" name="TextBox 3"/>
          <p:cNvSpPr txBox="1"/>
          <p:nvPr/>
        </p:nvSpPr>
        <p:spPr>
          <a:xfrm>
            <a:off x="755367" y="1479989"/>
            <a:ext cx="7636872" cy="1077218"/>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6: </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 human rights-based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pproach</a:t>
            </a:r>
          </a:p>
        </p:txBody>
      </p:sp>
      <p:pic>
        <p:nvPicPr>
          <p:cNvPr id="1026"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40815" y="2552131"/>
            <a:ext cx="5011072" cy="382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627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4" y="0"/>
            <a:ext cx="9103065" cy="6858000"/>
          </a:xfrm>
          <a:prstGeom prst="rect">
            <a:avLst/>
          </a:prstGeom>
        </p:spPr>
      </p:pic>
      <p:sp>
        <p:nvSpPr>
          <p:cNvPr id="7" name="TextBox 6"/>
          <p:cNvSpPr txBox="1"/>
          <p:nvPr/>
        </p:nvSpPr>
        <p:spPr>
          <a:xfrm>
            <a:off x="288983" y="958437"/>
            <a:ext cx="8216281" cy="954107"/>
          </a:xfrm>
          <a:prstGeom prst="rect">
            <a:avLst/>
          </a:prstGeom>
          <a:noFill/>
        </p:spPr>
        <p:txBody>
          <a:bodyPr wrap="square" rtlCol="0">
            <a:spAutoFit/>
          </a:bodyPr>
          <a:lstStyle/>
          <a:p>
            <a:pPr algn="ct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Why do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health and social care staff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need to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apply a human rights-based approach?</a:t>
            </a:r>
            <a:endParaRPr lang="en-IE"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12231" y="1628727"/>
            <a:ext cx="8341082" cy="4524187"/>
          </a:xfrm>
          <a:prstGeom prst="rect">
            <a:avLst/>
          </a:prstGeom>
          <a:noFill/>
        </p:spPr>
        <p:txBody>
          <a:bodyPr wrap="square" rtlCol="0">
            <a:spAutoFit/>
          </a:bodyPr>
          <a:lstStyle/>
          <a:p>
            <a:pPr>
              <a:lnSpc>
                <a:spcPct val="114000"/>
              </a:lnSpc>
              <a:spcAft>
                <a:spcPts val="1200"/>
              </a:spcAft>
              <a:buClr>
                <a:schemeClr val="accent6"/>
              </a:buClr>
              <a:defRPr/>
            </a:pPr>
            <a:endParaRPr lang="en-IE" sz="28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400" dirty="0" smtClean="0">
                <a:latin typeface="Tahoma" panose="020B0604030504040204" pitchFamily="34" charset="0"/>
                <a:ea typeface="Tahoma" panose="020B0604030504040204" pitchFamily="34" charset="0"/>
                <a:cs typeface="Tahoma" panose="020B0604030504040204" pitchFamily="34" charset="0"/>
              </a:rPr>
              <a:t>Supports the provision of person-centred care             and support</a:t>
            </a:r>
          </a:p>
          <a:p>
            <a:pPr>
              <a:lnSpc>
                <a:spcPct val="114000"/>
              </a:lnSpc>
              <a:spcAft>
                <a:spcPts val="1200"/>
              </a:spcAft>
              <a:buClr>
                <a:schemeClr val="accent1"/>
              </a:buClr>
              <a:defRPr/>
            </a:pPr>
            <a:endParaRPr lang="en-IE"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400" dirty="0" smtClean="0">
                <a:latin typeface="Tahoma" panose="020B0604030504040204" pitchFamily="34" charset="0"/>
                <a:ea typeface="Tahoma" panose="020B0604030504040204" pitchFamily="34" charset="0"/>
                <a:cs typeface="Tahoma" panose="020B0604030504040204" pitchFamily="34" charset="0"/>
              </a:rPr>
              <a:t>Professional obligation  </a:t>
            </a:r>
            <a:endParaRPr lang="en-IE" sz="24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200"/>
              </a:spcAft>
              <a:buClr>
                <a:schemeClr val="accent1"/>
              </a:buClr>
              <a:defRPr/>
            </a:pPr>
            <a:endParaRPr lang="en-IE"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400" dirty="0">
                <a:latin typeface="Tahoma" panose="020B0604030504040204" pitchFamily="34" charset="0"/>
                <a:ea typeface="Tahoma" panose="020B0604030504040204" pitchFamily="34" charset="0"/>
                <a:cs typeface="Tahoma" panose="020B0604030504040204" pitchFamily="34" charset="0"/>
              </a:rPr>
              <a:t>It’s the </a:t>
            </a:r>
            <a:r>
              <a:rPr lang="en-IE" sz="2400" dirty="0" smtClean="0">
                <a:latin typeface="Tahoma" panose="020B0604030504040204" pitchFamily="34" charset="0"/>
                <a:ea typeface="Tahoma" panose="020B0604030504040204" pitchFamily="34" charset="0"/>
                <a:cs typeface="Tahoma" panose="020B0604030504040204" pitchFamily="34" charset="0"/>
              </a:rPr>
              <a:t>law  </a:t>
            </a:r>
            <a:endParaRPr lang="en-IE"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6"/>
              </a:buClr>
              <a:buFont typeface="Wingdings" panose="05000000000000000000" pitchFamily="2" charset="2"/>
              <a:buChar char="§"/>
              <a:defRPr/>
            </a:pPr>
            <a:endParaRPr lang="en-IE"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7362" y="2184336"/>
            <a:ext cx="1357902" cy="1356935"/>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5874" y="4625577"/>
            <a:ext cx="2100832" cy="1950543"/>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6976" y="3016674"/>
            <a:ext cx="2126158" cy="2032109"/>
          </a:xfrm>
          <a:prstGeom prst="rect">
            <a:avLst/>
          </a:prstGeom>
        </p:spPr>
      </p:pic>
    </p:spTree>
    <p:extLst>
      <p:ext uri="{BB962C8B-B14F-4D97-AF65-F5344CB8AC3E}">
        <p14:creationId xmlns:p14="http://schemas.microsoft.com/office/powerpoint/2010/main" val="3008331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4" y="0"/>
            <a:ext cx="9103065" cy="6858000"/>
          </a:xfrm>
          <a:prstGeom prst="rect">
            <a:avLst/>
          </a:prstGeom>
        </p:spPr>
      </p:pic>
      <p:sp>
        <p:nvSpPr>
          <p:cNvPr id="7" name="TextBox 6"/>
          <p:cNvSpPr txBox="1"/>
          <p:nvPr/>
        </p:nvSpPr>
        <p:spPr>
          <a:xfrm>
            <a:off x="168594" y="772847"/>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FREDA principles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68593" y="1440749"/>
            <a:ext cx="4338751" cy="4093428"/>
          </a:xfrm>
          <a:prstGeom prst="rect">
            <a:avLst/>
          </a:prstGeom>
          <a:noFill/>
        </p:spPr>
        <p:txBody>
          <a:bodyPr wrap="square" rtlCol="0">
            <a:spAutoFit/>
          </a:bodyPr>
          <a:lstStyle/>
          <a:p>
            <a:pPr marL="342900" indent="-342900">
              <a:spcAft>
                <a:spcPts val="12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It is helpful to focus on the aspects of legislation</a:t>
            </a:r>
            <a:r>
              <a:rPr lang="en-IE" sz="2000" dirty="0">
                <a:latin typeface="Tahoma" panose="020B0604030504040204" pitchFamily="34" charset="0"/>
                <a:ea typeface="Tahoma" panose="020B0604030504040204" pitchFamily="34" charset="0"/>
                <a:cs typeface="Tahoma" panose="020B0604030504040204" pitchFamily="34" charset="0"/>
              </a:rPr>
              <a:t>. underlying core values of human rights (</a:t>
            </a:r>
            <a:r>
              <a:rPr lang="en-IE" sz="2000" b="1" dirty="0">
                <a:latin typeface="Tahoma" panose="020B0604030504040204" pitchFamily="34" charset="0"/>
                <a:ea typeface="Tahoma" panose="020B0604030504040204" pitchFamily="34" charset="0"/>
                <a:cs typeface="Tahoma" panose="020B0604030504040204" pitchFamily="34" charset="0"/>
              </a:rPr>
              <a:t>F</a:t>
            </a:r>
            <a:r>
              <a:rPr lang="en-IE" sz="2000" dirty="0">
                <a:latin typeface="Tahoma" panose="020B0604030504040204" pitchFamily="34" charset="0"/>
                <a:ea typeface="Tahoma" panose="020B0604030504040204" pitchFamily="34" charset="0"/>
                <a:cs typeface="Tahoma" panose="020B0604030504040204" pitchFamily="34" charset="0"/>
              </a:rPr>
              <a:t>airness, </a:t>
            </a:r>
            <a:r>
              <a:rPr lang="en-IE" sz="2000" b="1" dirty="0">
                <a:latin typeface="Tahoma" panose="020B0604030504040204" pitchFamily="34" charset="0"/>
                <a:ea typeface="Tahoma" panose="020B0604030504040204" pitchFamily="34" charset="0"/>
                <a:cs typeface="Tahoma" panose="020B0604030504040204" pitchFamily="34" charset="0"/>
              </a:rPr>
              <a:t>R</a:t>
            </a:r>
            <a:r>
              <a:rPr lang="en-IE" sz="2000" dirty="0">
                <a:latin typeface="Tahoma" panose="020B0604030504040204" pitchFamily="34" charset="0"/>
                <a:ea typeface="Tahoma" panose="020B0604030504040204" pitchFamily="34" charset="0"/>
                <a:cs typeface="Tahoma" panose="020B0604030504040204" pitchFamily="34" charset="0"/>
              </a:rPr>
              <a:t>espect, </a:t>
            </a:r>
            <a:r>
              <a:rPr lang="en-IE" sz="2000" b="1" dirty="0">
                <a:latin typeface="Tahoma" panose="020B0604030504040204" pitchFamily="34" charset="0"/>
                <a:ea typeface="Tahoma" panose="020B0604030504040204" pitchFamily="34" charset="0"/>
                <a:cs typeface="Tahoma" panose="020B0604030504040204" pitchFamily="34" charset="0"/>
              </a:rPr>
              <a:t>E</a:t>
            </a:r>
            <a:r>
              <a:rPr lang="en-IE" sz="2000" dirty="0">
                <a:latin typeface="Tahoma" panose="020B0604030504040204" pitchFamily="34" charset="0"/>
                <a:ea typeface="Tahoma" panose="020B0604030504040204" pitchFamily="34" charset="0"/>
                <a:cs typeface="Tahoma" panose="020B0604030504040204" pitchFamily="34" charset="0"/>
              </a:rPr>
              <a:t>quality, </a:t>
            </a:r>
            <a:r>
              <a:rPr lang="en-IE" sz="2000" b="1" dirty="0">
                <a:latin typeface="Tahoma" panose="020B0604030504040204" pitchFamily="34" charset="0"/>
                <a:ea typeface="Tahoma" panose="020B0604030504040204" pitchFamily="34" charset="0"/>
                <a:cs typeface="Tahoma" panose="020B0604030504040204" pitchFamily="34" charset="0"/>
              </a:rPr>
              <a:t>D</a:t>
            </a:r>
            <a:r>
              <a:rPr lang="en-IE" sz="2000" dirty="0">
                <a:latin typeface="Tahoma" panose="020B0604030504040204" pitchFamily="34" charset="0"/>
                <a:ea typeface="Tahoma" panose="020B0604030504040204" pitchFamily="34" charset="0"/>
                <a:cs typeface="Tahoma" panose="020B0604030504040204" pitchFamily="34" charset="0"/>
              </a:rPr>
              <a:t>ignity, </a:t>
            </a:r>
            <a:r>
              <a:rPr lang="en-IE" sz="2000" b="1" dirty="0">
                <a:latin typeface="Tahoma" panose="020B0604030504040204" pitchFamily="34" charset="0"/>
                <a:ea typeface="Tahoma" panose="020B0604030504040204" pitchFamily="34" charset="0"/>
                <a:cs typeface="Tahoma" panose="020B0604030504040204" pitchFamily="34" charset="0"/>
              </a:rPr>
              <a:t>A</a:t>
            </a:r>
            <a:r>
              <a:rPr lang="en-IE" sz="2000" dirty="0">
                <a:latin typeface="Tahoma" panose="020B0604030504040204" pitchFamily="34" charset="0"/>
                <a:ea typeface="Tahoma" panose="020B0604030504040204" pitchFamily="34" charset="0"/>
                <a:cs typeface="Tahoma" panose="020B0604030504040204" pitchFamily="34" charset="0"/>
              </a:rPr>
              <a:t>utonomy) rather than on the technical </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Aft>
                <a:spcPts val="12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Useful to think of human rights in the day-to-day work of health and social care services within the context of principles.</a:t>
            </a:r>
          </a:p>
          <a:p>
            <a:pPr marL="342900" indent="-342900">
              <a:spcAft>
                <a:spcPts val="12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FREDA principles form the basics of good care.</a:t>
            </a:r>
          </a:p>
        </p:txBody>
      </p:sp>
      <p:pic>
        <p:nvPicPr>
          <p:cNvPr id="2050" name="Picture 2" descr="H:\RBC images\FREDA.PNG"/>
          <p:cNvPicPr>
            <a:picLocks noChangeAspect="1" noChangeArrowheads="1"/>
          </p:cNvPicPr>
          <p:nvPr/>
        </p:nvPicPr>
        <p:blipFill rotWithShape="1">
          <a:blip r:embed="rId4">
            <a:extLst>
              <a:ext uri="{28A0092B-C50C-407E-A947-70E740481C1C}">
                <a14:useLocalDpi xmlns:a14="http://schemas.microsoft.com/office/drawing/2010/main"/>
              </a:ext>
            </a:extLst>
          </a:blip>
          <a:srcRect r="5423"/>
          <a:stretch/>
        </p:blipFill>
        <p:spPr bwMode="auto">
          <a:xfrm>
            <a:off x="4404852" y="1363458"/>
            <a:ext cx="4637548" cy="3978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8543" y="6284126"/>
            <a:ext cx="6210299" cy="584775"/>
          </a:xfrm>
          <a:prstGeom prst="rect">
            <a:avLst/>
          </a:prstGeom>
          <a:solidFill>
            <a:schemeClr val="bg1"/>
          </a:solidFill>
        </p:spPr>
        <p:txBody>
          <a:bodyPr wrap="square" rtlCol="0">
            <a:spAutoFit/>
          </a:bodyPr>
          <a:lstStyle/>
          <a:p>
            <a:r>
              <a:rPr lang="en-IE" sz="1600" dirty="0" smtClean="0">
                <a:latin typeface="Tahoma" panose="020B0604030504040204" pitchFamily="34" charset="0"/>
                <a:ea typeface="Tahoma" panose="020B0604030504040204" pitchFamily="34" charset="0"/>
                <a:cs typeface="Tahoma" panose="020B0604030504040204" pitchFamily="34" charset="0"/>
              </a:rPr>
              <a:t>Reference: Curtice </a:t>
            </a:r>
            <a:r>
              <a:rPr lang="en-IE" sz="1600" dirty="0">
                <a:latin typeface="Tahoma" panose="020B0604030504040204" pitchFamily="34" charset="0"/>
                <a:ea typeface="Tahoma" panose="020B0604030504040204" pitchFamily="34" charset="0"/>
                <a:cs typeface="Tahoma" panose="020B0604030504040204" pitchFamily="34" charset="0"/>
              </a:rPr>
              <a:t>M, Exworthy, T. FREDA: a human rights-based approach to healthcare. The Psychiatrist. 2010;34 (150-156). </a:t>
            </a:r>
            <a:endParaRPr lang="en-IE" sz="1600" dirty="0"/>
          </a:p>
        </p:txBody>
      </p:sp>
    </p:spTree>
    <p:extLst>
      <p:ext uri="{BB962C8B-B14F-4D97-AF65-F5344CB8AC3E}">
        <p14:creationId xmlns:p14="http://schemas.microsoft.com/office/powerpoint/2010/main" val="37295235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173421" y="1745750"/>
            <a:ext cx="4244269" cy="3557897"/>
          </a:xfrm>
          <a:prstGeom prst="rect">
            <a:avLst/>
          </a:prstGeom>
          <a:noFill/>
        </p:spPr>
        <p:txBody>
          <a:bodyPr wrap="square" rtlCol="0">
            <a:spAutoFit/>
          </a:bodyPr>
          <a:lstStyle/>
          <a:p>
            <a:pPr marL="342900" indent="-342900">
              <a:lnSpc>
                <a:spcPct val="114000"/>
              </a:lnSpc>
              <a:spcAft>
                <a:spcPts val="1200"/>
              </a:spcAft>
              <a:buClr>
                <a:schemeClr val="accent6"/>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 human rights-based approach to health and social care involves all five FREDA principles.</a:t>
            </a:r>
          </a:p>
          <a:p>
            <a:pPr marL="342900" indent="-342900">
              <a:lnSpc>
                <a:spcPct val="114000"/>
              </a:lnSpc>
              <a:spcAft>
                <a:spcPts val="1200"/>
              </a:spcAft>
              <a:buClr>
                <a:schemeClr val="accent6"/>
              </a:buClr>
              <a:buFont typeface="Wingdings" panose="05000000000000000000" pitchFamily="2" charset="2"/>
              <a:buChar char="§"/>
              <a:defRP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rinciples are interdependent and should inform decisions, not determine them. </a:t>
            </a:r>
          </a:p>
          <a:p>
            <a:pPr marL="342900" indent="-342900">
              <a:lnSpc>
                <a:spcPct val="114000"/>
              </a:lnSpc>
              <a:spcAft>
                <a:spcPts val="1200"/>
              </a:spcAft>
              <a:buClr>
                <a:schemeClr val="accent6"/>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The weight given to principles is dependent on the circumstances under consideration.</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0" y="834090"/>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FREDA principles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RBC images\FREDA.PNG"/>
          <p:cNvPicPr>
            <a:picLocks noChangeAspect="1" noChangeArrowheads="1"/>
          </p:cNvPicPr>
          <p:nvPr/>
        </p:nvPicPr>
        <p:blipFill rotWithShape="1">
          <a:blip r:embed="rId4">
            <a:extLst>
              <a:ext uri="{28A0092B-C50C-407E-A947-70E740481C1C}">
                <a14:useLocalDpi xmlns:a14="http://schemas.microsoft.com/office/drawing/2010/main"/>
              </a:ext>
            </a:extLst>
          </a:blip>
          <a:srcRect r="4844"/>
          <a:stretch/>
        </p:blipFill>
        <p:spPr bwMode="auto">
          <a:xfrm>
            <a:off x="4417691" y="1439657"/>
            <a:ext cx="4717073" cy="397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730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solidFill>
          <a:ln>
            <a:solidFill>
              <a:schemeClr val="accent1"/>
            </a:solidFill>
          </a:ln>
        </p:spPr>
      </p:pic>
      <p:sp>
        <p:nvSpPr>
          <p:cNvPr id="4" name="TextBox 3"/>
          <p:cNvSpPr txBox="1"/>
          <p:nvPr/>
        </p:nvSpPr>
        <p:spPr>
          <a:xfrm>
            <a:off x="0" y="264959"/>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FREDA principles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286870" y="915858"/>
            <a:ext cx="1703294" cy="896471"/>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Fairness</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286869" y="2067688"/>
            <a:ext cx="1703294" cy="8964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Respect</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286869" y="5511740"/>
            <a:ext cx="1703295" cy="896471"/>
          </a:xfrm>
          <a:prstGeom prst="roundRect">
            <a:avLst/>
          </a:prstGeom>
          <a:solidFill>
            <a:srgbClr val="990099"/>
          </a:solidFill>
          <a:ln>
            <a:solidFill>
              <a:srgbClr val="99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Autonomy</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286870" y="3215706"/>
            <a:ext cx="1703294" cy="896471"/>
          </a:xfrm>
          <a:prstGeom prst="roundRect">
            <a:avLst/>
          </a:prstGeom>
          <a:solidFill>
            <a:srgbClr val="00B050"/>
          </a:solidFill>
          <a:ln>
            <a:solidFill>
              <a:srgbClr val="499C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Equality</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286870" y="4363723"/>
            <a:ext cx="1703294" cy="896471"/>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Dignity</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2187389" y="915858"/>
            <a:ext cx="6510044" cy="87761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15" name="Rectangle 14"/>
          <p:cNvSpPr/>
          <p:nvPr/>
        </p:nvSpPr>
        <p:spPr>
          <a:xfrm>
            <a:off x="2321859" y="976102"/>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a:latin typeface="Tahoma" panose="020B0604030504040204" pitchFamily="34" charset="0"/>
                <a:ea typeface="Tahoma" panose="020B0604030504040204" pitchFamily="34" charset="0"/>
                <a:cs typeface="Tahoma" panose="020B0604030504040204" pitchFamily="34" charset="0"/>
              </a:rPr>
              <a:t>Fairness means ensuring that when a decision is made with a person using a service about their care and support, that the person is at the centre of the decision-making process.</a:t>
            </a:r>
          </a:p>
        </p:txBody>
      </p:sp>
      <p:sp>
        <p:nvSpPr>
          <p:cNvPr id="17" name="Rounded Rectangle 16"/>
          <p:cNvSpPr/>
          <p:nvPr/>
        </p:nvSpPr>
        <p:spPr>
          <a:xfrm>
            <a:off x="2187389" y="3225132"/>
            <a:ext cx="6510044" cy="877618"/>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18" name="Rounded Rectangle 17"/>
          <p:cNvSpPr/>
          <p:nvPr/>
        </p:nvSpPr>
        <p:spPr>
          <a:xfrm>
            <a:off x="2187389" y="4382576"/>
            <a:ext cx="6510044" cy="877618"/>
          </a:xfrm>
          <a:prstGeom prst="roundRect">
            <a:avLst/>
          </a:prstGeom>
          <a:no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19" name="Rounded Rectangle 18"/>
          <p:cNvSpPr/>
          <p:nvPr/>
        </p:nvSpPr>
        <p:spPr>
          <a:xfrm>
            <a:off x="2187389" y="5531677"/>
            <a:ext cx="6510044" cy="877618"/>
          </a:xfrm>
          <a:prstGeom prst="roundRect">
            <a:avLst/>
          </a:prstGeom>
          <a:solidFill>
            <a:schemeClr val="bg1"/>
          </a:solidFill>
          <a:ln>
            <a:solidFill>
              <a:srgbClr val="99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20" name="Rounded Rectangle 19"/>
          <p:cNvSpPr/>
          <p:nvPr/>
        </p:nvSpPr>
        <p:spPr>
          <a:xfrm>
            <a:off x="2187389" y="1977473"/>
            <a:ext cx="6510044" cy="877618"/>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21" name="Rectangle 20"/>
          <p:cNvSpPr/>
          <p:nvPr/>
        </p:nvSpPr>
        <p:spPr>
          <a:xfrm>
            <a:off x="2321859" y="2097961"/>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smtClean="0">
                <a:latin typeface="Tahoma" panose="020B0604030504040204" pitchFamily="34" charset="0"/>
                <a:ea typeface="Tahoma" panose="020B0604030504040204" pitchFamily="34" charset="0"/>
                <a:cs typeface="Tahoma" panose="020B0604030504040204" pitchFamily="34" charset="0"/>
              </a:rPr>
              <a:t>Respect is the objective, unbiased consideration and regard for the rights, values, beliefs and property of other people. Respect applies to the person as well as their value systems.</a:t>
            </a:r>
            <a:endParaRPr lang="en-IE" sz="16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2321859" y="3285376"/>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smtClean="0">
                <a:latin typeface="Tahoma" panose="020B0604030504040204" pitchFamily="34" charset="0"/>
                <a:ea typeface="Tahoma" panose="020B0604030504040204" pitchFamily="34" charset="0"/>
                <a:cs typeface="Tahoma" panose="020B0604030504040204" pitchFamily="34" charset="0"/>
              </a:rPr>
              <a:t>Equality means people having equal opportunities and being treated no less favourably than other people on the grounds set out in legislation.</a:t>
            </a:r>
            <a:endParaRPr lang="en-IE"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2321859" y="4433393"/>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smtClean="0">
                <a:latin typeface="Tahoma" panose="020B0604030504040204" pitchFamily="34" charset="0"/>
                <a:ea typeface="Tahoma" panose="020B0604030504040204" pitchFamily="34" charset="0"/>
                <a:cs typeface="Tahoma" panose="020B0604030504040204" pitchFamily="34" charset="0"/>
              </a:rPr>
              <a:t>Dignity means treating people with compassion and in a way that values them as human beings and supports their self-respect, even if their wishes are not known at the time. </a:t>
            </a:r>
            <a:endParaRPr lang="en-IE"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2321859" y="5591921"/>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smtClean="0">
                <a:latin typeface="Tahoma" panose="020B0604030504040204" pitchFamily="34" charset="0"/>
                <a:ea typeface="Tahoma" panose="020B0604030504040204" pitchFamily="34" charset="0"/>
                <a:cs typeface="Tahoma" panose="020B0604030504040204" pitchFamily="34" charset="0"/>
              </a:rPr>
              <a:t>Autonomy is the ability of a person to direct how they live on a day-to-day basis according to personal values, beliefs and preferences.</a:t>
            </a:r>
            <a:endParaRPr lang="en-I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3997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42172" y="1224117"/>
            <a:ext cx="58864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6034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pic>
        <p:nvPicPr>
          <p:cNvPr id="1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132" y="1831462"/>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63726" y="751669"/>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427111" y="1350592"/>
            <a:ext cx="7622296" cy="2324619"/>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FF0000"/>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graphicFrame>
        <p:nvGraphicFramePr>
          <p:cNvPr id="17" name="Diagram 16"/>
          <p:cNvGraphicFramePr/>
          <p:nvPr>
            <p:extLst>
              <p:ext uri="{D42A27DB-BD31-4B8C-83A1-F6EECF244321}">
                <p14:modId xmlns:p14="http://schemas.microsoft.com/office/powerpoint/2010/main" val="90139464"/>
              </p:ext>
            </p:extLst>
          </p:nvPr>
        </p:nvGraphicFramePr>
        <p:xfrm>
          <a:off x="1524000" y="3928656"/>
          <a:ext cx="6709526" cy="27809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Curved Right Arrow 19"/>
          <p:cNvSpPr/>
          <p:nvPr/>
        </p:nvSpPr>
        <p:spPr>
          <a:xfrm>
            <a:off x="2427889" y="4266392"/>
            <a:ext cx="882869" cy="729551"/>
          </a:xfrm>
          <a:prstGeom prst="curvedRightArrow">
            <a:avLst/>
          </a:prstGeom>
          <a:solidFill>
            <a:schemeClr val="accent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chemeClr val="tx1"/>
              </a:solidFill>
            </a:endParaRPr>
          </a:p>
        </p:txBody>
      </p:sp>
      <p:sp>
        <p:nvSpPr>
          <p:cNvPr id="23" name="Curved Right Arrow 22"/>
          <p:cNvSpPr/>
          <p:nvPr/>
        </p:nvSpPr>
        <p:spPr>
          <a:xfrm rot="11268300">
            <a:off x="5835408" y="4266392"/>
            <a:ext cx="882869" cy="729551"/>
          </a:xfrm>
          <a:prstGeom prst="curvedRightArrow">
            <a:avLst/>
          </a:prstGeom>
          <a:solidFill>
            <a:schemeClr val="accent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chemeClr val="tx1"/>
              </a:solidFill>
            </a:endParaRPr>
          </a:p>
        </p:txBody>
      </p:sp>
      <p:sp>
        <p:nvSpPr>
          <p:cNvPr id="24" name="TextBox 23"/>
          <p:cNvSpPr txBox="1"/>
          <p:nvPr/>
        </p:nvSpPr>
        <p:spPr>
          <a:xfrm>
            <a:off x="3850893" y="4994217"/>
            <a:ext cx="1340069" cy="646331"/>
          </a:xfrm>
          <a:prstGeom prst="rect">
            <a:avLst/>
          </a:prstGeom>
          <a:noFill/>
        </p:spPr>
        <p:txBody>
          <a:bodyPr wrap="square" rtlCol="0">
            <a:spAutoFit/>
          </a:bodyPr>
          <a:lstStyle/>
          <a:p>
            <a:pPr algn="ctr"/>
            <a:r>
              <a:rPr lang="en-IE" b="1" dirty="0" smtClean="0"/>
              <a:t>Linked to core values</a:t>
            </a:r>
            <a:endParaRPr lang="en-IE" b="1" dirty="0"/>
          </a:p>
        </p:txBody>
      </p:sp>
      <p:sp>
        <p:nvSpPr>
          <p:cNvPr id="2" name="Rectangle 1"/>
          <p:cNvSpPr/>
          <p:nvPr/>
        </p:nvSpPr>
        <p:spPr>
          <a:xfrm>
            <a:off x="1524000" y="1407331"/>
            <a:ext cx="7525408" cy="2739211"/>
          </a:xfrm>
          <a:prstGeom prst="rect">
            <a:avLst/>
          </a:prstGeom>
          <a:ln>
            <a:noFill/>
          </a:ln>
        </p:spPr>
        <p:txBody>
          <a:bodyPr wrap="square">
            <a:spAutoFit/>
          </a:bodyPr>
          <a:lstStyle/>
          <a:p>
            <a:r>
              <a:rPr lang="en-IE" sz="1700" dirty="0">
                <a:latin typeface="Tahoma" panose="020B0604030504040204" pitchFamily="34" charset="0"/>
                <a:ea typeface="Tahoma" panose="020B0604030504040204" pitchFamily="34" charset="0"/>
                <a:cs typeface="Tahoma" panose="020B0604030504040204" pitchFamily="34" charset="0"/>
              </a:rPr>
              <a:t>Fairness means ensuring that when a decision is made with a person using a service about their care </a:t>
            </a:r>
            <a:r>
              <a:rPr lang="en-IE" sz="1700" dirty="0" smtClean="0">
                <a:latin typeface="Tahoma" panose="020B0604030504040204" pitchFamily="34" charset="0"/>
                <a:ea typeface="Tahoma" panose="020B0604030504040204" pitchFamily="34" charset="0"/>
                <a:cs typeface="Tahoma" panose="020B0604030504040204" pitchFamily="34" charset="0"/>
              </a:rPr>
              <a:t>and support</a:t>
            </a:r>
            <a:r>
              <a:rPr lang="en-IE" sz="1700" dirty="0">
                <a:latin typeface="Tahoma" panose="020B0604030504040204" pitchFamily="34" charset="0"/>
                <a:ea typeface="Tahoma" panose="020B0604030504040204" pitchFamily="34" charset="0"/>
                <a:cs typeface="Tahoma" panose="020B0604030504040204" pitchFamily="34" charset="0"/>
              </a:rPr>
              <a:t>, that the person is at the centre of the decision-making process. The person’s views are sought, listened to and weighed alongside other factors relevant to the decision. It is important that decisions are made in a way that is clear and fair, to allow others to know how they might be treated in similar circumstances. If a decision interferes with a person’s human rights, this must be legally justified, proportionate and only taken when all other alternatives have been considered</a:t>
            </a:r>
            <a:r>
              <a:rPr lang="en-IE" sz="1700" dirty="0" smtClean="0">
                <a:latin typeface="Tahoma" panose="020B0604030504040204" pitchFamily="34" charset="0"/>
                <a:ea typeface="Tahoma" panose="020B0604030504040204" pitchFamily="34" charset="0"/>
                <a:cs typeface="Tahoma" panose="020B0604030504040204" pitchFamily="34" charset="0"/>
              </a:rPr>
              <a:t>.</a:t>
            </a:r>
          </a:p>
          <a:p>
            <a:endParaRPr lang="en-IE" dirty="0" smtClean="0"/>
          </a:p>
          <a:p>
            <a:endParaRPr lang="en-IE" dirty="0"/>
          </a:p>
        </p:txBody>
      </p:sp>
      <p:sp>
        <p:nvSpPr>
          <p:cNvPr id="18" name="TextBox 17"/>
          <p:cNvSpPr txBox="1"/>
          <p:nvPr/>
        </p:nvSpPr>
        <p:spPr>
          <a:xfrm>
            <a:off x="1226348" y="559656"/>
            <a:ext cx="5936777"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Tree>
    <p:extLst>
      <p:ext uri="{BB962C8B-B14F-4D97-AF65-F5344CB8AC3E}">
        <p14:creationId xmlns:p14="http://schemas.microsoft.com/office/powerpoint/2010/main" val="2778704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574506" y="507282"/>
            <a:ext cx="5936777"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18" name="TextBox 17"/>
          <p:cNvSpPr txBox="1"/>
          <p:nvPr/>
        </p:nvSpPr>
        <p:spPr>
          <a:xfrm>
            <a:off x="598527" y="1811380"/>
            <a:ext cx="8239638" cy="4491551"/>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can you uphold fairness in your 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Provide relevant information to people using services and recognise their right to:</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Receive information in a format and medium appropriate to their communication needs and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Receive information about their own needs, condition, treatment and care provider in a format that they can understand and in a timely manner.</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Decide how much information they wish to receive.</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4832" y="231852"/>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690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696314" y="362769"/>
            <a:ext cx="6268314"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18" name="TextBox 17"/>
          <p:cNvSpPr txBox="1"/>
          <p:nvPr/>
        </p:nvSpPr>
        <p:spPr>
          <a:xfrm>
            <a:off x="362325" y="1899890"/>
            <a:ext cx="8545474"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How 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a:latin typeface="Tahoma" panose="020B0604030504040204" pitchFamily="34" charset="0"/>
                <a:ea typeface="Tahoma" panose="020B0604030504040204" pitchFamily="34" charset="0"/>
                <a:cs typeface="Tahoma" panose="020B0604030504040204" pitchFamily="34" charset="0"/>
              </a:rPr>
              <a:t>P</a:t>
            </a:r>
            <a:r>
              <a:rPr lang="en-IE" sz="2000" b="1" dirty="0" smtClean="0">
                <a:latin typeface="Tahoma" panose="020B0604030504040204" pitchFamily="34" charset="0"/>
                <a:ea typeface="Tahoma" panose="020B0604030504040204" pitchFamily="34" charset="0"/>
                <a:cs typeface="Tahoma" panose="020B0604030504040204" pitchFamily="34" charset="0"/>
              </a:rPr>
              <a:t>roviding relevant information: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Recognise that people using services may need assistance to access information and to communicate their will and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Provide people with accessible and tailored information on their treatment options, care providers and condition to facilitate independent and informed choices.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Provide people with information on their human rights.</a:t>
            </a: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04905" y="177341"/>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4434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658739" y="334390"/>
            <a:ext cx="5230739"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18" name="TextBox 17"/>
          <p:cNvSpPr txBox="1"/>
          <p:nvPr/>
        </p:nvSpPr>
        <p:spPr>
          <a:xfrm>
            <a:off x="385973" y="1408166"/>
            <a:ext cx="8514187" cy="4567404"/>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day-to-day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Seeking consent: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Fully explain the risks and benefits of proposed and alternative options in a format they can understand.</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the person using services is aware that they have a choice and they can give or withhold consent freely and without pressure.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If it is not possible for a person to make a decision, consult with the relevant decision supporter, or with the person’s family, friends or independent advocate and consider any written documentation such as an advance healthcare directive. Check with the </a:t>
            </a:r>
            <a:r>
              <a:rPr lang="en-IE" sz="2000" b="1" dirty="0" smtClean="0">
                <a:latin typeface="Tahoma" panose="020B0604030504040204" pitchFamily="34" charset="0"/>
                <a:ea typeface="Tahoma" panose="020B0604030504040204" pitchFamily="34" charset="0"/>
                <a:cs typeface="Tahoma" panose="020B0604030504040204" pitchFamily="34" charset="0"/>
              </a:rPr>
              <a:t>Decision Support Service</a:t>
            </a:r>
            <a:r>
              <a:rPr lang="en-IE" sz="2000" dirty="0" smtClean="0">
                <a:latin typeface="Tahoma" panose="020B0604030504040204" pitchFamily="34" charset="0"/>
                <a:ea typeface="Tahoma" panose="020B0604030504040204" pitchFamily="34" charset="0"/>
                <a:cs typeface="Tahoma" panose="020B0604030504040204" pitchFamily="34" charset="0"/>
              </a:rPr>
              <a:t> for registered decision support agreements.</a:t>
            </a: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9893" y="134970"/>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687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18661" y="2357337"/>
            <a:ext cx="8627165" cy="1569660"/>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1: </a:t>
            </a:r>
          </a:p>
          <a:p>
            <a:pPr algn="ctr"/>
            <a:r>
              <a:rPr lang="en-US"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About the Health Information and Quality Authority (HIQA)</a:t>
            </a:r>
            <a:endPar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34205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801"/>
            <a:ext cx="9144001" cy="6858000"/>
          </a:xfrm>
          <a:prstGeom prst="rect">
            <a:avLst/>
          </a:prstGeom>
        </p:spPr>
      </p:pic>
      <p:sp>
        <p:nvSpPr>
          <p:cNvPr id="7" name="TextBox 6"/>
          <p:cNvSpPr txBox="1"/>
          <p:nvPr/>
        </p:nvSpPr>
        <p:spPr>
          <a:xfrm>
            <a:off x="-1110452" y="459466"/>
            <a:ext cx="5418162"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49033" y="1528561"/>
            <a:ext cx="8372053" cy="4370427"/>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day-to-day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Facilitating access to and protecting personal information: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Facilitate people’s access to </a:t>
            </a:r>
            <a:r>
              <a:rPr lang="en-IE" sz="2000" dirty="0">
                <a:latin typeface="Tahoma" panose="020B0604030504040204" pitchFamily="34" charset="0"/>
                <a:ea typeface="Tahoma" panose="020B0604030504040204" pitchFamily="34" charset="0"/>
                <a:cs typeface="Tahoma" panose="020B0604030504040204" pitchFamily="34" charset="0"/>
              </a:rPr>
              <a:t>their personal information </a:t>
            </a:r>
            <a:r>
              <a:rPr lang="en-IE" sz="2000" dirty="0" smtClean="0">
                <a:latin typeface="Tahoma" panose="020B0604030504040204" pitchFamily="34" charset="0"/>
                <a:ea typeface="Tahoma" panose="020B0604030504040204" pitchFamily="34" charset="0"/>
                <a:cs typeface="Tahoma" panose="020B0604030504040204" pitchFamily="34" charset="0"/>
              </a:rPr>
              <a:t>and information about their care and support.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Adhere to the person’s wishes regarding sharing information with family.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Seek consent before sharing information and </a:t>
            </a:r>
            <a:r>
              <a:rPr lang="en-IE" sz="2000" dirty="0">
                <a:latin typeface="Tahoma" panose="020B0604030504040204" pitchFamily="34" charset="0"/>
                <a:ea typeface="Tahoma" panose="020B0604030504040204" pitchFamily="34" charset="0"/>
                <a:cs typeface="Tahoma" panose="020B0604030504040204" pitchFamily="34" charset="0"/>
              </a:rPr>
              <a:t>e</a:t>
            </a:r>
            <a:r>
              <a:rPr lang="en-IE" sz="2000" dirty="0" smtClean="0">
                <a:latin typeface="Tahoma" panose="020B0604030504040204" pitchFamily="34" charset="0"/>
                <a:ea typeface="Tahoma" panose="020B0604030504040204" pitchFamily="34" charset="0"/>
                <a:cs typeface="Tahoma" panose="020B0604030504040204" pitchFamily="34" charset="0"/>
              </a:rPr>
              <a:t>nsure that disclosure adheres to legislation and upholds a person’s right to a private life.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Sharing information without consent can only occur if there is a safety concern and it is in line with legislation to do so.</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61149" y="194063"/>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7096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211667" y="375845"/>
            <a:ext cx="5082945"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66112" y="1764651"/>
            <a:ext cx="8372053"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Ensuring participation during risk assessment: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When it is necessary to conduct a risk assessment, ensure there are clear and consistent processes in place.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you conduct the risk assessment in consultation with the person using services and consider their views during the entire process.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28533" y="227002"/>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381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6782607"/>
          </a:xfrm>
          <a:prstGeom prst="rect">
            <a:avLst/>
          </a:prstGeom>
        </p:spPr>
      </p:pic>
      <p:sp>
        <p:nvSpPr>
          <p:cNvPr id="7" name="TextBox 6"/>
          <p:cNvSpPr txBox="1"/>
          <p:nvPr/>
        </p:nvSpPr>
        <p:spPr>
          <a:xfrm>
            <a:off x="-1095701" y="459440"/>
            <a:ext cx="4640240"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49034" y="1641624"/>
            <a:ext cx="8372053" cy="4335354"/>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a person to provide feedback to a service: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Facilitate an open, transparent and supportive environment that encourages people using services, their family members and carers to provide feedback, including making a complaint or raising concerns.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Fully explain to people how they can make a complaint and facilitate access to support services for those who have made a complaint.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Follow up on behalf of the person making the complaint to ensure it is responded to promptly, openly and effectively. </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72341" y="252995"/>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013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635241" y="459281"/>
            <a:ext cx="4111974"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49035" y="1722442"/>
            <a:ext cx="8372053"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f</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a person to make an Advance Healthcare Directive: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Facilitate and support a person in creating an Advance Healthcare Directive, in line with their wishes.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person’s Advance Healthcare Directive is used to guide their treatment and care when they no longer have the capacity to make certain decisions for themselves. </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53401" y="183851"/>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4326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575067" y="394201"/>
            <a:ext cx="4032913"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66112" y="1611873"/>
            <a:ext cx="8372053" cy="3830600"/>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Minimising restrictive practices: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Uphold your duty of care to promote a restraint-free environment in the service.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Only approve a restrictive practice when there is a real and substantive risk to a person and the risk to the person of not using the practice outweighs the risk of using it.  </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regular review where it is deemed that a restrictive practice is necessary.</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4514" y="235719"/>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070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801"/>
            <a:ext cx="9144001" cy="6858000"/>
          </a:xfrm>
          <a:prstGeom prst="rect">
            <a:avLst/>
          </a:prstGeom>
        </p:spPr>
      </p:pic>
      <p:sp>
        <p:nvSpPr>
          <p:cNvPr id="7" name="TextBox 6"/>
          <p:cNvSpPr txBox="1"/>
          <p:nvPr/>
        </p:nvSpPr>
        <p:spPr>
          <a:xfrm>
            <a:off x="-257593" y="503918"/>
            <a:ext cx="3460957"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574182" y="1790672"/>
            <a:ext cx="8121759"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Participating in decisions: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all decisions that are made with a person are done in a way that is fair, open, timely and impartial.</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person plays a central role in the decision-making process and is provided with adequate time and support to make the decision.</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624" y="304049"/>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364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49773" y="788088"/>
            <a:ext cx="875802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Fairness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62324" y="1564298"/>
            <a:ext cx="8545474" cy="3719801"/>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a:t>
            </a:r>
            <a:r>
              <a:rPr lang="en-IE"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being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upheld in practice: </a:t>
            </a:r>
          </a:p>
          <a:p>
            <a:pPr lvl="0">
              <a:lnSpc>
                <a:spcPct val="114000"/>
              </a:lnSpc>
              <a:spcAft>
                <a:spcPts val="1200"/>
              </a:spcAft>
              <a:buClr>
                <a:schemeClr val="accent6"/>
              </a:buClr>
              <a:defRPr/>
            </a:pPr>
            <a:r>
              <a:rPr lang="en-IE"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Marie is detained under the Mental Health Act 2001 in a mental health setting. Staff caring for Marie provide her with full information on her rights, including her right to legal representation, a second independent medical review and an independent review of her detention by a mental health tribunal. Staff go through this information with Marie and ensure her understanding. Staff facilitate Marie's access to these options. Providing this information and support enables Marie to challenge any issue in relation to her detention. It also ensures that staff fulfil their duty by ensuring people using their services are not unlawfully detained</a:t>
            </a: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en-IE"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324" y="358299"/>
            <a:ext cx="1074644" cy="1133475"/>
          </a:xfrm>
          <a:prstGeom prst="rect">
            <a:avLst/>
          </a:prstGeom>
        </p:spPr>
      </p:pic>
    </p:spTree>
    <p:extLst>
      <p:ext uri="{BB962C8B-B14F-4D97-AF65-F5344CB8AC3E}">
        <p14:creationId xmlns:p14="http://schemas.microsoft.com/office/powerpoint/2010/main" val="24844408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49772" y="645342"/>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Fairness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60130" y="1237025"/>
            <a:ext cx="8749862" cy="4263347"/>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Example of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not being upheld in practice: </a:t>
            </a:r>
          </a:p>
          <a:p>
            <a:pPr>
              <a:lnSpc>
                <a:spcPct val="114000"/>
              </a:lnSpc>
              <a:spcAft>
                <a:spcPts val="1200"/>
              </a:spcAft>
              <a:buClr>
                <a:schemeClr val="accent6"/>
              </a:buClr>
              <a:defRPr/>
            </a:pP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Jack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has an intellectual disability and lives at home with his parents. </a:t>
            </a: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Jack’s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parents control his finances as they believe he is not capable of managing his own money. Jack attends a day centre during the week and has told staff that he would like to manage his own money. Staff are aware that Jack has never been supported to learn the skills of managing his own money. They feel he has the right to choose how he spends his own money and is capable of doing so with training and support. However, they also feel that Jack’s parents know best and do not interfere with their wishes. Both the staff and Jack’s parents have prevented Jack from managing his own money without legal justification. By making this decision without consulting Jack, the staff and Jack's parents have failed to uphold the principle of fairness</a:t>
            </a: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0131" y="63662"/>
            <a:ext cx="1083763" cy="1104900"/>
          </a:xfrm>
          <a:prstGeom prst="rect">
            <a:avLst/>
          </a:prstGeom>
        </p:spPr>
      </p:pic>
    </p:spTree>
    <p:extLst>
      <p:ext uri="{BB962C8B-B14F-4D97-AF65-F5344CB8AC3E}">
        <p14:creationId xmlns:p14="http://schemas.microsoft.com/office/powerpoint/2010/main" val="2593185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0" y="78808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625780"/>
            <a:ext cx="8121759" cy="3240887"/>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When seeking consent, did I encourage people to ask questions?</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tailor the information I provided to people to suit their individual needs so that they could make independent choices?</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actively seek feedback on my work from the people </a:t>
            </a:r>
            <a:r>
              <a:rPr lang="en-US" sz="2000" dirty="0">
                <a:latin typeface="Tahoma" panose="020B0604030504040204" pitchFamily="34" charset="0"/>
                <a:ea typeface="Tahoma" panose="020B0604030504040204" pitchFamily="34" charset="0"/>
                <a:cs typeface="Tahoma" panose="020B0604030504040204" pitchFamily="34" charset="0"/>
              </a:rPr>
              <a:t>I</a:t>
            </a:r>
            <a:r>
              <a:rPr lang="en-US" sz="2000" dirty="0" smtClean="0">
                <a:latin typeface="Tahoma" panose="020B0604030504040204" pitchFamily="34" charset="0"/>
                <a:ea typeface="Tahoma" panose="020B0604030504040204" pitchFamily="34" charset="0"/>
                <a:cs typeface="Tahoma" panose="020B0604030504040204" pitchFamily="34" charset="0"/>
              </a:rPr>
              <a:t> provide care and support to?</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uphold my duty of care to promote a restraint-free environment in the service?</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198" y="363688"/>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402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26348" y="1065235"/>
            <a:ext cx="5697759" cy="462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98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877452" y="711071"/>
            <a:ext cx="7389094" cy="461665"/>
          </a:xfrm>
          <a:prstGeom prst="rect">
            <a:avLst/>
          </a:prstGeom>
          <a:noFill/>
        </p:spPr>
        <p:txBody>
          <a:bodyPr wrap="square" rtlCol="0">
            <a:spAutoFit/>
          </a:bodyPr>
          <a:lstStyle/>
          <a:p>
            <a:pPr algn="ctr"/>
            <a:r>
              <a:rPr lang="en-US"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Health Information and Quality Authority</a:t>
            </a:r>
            <a:endPar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59557" y="1312172"/>
            <a:ext cx="8024883" cy="1061829"/>
          </a:xfrm>
          <a:prstGeom prst="rect">
            <a:avLst/>
          </a:prstGeom>
          <a:noFill/>
        </p:spPr>
        <p:txBody>
          <a:bodyPr wrap="square" rtlCol="0">
            <a:spAutoFit/>
          </a:bodyPr>
          <a:lstStyle/>
          <a:p>
            <a:r>
              <a:rPr lang="en-IE" sz="2100" dirty="0">
                <a:latin typeface="Tahoma" panose="020B0604030504040204" pitchFamily="34" charset="0"/>
                <a:ea typeface="Tahoma" panose="020B0604030504040204" pitchFamily="34" charset="0"/>
                <a:cs typeface="Tahoma" panose="020B0604030504040204" pitchFamily="34" charset="0"/>
              </a:rPr>
              <a:t>HIQA is an independent statutory authority, established in 2007, to improve the safety and quality of health and social care services for the public.</a:t>
            </a:r>
          </a:p>
        </p:txBody>
      </p:sp>
      <p:pic>
        <p:nvPicPr>
          <p:cNvPr id="9" name="Picture 8"/>
          <p:cNvPicPr/>
          <p:nvPr/>
        </p:nvPicPr>
        <p:blipFill rotWithShape="1">
          <a:blip r:embed="rId4"/>
          <a:srcRect l="23714" t="25323" r="23993" b="15270"/>
          <a:stretch/>
        </p:blipFill>
        <p:spPr bwMode="auto">
          <a:xfrm>
            <a:off x="1331089" y="2374001"/>
            <a:ext cx="6088283" cy="39689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36721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73422" y="75166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80" y="1618808"/>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76505" y="862743"/>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427111" y="1465120"/>
            <a:ext cx="7319083" cy="1581792"/>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0070C0"/>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sp>
        <p:nvSpPr>
          <p:cNvPr id="2" name="Rectangle 1"/>
          <p:cNvSpPr/>
          <p:nvPr/>
        </p:nvSpPr>
        <p:spPr>
          <a:xfrm>
            <a:off x="1592475" y="1532741"/>
            <a:ext cx="6479469" cy="1323439"/>
          </a:xfrm>
          <a:prstGeom prst="rect">
            <a:avLst/>
          </a:prstGeom>
        </p:spPr>
        <p:txBody>
          <a:bodyPr wrap="square">
            <a:spAutoFit/>
          </a:bodyPr>
          <a:lstStyle/>
          <a:p>
            <a:pPr lvl="0" algn="just"/>
            <a:r>
              <a:rPr lang="en-IE" sz="2000" dirty="0">
                <a:latin typeface="Tahoma" panose="020B0604030504040204" pitchFamily="34" charset="0"/>
                <a:ea typeface="Tahoma" panose="020B0604030504040204" pitchFamily="34" charset="0"/>
                <a:cs typeface="Tahoma" panose="020B0604030504040204" pitchFamily="34" charset="0"/>
              </a:rPr>
              <a:t>Respect is the objective, unbiased consideration and regard for the rights, values, beliefs and property of other people. Respect applies to the person as well as their value systems.</a:t>
            </a:r>
            <a:endParaRPr lang="en-IE" sz="2000"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59473" y="3128013"/>
            <a:ext cx="8186722" cy="2856167"/>
          </a:xfrm>
          <a:prstGeom prst="rect">
            <a:avLst/>
          </a:prstGeom>
          <a:noFill/>
        </p:spPr>
        <p:txBody>
          <a:bodyPr wrap="square" rtlCol="0">
            <a:spAutoFit/>
          </a:bodyPr>
          <a:lstStyle/>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Respect in health and social care settings is demonstrated by communicating in a courteous manner.</a:t>
            </a:r>
          </a:p>
          <a:p>
            <a:pPr marL="342900" indent="-342900">
              <a:lnSpc>
                <a:spcPct val="114000"/>
              </a:lnSpc>
              <a:spcAft>
                <a:spcPts val="1200"/>
              </a:spcAft>
              <a:buClr>
                <a:schemeClr val="accent1"/>
              </a:buClr>
              <a:buFont typeface="Wingdings" panose="05000000000000000000" pitchFamily="2" charset="2"/>
              <a:buChar char="§"/>
              <a:defRPr/>
            </a:pPr>
            <a:r>
              <a:rPr lang="en-IE"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People who use services must be listened to and what is important to them must be viewed as important to the service. </a:t>
            </a: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Respect is central to providing person-centred care and support and must be upheld regardless of a person’s impairment or loss of capacity.</a:t>
            </a:r>
          </a:p>
        </p:txBody>
      </p:sp>
    </p:spTree>
    <p:extLst>
      <p:ext uri="{BB962C8B-B14F-4D97-AF65-F5344CB8AC3E}">
        <p14:creationId xmlns:p14="http://schemas.microsoft.com/office/powerpoint/2010/main" val="37145585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798235" y="772847"/>
            <a:ext cx="4476465"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8524" y="1526669"/>
            <a:ext cx="8372053" cy="4721292"/>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Day-to-day communication: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you introduce yourself properly to people using the service and clearly outline your role.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Listen to the person without judgment and provide them with all the information necessary for them to make a decision about their care and support in a format they can understand.</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Consider the preferences and background of each person when providing information to them (for example, literacy, culture and religious beliefs).</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8524" y="323738"/>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635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21" y="0"/>
            <a:ext cx="9088016" cy="6858000"/>
          </a:xfrm>
          <a:prstGeom prst="rect">
            <a:avLst/>
          </a:prstGeom>
        </p:spPr>
      </p:pic>
      <p:sp>
        <p:nvSpPr>
          <p:cNvPr id="7" name="TextBox 6"/>
          <p:cNvSpPr txBox="1"/>
          <p:nvPr/>
        </p:nvSpPr>
        <p:spPr>
          <a:xfrm>
            <a:off x="1910686" y="835382"/>
            <a:ext cx="4170641"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49035" y="1656188"/>
            <a:ext cx="8372053" cy="4216539"/>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Person-centred care and support: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Support the person using the service to be involved in the planning of their care and support, as much as possible.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person’s care and support reflects their unique goals and focuses on what is important to them, how they want to live and what support they want to achieve their goals.</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Ensure the person’s goals are reviewed regularly to reflect their up to date will and preferences, and that their care and support is revised accordingly.</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637" y="342787"/>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6890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0"/>
            <a:ext cx="9103065" cy="6858000"/>
          </a:xfrm>
          <a:prstGeom prst="rect">
            <a:avLst/>
          </a:prstGeom>
        </p:spPr>
      </p:pic>
      <p:sp>
        <p:nvSpPr>
          <p:cNvPr id="7" name="TextBox 6"/>
          <p:cNvSpPr txBox="1"/>
          <p:nvPr/>
        </p:nvSpPr>
        <p:spPr>
          <a:xfrm>
            <a:off x="2096191" y="845549"/>
            <a:ext cx="4209381"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50341" y="1740367"/>
            <a:ext cx="8047749" cy="3163943"/>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relationships: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Take the time to get to know the person using the service and their preferred lifestyle.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Support the person’s wishes to maintain and develop </a:t>
            </a: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ersonal relationships with family and others.</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78" y="389960"/>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1797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3908"/>
            <a:ext cx="9103065" cy="6858000"/>
          </a:xfrm>
          <a:prstGeom prst="rect">
            <a:avLst/>
          </a:prstGeom>
        </p:spPr>
      </p:pic>
      <p:sp>
        <p:nvSpPr>
          <p:cNvPr id="7" name="TextBox 6"/>
          <p:cNvSpPr txBox="1"/>
          <p:nvPr/>
        </p:nvSpPr>
        <p:spPr>
          <a:xfrm>
            <a:off x="2279175" y="801793"/>
            <a:ext cx="3365423"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8524" y="1522003"/>
            <a:ext cx="7904031"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the achievement of human rights: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Promote the person’s right to access appropriate services and support them in realising their rights.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Know who to ask for advice within the service, if you have a concern regarding a person’s human rights.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Know where to access advice outside of the service, if you have a concern regarding a person’s human rights.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662" y="326617"/>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8986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2" y="772847"/>
            <a:ext cx="3333946"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8524" y="1817857"/>
            <a:ext cx="8239641"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Respecting property and personal information: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people using the service have access to their possessions and property as required or requested.</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Respect the privacy of a person’s personal information and medical records in line with data protection legislation and only share information if there is a legal basis to do so.</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8524" y="392354"/>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7088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57750" y="772847"/>
            <a:ext cx="376121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02991" y="1620110"/>
            <a:ext cx="8054155"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Participating in developing and evaluating services: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Actively encourage people using the service to participate in the planning, design, delivery and evaluation of the service.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preferences of people using the service are reflected in any decisions made.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If there are changes in the service, consult with people using the service in order to consider their views and preferences.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991" y="350904"/>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4028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Respect</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62325" y="1507273"/>
            <a:ext cx="8545474" cy="3716017"/>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being upheld in practice: </a:t>
            </a:r>
          </a:p>
          <a:p>
            <a:pPr>
              <a:lnSpc>
                <a:spcPct val="114000"/>
              </a:lnSpc>
              <a:spcAft>
                <a:spcPts val="1200"/>
              </a:spcAft>
              <a:buClr>
                <a:schemeClr val="accent6"/>
              </a:buClr>
              <a:defRPr/>
            </a:pPr>
            <a:r>
              <a:rPr lang="en-IE" sz="2100" dirty="0" smtClean="0">
                <a:latin typeface="Tahoma" panose="020B0604030504040204" pitchFamily="34" charset="0"/>
                <a:ea typeface="Tahoma" panose="020B0604030504040204" pitchFamily="34" charset="0"/>
                <a:cs typeface="Tahoma" panose="020B0604030504040204" pitchFamily="34" charset="0"/>
              </a:rPr>
              <a:t>Claire </a:t>
            </a:r>
            <a:r>
              <a:rPr lang="en-IE" sz="2100" dirty="0">
                <a:latin typeface="Tahoma" panose="020B0604030504040204" pitchFamily="34" charset="0"/>
                <a:ea typeface="Tahoma" panose="020B0604030504040204" pitchFamily="34" charset="0"/>
                <a:cs typeface="Tahoma" panose="020B0604030504040204" pitchFamily="34" charset="0"/>
              </a:rPr>
              <a:t>has an intellectual disability and lives in the community. She is attending a vocational education centre. She wishes to travel on her own by bus to her education centre each day. Claire’s circle of support, which includes her parents and support worker, recognise that this is important to her. They listen to </a:t>
            </a:r>
            <a:r>
              <a:rPr lang="en-IE" sz="2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her and do not judge her because of her disability. They respect her personal preference and look at how they can best facilitate her choice</a:t>
            </a:r>
            <a:r>
              <a:rPr lang="en-IE" sz="21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p>
          <a:p>
            <a:pPr>
              <a:lnSpc>
                <a:spcPct val="114000"/>
              </a:lnSpc>
              <a:spcAft>
                <a:spcPts val="1200"/>
              </a:spcAft>
              <a:buClr>
                <a:schemeClr val="accent6"/>
              </a:buClr>
              <a:defRPr/>
            </a:pPr>
            <a:endParaRPr lang="en-IE" sz="2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325" y="257605"/>
            <a:ext cx="1074644" cy="1133475"/>
          </a:xfrm>
          <a:prstGeom prst="rect">
            <a:avLst/>
          </a:prstGeom>
        </p:spPr>
      </p:pic>
    </p:spTree>
    <p:extLst>
      <p:ext uri="{BB962C8B-B14F-4D97-AF65-F5344CB8AC3E}">
        <p14:creationId xmlns:p14="http://schemas.microsoft.com/office/powerpoint/2010/main" val="10235180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256049" y="596086"/>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Respect</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56049" y="1259951"/>
            <a:ext cx="8582116" cy="4277197"/>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 respect not being upheld in practice: </a:t>
            </a:r>
          </a:p>
          <a:p>
            <a:pPr>
              <a:lnSpc>
                <a:spcPct val="114000"/>
              </a:lnSpc>
              <a:spcAft>
                <a:spcPts val="1200"/>
              </a:spcAft>
              <a:buClr>
                <a:schemeClr val="accent6"/>
              </a:buCl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Martha lives in a residential centre for older people and shares a room with another resident. Martha would like to keep her possessions and clothes in her own room but there is not enough space. Martha’s possessions and clothes are kept in a storage room down the hall and staff choose Martha’s clothes for her. Martha cannot access her possessions when she wishes. She would like to be able to personalise her room and choose her own clothes every day but she is not supported by staff to do so. Martha’s right to access her possessions and property as desired was not upheld.</a:t>
            </a:r>
          </a:p>
          <a:p>
            <a:pPr>
              <a:lnSpc>
                <a:spcPct val="114000"/>
              </a:lnSpc>
              <a:spcAft>
                <a:spcPts val="1200"/>
              </a:spcAft>
              <a:buClr>
                <a:schemeClr val="accent6"/>
              </a:buClr>
              <a:defRPr/>
            </a:pPr>
            <a:endParaRPr lang="en-IE" sz="2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049" y="104734"/>
            <a:ext cx="1322205" cy="1057765"/>
          </a:xfrm>
          <a:prstGeom prst="rect">
            <a:avLst/>
          </a:prstGeom>
        </p:spPr>
      </p:pic>
    </p:spTree>
    <p:extLst>
      <p:ext uri="{BB962C8B-B14F-4D97-AF65-F5344CB8AC3E}">
        <p14:creationId xmlns:p14="http://schemas.microsoft.com/office/powerpoint/2010/main" val="19917532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2" y="78808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625780"/>
            <a:ext cx="8121759" cy="3942618"/>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take the time to listen to the person and to understand them as an individual without judgment?</a:t>
            </a:r>
          </a:p>
          <a:p>
            <a:pPr marL="342900" indent="-342900">
              <a:lnSpc>
                <a:spcPct val="114000"/>
              </a:lnSpc>
              <a:spcAft>
                <a:spcPts val="1800"/>
              </a:spcAft>
              <a:buClr>
                <a:schemeClr val="accent1"/>
              </a:buClr>
              <a:buFont typeface="Wingdings" panose="05000000000000000000" pitchFamily="2" charset="2"/>
              <a:buChar char="§"/>
              <a:defRPr/>
            </a:pPr>
            <a:r>
              <a:rPr lang="en-US" sz="2000" dirty="0">
                <a:latin typeface="Tahoma" panose="020B0604030504040204" pitchFamily="34" charset="0"/>
                <a:ea typeface="Tahoma" panose="020B0604030504040204" pitchFamily="34" charset="0"/>
                <a:cs typeface="Tahoma" panose="020B0604030504040204" pitchFamily="34" charset="0"/>
              </a:rPr>
              <a:t>D</a:t>
            </a:r>
            <a:r>
              <a:rPr lang="en-US" sz="2000" dirty="0" smtClean="0">
                <a:latin typeface="Tahoma" panose="020B0604030504040204" pitchFamily="34" charset="0"/>
                <a:ea typeface="Tahoma" panose="020B0604030504040204" pitchFamily="34" charset="0"/>
                <a:cs typeface="Tahoma" panose="020B0604030504040204" pitchFamily="34" charset="0"/>
              </a:rPr>
              <a:t>id I view the person as an expert on their own life and support them to be involved in planning their care and support as much as possible?</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facilitate people to access their own property and possessions? </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support people to maintain personal relationships with their family and others according to their wishes?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5013" y="303936"/>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481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602" name="AutoShape 2" descr="data:image/jpeg;base64,/9j/4AAQSkZJRgABAQAAAQABAAD/2wCEAAkGBxMTEhUSEhIVFhUVGBYVGBcXFhUVGBcWFhcXGBUYFhgYHSggGBolGxUXITEhJSkrLi4uGB8zODMtNygtLisBCgoKDg0OGxAQGy0lICUtLS0tLS0tLS0tLS0tLS0tLS0tLS0tLS0tLS0tLS0tLS0tLS0tLS0tLS0tLS0tLS0tLf/AABEIAOUA3AMBEQACEQEDEQH/xAAcAAABBQEBAQAAAAAAAAAAAAAAAwQFBgcCAQj/xABJEAABAwEEBgYHBAgFAwUBAAABAAIDEQQFITEGEkFRYXETIjKBkaEHQlJikrHBI3KC0RRDc6LC0uHwM1ODsvEkNERUY5PD0xf/xAAbAQEAAgMBAQAAAAAAAAAAAAAABAUBAgMGB//EADgRAAIBAwIEAgkDAwMFAAAAAAABAgMEESExBRJBURMyImFxgZGhsdHwFELBNFLhFTPxBiNDYqL/2gAMAwEAAhEDEQA/ANxQAgBACAEAIAQAgBACAEAIAQAgBACAEAIAQAgBACAEAIAQAgBACAEAIAQAgBACAEAIAQAgBACAEAIAQAgBACAEAIAQAgBACAEAIAQAgBACAEAIAQAgBACAEAIBGa0sZ2nAf3uWrklubRhKWyIu0aSRNwa2R591v5rTxo9CVCyqPdpe1jc6SP2WV44uOr82rHivsdP0UOtRe7U9bpC//KYP9VqeK+3zDs4f3P4McRX24/qq/deHfILKqPsc5WqX7vkOm3o31mPbzC25zk7d9GmKx3hGcA8V44fNZUkzR0ZroOarY5nqAEAIAQAgBACAEAIAQAgBACAEAIAQAgPHGmJQEfNe7BXV61M3Vo0c3HBcXVXQkRtpPfT6lfvDTiFlQ0mV25mDPjOfcCuMq3rLGjwmrPVrlXr3+BV7dpjO/sNjjH3dc+LsPJcHVfRFrS4VSh5m38voRM96zv7U0hG7WIHwig8lq5yfUlwtaMNoL4fcZOxzxWp3SS2CiGcnmqNyAcwW6VnYlkb917h5ArKk1szlKhSn5op+5EjDpNOO2WyD32ivxNofEroq0uupGlw+i/Llex/fJK2DSoDJ0kJ/+WPvFKjwK6RrL2EOtw59lL5P7FmsOleAMrQWZdLEddv4hm08M+CkRrdyrqcP1xB69no/8lis1qZI3WY4OadoNf8AhdU09iunCUHyyWGLLJqCAEAIAQAgBACAEAIAQAgBACAjb4vmOzgB1XPd2I24uceWwcVpOajuSLe2nWemiW7eyKPfOlLiSHkOOyJh+zb+0eO2eA8RkodSq3v8C9tuHreOi7vd+xdPeVi33jJN/iOqBk0YNHJow781wcm9y2pW9Ol5Vr36jRYOwIBGS1sbm8eNfkmGYckOYLPK/wDw7PO/i2J5HjRbKnJ9DhK6ox3kvih424rYf/Dm+ED5lbeDPscv9Rtv70cvua1DOyT90Zd8kdKa6G0b+3ltNDOYFn+I1zD77XM/3Bc2mtyRGrCflaZ4ChuCAVs9oex2sxxa7eDTDcd44FZTa2NJ04zWJLJN3Vf5Y6teif7bB1HftIxlzb8O1doVcMr7ix5o4XpLs917H9/iaBc2kLZCGSUZIR1aGrJOMbtvJS4VM7nnrizcMyhqvmvaicXUhAgBACAEAIAQAgBACAEAICA0i0hENY49Uy0qST1Im+3IfkMz4V5VKnLotydaWbq+lLy/N+pGaXhejnF2q5xLu3I7tycPcZ7o79wgym2eno2qilzLbZdF936yNXMmHEsrWiriAN5QNpbj+5rjtdrxgh1Iz+umqxpG9gpV/MCi7QoykV1zxKlR0zl9i5Xd6N7O2htUslod7IJij7g01/eUmNvFblJW4vWn5NPmWmwXXZ4BSGCOPi1gB7zmV2UVHZFfUrVKnnk2PelK2OR50h3oA6Q70AOfUUIBG4hAm1sRFu0Zscvaga0+1H9mf3aV76rnKjCW6JlK/uKXll8dfqVm8/R+4VdZpQ/3JKNd3OGB7wOajTtX+0tqHG09KsfevsVC22OSJ2pKxzHbnCleIORHEKNKLi8MuqVanVXNB5EFg6juxW50eHaYTUsOVd7T6ruI76jBbRk0cK1CNTXZ9/v3RoWjWkwIDZH6zDRrZD2mnYyXcdzsj40m06uh5u8sHFtxWH1Xf1r7FuCkFSeoAQAgBACAEAIAQAgIPSa/OgbqsI6VwJFeyxozkfwGwbTgFyqVOXTqTbO18aWZeVfN9l+aGV2+2l5IBOrXWJd2nu9t/HcMgO8mvlLJ6yjQUNXv8kuy/NRmtSQcQiSWUQWeMyzO9UZNHtSOya3n+S3hByeERri5hRjmTNC0b0BhhIltZFonGIBH2UZ3Mae0RvPgFNp0FHc8zdcSqVniOi+ZcXPXcrRKa0NYKucBz+g2oBib4Bwijkk4gUHicvBYbSMpNjeW87QP1DRzcXfJa+IjrGhKQzfpBMDQsZ8vm5Y8RdjurGT6r5jmC/nnOGv3a/Sqz4iNXZzWzXxHsV8sODg5p4j8llSRxlQqR3Q9jlDhVpBHBbHI7qgErZZo5makzA9p2EZcQcweIWJRUlhnSlVnSlzQeGUPSLQt8QMlnrJGMSzN7f5h5881CqW7jrE9HZcWjUxCro+/R/YqKjF0LWW0ujdrN5EHJw2hw3f8jFZjJxOdWnGosP3PsaPohpAHBsbjgeqwk1LT/lPO33TtHEUE+lUysHmOIWbg3Jb9fX61/PYt67lSCA8BqgPUAIAQAgBAM71t7YI3SOxpQBozc44NaOJNAtZyUVk60aTqzUF+IyG+rxdK9xc6pcavIyLhk1vuNyG/E7cK2pJtnsLS3VOKwvZ9/a/8EatCYe3fYprXN+jWamsMZJD2IWbzvcdjdviR1p03Mg3l7ChH1mtaPXHDYouigGeL5HYvkd7Tj9MgrCMFFYR5KtXnWlzSJB8gAqTQLY4kNbr5xLWYbScKgbzsaOJWkqij7TvSt51NVt+bdyr27SeGMnVBnfvr1PiPa7hTios7j8Rc2/B29ZaL17/Agrfpha34CTo27oxq+eLvNcXVl00Lalwy3hus+0gLTaHv7b3v+85zvmVo5N7k6NOEfKkvcM3RjcPBYR3TYi4UxGB4YLK0Nt9yRu+/LTH2Z5Kbi4vb8L6jyW3PJbMjVbShLeC92n0LVdWmz2kdLGD70fUd8PZPLBdY3DW5UXHCKctYP4/f/kvdz6RRTjqvDqZilHD7zd3EYKVCrGWxQXFhVovVE011cQupBaweh1EBVdK9FRLWaztpLm5gwEm8jc75+ai1qGfSjuXXDuJum1Tqv0ej7f4M9IpgcCMORUI9OmnqL2K1GN1cwcHCtKjgdhGYOwrMZcrOVakqkcden59TVriv5r4avdVzaY07YPZcBsOBBGwgq0ot1FoeNvaKoT9vTt6jm1Xg5/Abh9d6lxppFa5tj25WYF2/CnJc6r1wb0+5JrkdQQAgBACAzbT2+9aTo2nBms0U9rKR/diwcek3BQbiprhHpOE2mI80uuvu6L+X7ilVUUvjhscssjLPZ2600po3c1o7UjtzWjFdKcHNkW7uY0IczNd0euSKxQCCHH1nvPalec3u+g2CisoRUVhHjK1aVafNIfySBoqVscioX9f2dHUaCRrDEkjNsY2ne44DnQKPVrY0RcWXDnNpzXu/l/bqUu33g+Tq9lmeqCcTvec3u4nuooMptnpKVvGnru+/27DBy1JIi9DJ5DZ3yGkbHPO5jS4+Syk3sazq04eaSQ9Gi9tIwss3ewj5rdUp9jh/qNqt6iGlr0dtbMXWWYDf0bj8gs+HJbo7U762ntNfEjYRQ0OBBxBwPgtGSG01lD2JYZxY9s7y0hzSQRiCCQRyIyRPBynFNYZdtHdLCKMmI+9kD97Y08ct+9SqVfpIorzhifpUy4y2iowJAPcVZ046ZPMVdHyjR9pAxBxXZRycHJFfvm74ZiXnqSH124gn327eYoeajVbBT1joy0s+N1bdKMvSj+bFfhuN/SasnVbnrChDhvYdv0244KFSsakptS0SL2545bwpKdPVvZdvaW2xBjGhjBRo2fU7yreFGNNYijyNa4nXm5zeWODIcA0Vc46rRvJy7ltjucXLtuWuw2fo2NYTUgYnedvcoU5czyS4R5Y4HC1NwQAgBAR9/W/oYHyAgGlG1y1jgCeAzPAFaVJcscne2peLVUTE7VaNdxdjTIVzoMq8dp4kqrbyz3FKnyRSG8soaC45AVPcsG7aSyaF6OriMEJtMraT2kA0OcUGccfAntHuGxWdGnyxPG8RunWq4WyLYXLqV5U9J75pVgJoMHUNCaioY07CRiTsHEhR61XGhccNsnNqcl7Pu/4KPaZi81PIAYAAZBo2BQJPLPT04KCwhs5YOg9uO4p7W6kDRqg0dK6ojbvFfWd7o76LrTpSnsQ7viFK2XpPL7Gg3RoHZYQDKDO/e/Bg5RjCn3qqZC3hHfU85ccWr1dIvlXq+5Y2tDRqtAa0bGgNA5AYLslgrG29WIvWTAkVkCFtu+KYUmjZIPeAJHJ2Y7itJQjLdHalc1aLzCTRUb40AGLrK7/Tef8Aa/6O8VFqWvWJeWvG/wBtde9fyinvgcxxY9pa5poWkUIURpp4ZexnGceaLyhaFtSBvw8VlLLwc6kuWLZoc1sAFBkMByC9NCGD5vOrl5I+e2rsoHBzGE1q4roonJyGsl5UGqXYVrTcd4WygY5n0LNctyvkYJXvAYcRq4kjmcB5qtubxU24xW3cn29s5pSk9yfs1mYwhzWgEYA5nHPEqond1Zbsso29NbIlrNNrDiF3pVOdHOcOVi67GgIAQAgKB6UbxoGQg51ce/D5Bw/God1P9qL/AIJQzJ1H+fn8Gc1UM9KP9G7qFrtccLhWJn2824sYeow/efQU3AqRQhzSyVXFbnwqWFuzX3vqalWB5Air+vDomYUqcBXKtCangAC48lpUnyrJJtKHjVFHp1M2tdoL3VxoK0rniakniTifyAVZJ5Z7OlTUI4/PxDZy1OyJrRDRh1teXPq2zMNHOGBlcM2MOwD1ndwxrSRRo82r2KniXElQXJDzfQ1mz2ZkbGxxtDGNFGtaKADgFPSS2PKyk5NuTy2Dlk1EXoBB6AScsg6asAVagI2/7gjtTOt1ZAOo8DEcDvbwXKrSU16yZZ3tS3lprHqjM5rK+GQxyCjmEVHyIO0HOqgJOM8M9VzxrUXKD0aZNTWpeuUT5g5DGW2VOqKuccgBUnkAtniKy3gwlKWiJKxaMWqbF4EDN7z1u5ufjRQ6vEKVPbX6EylYzluTdi0dskGLqzP3uwb3NH1VPccXk9n8Czo8OS3RLQ3kCQwABuQAFANyqlec8sN7k523JHKHWst8mmB5doxJ2YBS7PLbZHr9EP1PI4IAQAUBi+ndt6S2SY4MOr4AD6BVleWZs9nwqlyW0fXqV6q5FkaD6NLFqWZ9oPatMhp+yhqxg73a7u8Kxt4Yjk8dxit4lflWyLaXLuVZQtL7drPLQcur8i8951W/gdvUG4nl4PTcIt+WHO+uv2+/vK2oxdji67tfap47Mwka9S9w9SJtNd3PENHFwW9KnzywRL26VvScuvQ2yw2NkMbIomhrGNDWgbAFZpYWDxc5ucnKW7O3LJqNbTM1gq402czuA2lAQF7aSxQ4OcA72O0/vDcG95XGVeMSdb8OrV9lhdyvv06x/wAPDuBXH9X6izXAtNZj6waYQSEB9Yz72XiMAt43MXvoRa3Bq8FmOpY4nggEEEHapK12KmUXF4Yu1DAq1GEQmkujgtWo5pDXtwLiKgs3HeQcR3qLWUZ7bllY3krfKeqfT1kTFokxpJtE5cK4MjFKjZrOPyFOal1eLckcL7lVDh3PJye2STs80MApZ4ms3kCrjzccSqSvxOU3uWtKwURjar4rtLuWPnktKdtd3L9GOnd6I3qV7egvSfuI+S0vdlh5nzw8laUOAx3rSz6kV1XjD2pR97IS9NKDYpQHVeHMDtQ1JrrOFQ71ch4ZLe84VCXKqMUsbszaX2YydaTb6HMnpGnkA6GFrAdryZHeAoB5rrQ4RFa1JZ+Rxq3z2isE1o5pjaW4SgSN5Bp7qBWH6Smo4isEH9RUTy3k0a77a2Vge057MKjgVCnBweGTIVFNZQ6WpuCA8eaCu5AlnQ+e7daNeR7z6znHxKqG8vJ9CpQ5YKPZDS0SENcRmAac9iwlqbTeItm13fZBBDFAP1UbI+Za0Bx7zUq3isJI+f1Z883Luzq1TBrHOOQBJ5AVPyWW8LJrCPNJR7mX3jIXSOrmMDz9b94uPeqqTyz3NvBQppIbLU7Gheiu7AIZLUR1p3FreEURLRTm/XdxBCn28MRyeU4vX8StyLZfUvKkFSNrXOGNc92AaKlBjJlekWlL3vOo6hyqPVb7Ldx3n+xX1qzk8LY9Tw/hcYLnqrUq5eo5d4OddAea6GSw6IXzMyQRsa+RhOLAC7VrtHs/JdqNWUXgq+J2dKpDmk1GXc1OlBVxDRxUudeMUeSjTbePoNZ71jb2eseOA8FX1b+C9ZMp2knvoMJrwlfgMB4BQKl5UnsSo0KcNxhbw5rQdYVJpQn5CuK62NqrmryVG1+bHO6uHRp80I5/gj+hc7tEn5eGS9VQ4fbUPLHXu9WefrXtet5padloOIrGpbmRlAdRWNaOZuoGe+kO55v0kSOjIjLWsjdVvW1RV2FajFxzC0dxSj53gl0LOvWz4Uc4I+6LOABrEDmRvW6uaL/chPh12v8Axy+Berlul72hzGOc05OAqDTA45ZrbxoYymRJUKkZcsotMulwXXJG7Wd1RTKuJ50UWtVUlhEijTcXlk+oxIBANrzk1YZXbmPPg0laz8rOlJZqRXrR87NOAVSfQ8Dq64ektEEftzQtPLpW18qremszRFvpctvN+pm2PxJO8k+KtjwRHX47VhceQPIkA+RXOq8RZJs45rRMxJricyqs9xjCwJWmTVY53stcfAEojDeFk3G4LEILNDCP1cbGd4aAT4q2isLB4OrNzm5Pqx+Vk5lP9I1v6Ozho9c/JcbiXLAsuFUPFuFnZamRGRVp7TByXoZwSF0XLaLSfsYy4ZFxwYObj9KrKTexGuLqjQ8793Ut936FQRda1TdI7/LjwbyLsz5LWVSnDzP3IqavE61TSjHC7ssMFrEbdSzRNjb7oFVGnevaCwQXRcnzVZZYmyN8jiC+rhiRWpA47lwjTrV3plm0pwpRzjCH9nuoDP8ANTafC5PWbwRJ3udiQhsbBsrzVhTsKMOmfaRZXE5dSn6dQakrJG4bPKo+RWaq8NqUdC14W1VpzpT1THV0ubKwObnk4birSlXVSOShurKVvU5Xt0fqJJlnAW/MR8DiOMZ0/quU54WEdIwyVn0lR1ssbvZePPXH1Cr7pZieg4FLFw13RmlVAPWmx+i6StgaPZkkH71f4lYW3kPHcbWLt+xFuUgqQQAgGF/f9rP+yl/2OWs/Kztbf70PavqfPIcqk+h4JbRLG3WX9q0+AcfoutHzogcT/pJ+w2SiszwpE6UD/p38vyXOt5GTeHf1ETNFVntDiYVaQcjh3bVvDzI5Vv8Aal7Gb+rU8GBQGd+lwHoozsrTzCi3XlRe8Ax40l6jLDIoWD1uDnpEwMFruzTdkdnZA9+p0YpTVedbEnWGqKEmu3bXmuVSlVns9CiureEa8pNZb1OLRpuKfZRl3vSGg+Fp/iXKNpr6TJVPh/Ok29PUQtt0mtMlQZS0H1Y+oP3cT3krvGjGOyJlOxow6Zfr1LR6JHHppdxjeTzBjNVMtvPj1FT/ANQJeDH2/c1JqnHkhVqAqOn3ZHAt+TvzUe52Rb8H/wByXsKrYbS+N2sxxB+fAjao0Jyi8oua1GFWPLNZRYbpveWSeJjiNVxfUAAVpFI4ebQpcbicpJMp7rh1ClSlKO/+S00XYpys+kT/ALSnI/vrhc/7ZbcF/ql7GZVrKvPZ4Nh9Ex/6I/tn/Jin23k954/jn9V7l/JdFIKYEAIBteUWtFI32mPb4tIWJbM3pPE0/Wj5ujfgOQVRg+jtakzohJS22f8AaxjxcG/VdaXnRA4ms2s/YbVRWZ4QjNIoqwPHBc6qzBkqxly14v1mWhVh7cTtDSWuAzINOdMETwayWU0bzYbQJI2SDJ7WvHJwB+qtlseCnHlk0LlZNSrekO7DPY5NXtR9cch2vLHuXKtHmgWHC7jwbmLez0MJ1XKv0PecyAQlMoOSG1us9KHu/vzW0H0IV1BSakhWwR1FNo+SxNm9CbUcMets655OzmaT6LLBqsmmIwNI28Tg5/lq+amWsd5HmOO11Jxpr2l8aph54VagKPpvaKmnvgfC0g+dFFuXsi74PDWUitRqMi7ZN6Lsra4/dZK/93U/+xdqK9NFdxJ4t362kXeimnmin+kmWkOr7rfN7v6Lhc+TBb8Ejm5z2Rl2sq/B7PBs/opZS72n2pJT4O1f4VPtl6B4vjbzdtdkvoXFSCpBACA8KA+a70g6KaWL2JJGfC4geQVVJYbPo1vLxKUZ90vodXTaejnif7L2u8Dgsw0aZrdU+ejOPqZ9AEK0PnYja4dZjm7wQsNZWDaEuWSkuhkE8eq5zT6pI8DRVTWHg95TkpRUl1QmsG5qvo7tuvY2xk9aEmP8OcfcGkN5tKsaEswPHcUo+HcS7PUs5XYrxF6Ax7TjRc2aQysb9g84EZRuPqO3D2TlszA1oFei4vK2PWcM4kqsPDm/SXzK2IVGLfmErbZqsdwx8FtF4Zq/S0I2wPo8bjh45edFvJZR08LCLPc11SWqUQwiu17/AFY273H5Db40xTpubwiBdXcKEOaT9i7mv2CxshjZDGOpGKDe45uceJNSrKMVFYR46tVlVm5y3Y7atjkeWmcMY552DxOweKAzK+7TrPArWmJ5u/oAe9QK0syPVcPo+HSGsS5omMs2g0OtJPLsY1kQPvOOu/yDPFSbdatlLxeeIxh7X/H3LfRSijM59Jtq7Ta+s1nwU+rSot09Ej0P/T9PM5SM71lDwerwzf8AQOy9Hd9mbShMYeechLz/ALlZUViCPAcSqc91Ufrx8NCfXQhAgBACAwj0o2ExXhIaYShsow3jVd+80nvUCtHE2e44JWVS0S/tyv5KmHFcS2wmfQGjNsE1kgkG1jQebRqmvHBWVOXNFHzq8o+FXnDsyT1VuRjM9Nbu6K0FwHVkGsOeTh8j3qvuI8s89z1nCLjxKHJ1j9CvrgWpYtCb36CfrHqPFHchjX8OfIv4Lvb1OWWCp4ra+LT5lujWaqwPKCbkA3mYHAtcAQQQQQCCDmCDmEMptPKKXevo/hcS6zyugPsavSxdzSQ5nIOpwXCdvF7FnR4tWgsS1IOTQG25CeyEby2Zp8MfmuX6X1kxcaX9o3sXoxY01tVpLx7ELdQHm91SR4FdY0Etzhccar1FhaGg3TDFFGIoI2xsHqt2ne4nFx4ldlFRWEVNSrOpLmm8j5qyaCrUBW9JLyBDhX7OPtEes/LVHjTmVyqz5YkyyoOrVRQzIXEuOZNf+OCr85eT1iXKsIVMga0uOQFfBbGu5ouil3mGyxteKPfWV/B0mNDybqt7lPpR5YnlL6sqtdtbLRe4lJZAxrnnJoLvDIeNF0Ihi+ndrq9jMzi89+A89ZQK8szPacDo8lDL6ldsNmdNIyFucj2sGG1xAr5rklnQtq1RU6cqj6Js+moYg1oa3JoAHICgVmlg+bSfM8s7WTAIAQAgM99MN068EVoaMYnajvuSUFe5wb8RUW5jpzF/wG45KsqT/cvmv8GTdGoWT1eTTfRNeVWSWV2bT0jORwcPGnipltP9p5fj1viSrLrozQaKWedIfSi5/wBJgLR229Zh94bORGC51afPHBMsbp29VS6bMykgjAihGBBzBGYPFVmGtGe0jJSSaPNYggg0IxB3EZIZaTWGaNoRpK1zBDIQKUDTurgGn3fZP4d2tOo1crDPLcRsHTlzw2f5/wA/EuL1JKcRcgEXoBB6AZW0YV3fVDAhZJaO4HD8lkEs1YMjC2WsurHG4NAB6SQ9ljdtDv8A75YlLBtGLk8Iz+/bzbI4RxYQs7O952vP0/qq6rPmZ6yxtfAhruMY1oiWyX0Yuz9KtIaR9lCWySnYSDWOPvIqeAXejDmkV/ELnwaWFu9F/LNQOKnHliE0mtVGiIZu6zuQ7I7zj3LWUuVZOtGm6lRRMYvibpZnv2VoOQwB78+9VkpZZ7+3j4dNRLL6Kro6W2dKR1YGl343VaweGue4LtbxzPPYrOOXHJb8i3k/kvxG0qeeOBACAEAIBredibPE+F/ZkaWHvGY4jNYklJYZ0pVZUpqcd08nz/b7A6GV8Tx1o3Fp7siOBFCOBVTKLi2me9o1lVpqcdmhe47wdZp2TN9U4je09oFZhPleTS5oxr0nTl1NzsdpbKxsjDVrhUf35K1i01lHhKlOVOTjLdC1Fk0KHp7o8QTaom4HGVo2U/WDhTPlXeoleln0kX/Cb5R/7M3p0+xR3KEejRzHKWnWaaHxwOBBBwII2FZTaehiUFNYkXbRzTQgCOTrbNUmh/03uPWHuuNdxOSl07joygvOFbyh+e1fytPYXKyXrFLgx41hmx3Ve3m04hSlOMtijq0KlPzL39PiLvWxxEHoBCVtQRvWQVu23rFHXXeKj1RifAZd6w2luZjCU3iKyDdJo5Itd0gjYMHD1nEbBvqNjarhKvHoT6fDazaUlv0+/YrF9aQumHRRjo4R6u153vp8vmoc6rkegtLCFBZer+hGRrmiaxxBHJI9sELdaWTBo2NG17jsaM1vGLk8Ij1qsaUHKb0RrWj9zMskDYWYntPfte89px+QGwAKxhBQWDyNzcSr1HORIuNAScgtzgZzpreBaHmvXkOqOA205DDmQolzU0wi+4Pa5lzsz0sUI9Rk2z0fXL+jWRusKSS/aP3ioGq3ubTvqrKhDlieK4pdePXbWy0RZl2K4EAIAQAgAoDPPShcFQLXGMWgNlHu+q/urQ8CNyiXNP8Aci+4Necr8CXXVfYzjVUI9Jku/o+0i6I/o8p6juyT6p/Lf3HYSpVvV5fRZR8WsvEXiwWvU0yinHmQIQGcaX6HOi1p7KwujzfE0Vcze6Ies33MxsqMBErUP3RPQcO4rjFOt7n9yk6wIqDUbwoR6NNNZQm5DYcwXrIygqHtGTXjWp91wo5n4SFsptHCdtTnrjD9X5h/Al7Npg5uZmb917ZR4SCv7y7RrtdyDU4TCT2i/c19PsOxpvvmf3wCvlMuiuH3+RHfBY/2/wD0/sNLTps3253co4ox8Re4jwWHXff5I6Q4LH+1e9t/wiq2++dZxcyMN1iT13dIanM5BueOIK5S9J6llTs40lj6LH+SPba3a4e4lxyNd24bhwWJanflSWETcRXI5sd2GGWeQQ2dnSSn4WD2pHeqF0hByeERLi4hRjzTZrGiejDLEw468z6dJKRn7rR6rBuU+nTUEeUu7ydxLXRdETtF1IhAWy+gdctIEbAauORNMTyWk5cqO9vRdSeDKb5txnlLz2cmjc38zmVWTlzPJ7S3pKlDlJfQPR/9JtAc8fZRUc7c53qM8cTwHFdaFPmlrsiHxS88ClyrzS/GzZVYnkAQAgBACAEAIDiaIOBa4AtcCCDkQcCCsNZMptPKMa0r0eNkmLRUxOqY3cPZPEeeBVbVp8jPYWF6rinr5lv9yGaKGozC5k56rDNG0M0rDg2Cc0pRrXnZsDXHduPccaF02jW6SPN8R4e4t1Ka9q/lfyXiilFIFEBU9JtBYrQTLEegmOJcBVkh/wDcZhU+8KHfXJcalGMywtOJVbfTePYzS+rmtNkr+kQlrR+tZWSI8dYCrPxAKHOjKJ6S24lQrdcPsyL1wRUEEbxiuJZRaewm5ZMiLkN0N5FlG6EnDCu5bdTSoIh9XBrQXOOTWguceQGJW6i2Qql3Sp7sv+iWgdqtAH6Q42eMY0wMzhuAyZ348F1jbZ1ZS3HGVqoI1m5bkgssfR2eMMbmTm5x3vccXHmpUYqKwihq1p1Zc03kflbHIrF8XqZiYYTRnrv9rgOHz5Z6ylynSlSdR6FG0jvYPHQRf4TcyPXcPmAfE47lArVObQ9VYWapLma16ETd93vmkbFGKucaDcN5O4AYrlGLk8Im1q0aUHOeyNpuG6GWWFsLNmLnbXOObj/eAACs4QUY4R4u5uJV6jnL/hEitzgCAEAIAQAgBACAZXvdcdoidFIMDkdrTsc3iFpOCksM7UK86M1OG5kF93NJZpDHIOLXDJ7d4+o2KuqU3B4Z662uoXEOaPvXYYsqDUf0I2gjaFrsSHqsF10Y0wMYEc1XRjbiXxjjtezzG2ualUq+FhlHe8MUnzU9H26P7Mv9mtDJGh7HBzTkQagqWmnqihlCUHyyWGK0WTUC1AVq9dArBOS51nDHn14iYXV3nUoCeYK0lTi90SaV5Wp+WRW7X6JWfqbbM39oyOXzAaVydtHoT4carx31I53oltGy3RnnA4fxrX9MiQuPT7HUXogkJ69uFPdgx8S9FbIxLj1V7Il7H6I7G0fayzyncXBja76MAPiV0VCKIdXi1xU0ZN3TcNmswpDCxm8gCp5uzPeV1UUivnUlPzMkmy0y2LJoPJraxrQ9zqA+J4AbSsN4MpNlXve+DLVoOrHtxzHvHYOC0lUSJVG0lPV7fUp973vrAxRYMyc7Iu4Dc35/ODUqNnorWzjTWWvd+dSIs9mc9wYxpc5xoAMyVzUW3hE6dSME5SeEavojo22ysq6hmeOs7YB7LeHHae5WFKkoL1nk769dzLTyrb7lhXYgAgBACAEAIAQAgBACAZXtdcdojMcrajMEZtO9p2FazgpLDO1CvOjLmgzLb/0elsrut1mHsvAwPA+y7h4KvqUnB+o9RaXsLiOmku32IoNpiM1oiY9STuq95IXa0b9QnPCrHffZ9W+BXSFRx2IlxawqrEln6r3/AHLrdumrDQTt6MnDWHWYeTtnepUa6fm0KOtwypHWn6S7dfgWWz2tjwCx4cDuK7J52K2UXF4aF1kwCAEAIDxAQN5WxjHkF4rnTM48AsZRnDIK8NIKYR57zifD81zlWiiVSs6tTZfEr8l8arj0jySdmbh/KPBRpV8suLfhqis7v5DG2210mGTfZH1O0rk5ZLKnSUNepzd92yTPEcTdZx8AN7jsCxGDk8IVq8KMeab0NO0Z0bjsra9qUjrP3e6zcPmp9Kkoe08xeX07h42j2+5PLqQQQAgBACAEAIAQAgBACAEAnPC17S1zQ5pwIIqCOIWGsmYycXlblJvzQjN9mOGfRuP+xx+R8VGqW/8AaXdrxb9tb4/cp01mcxxa9pa4ZhwIPgVGaa3LmNSMlmLyeMJGRpXPjzG1YMtJ7i9ntBaat1mHew6tebcj3UWyljY5TpKaxLD9v3Jiy6S2huUzXDc9paf3equsa0u5BqcNoP8Aa17Hn6krZ9Lpjm1p5PYfIYrp477ESfDIraT96H0ekErsm0/Cs+P/AOrI0rBr9yFDesh7UzWdzR80dZvoaq0a9YhNeVnp9rai7g12sPBtVzc87s6wta37YFT0ivOGrTCx5p1T6oO0Gpqd+xcZS7Fta2ct54yQD7bI7AUYNzcD8Rx+i55LJUoR1eonHZljBu5YLhcWh0stHS1iZxHXI4N2cz4KVCg3q9CnuuKU6elPV/I0C7LtigZqRNDRt2kne47SpcYqKwjz9avOtLmm8jxbHIEAIAQAgBACAEAIBJ9oaMCQgODbGb/IrGTOGcm3N4rGUOVnht7dx8kyOU5feIHqnyTmM8o3kvkD1D4pzGVAjL0vKKVtJbOHjZV1CORAqO5aTaejR2oyqU3mEsFOt9lYDWMOaNznB3gQAosoLoXNG/ljFRfAYkBaYJsLiEtme6iwdsnmogyHRhMDIdGEGT3UQZG1qkYAQXiu6tT4BYZjxFHcaxWhlRgSNtDq+BIPyRI5VLvHlLXcmkMENCyxjW9t0us7uJZh3UUiFSMdkU9x41XzT07Y0LFDpoD+oI/HX+FdVW9RBds11HsOkzT+rI/EPyW6qZObpY6jpl9tPqO8ltzGnIOGXk07HeX5pzIOIoLc3imUYwz0Wxm/yKzkcrFI5mnIhMmMCiyAQAgBAeFoOYQHBgb7I8AmAeGzM9kLGDOTk2Rm7zKYGWcusTDs8ymBliTrqjOw+KxyozzMRfcMR9rx/osciMqo0NZNFIDtk+IfksOkjdV5IbSaD2c+tL8Tf5Vq6ETb9VP1Dc+j2zbJZxyewfwLH6eJ0jfVVsef/wA+h2Wm0/FGfnGn6ePc6LiVZdjw+j6L/wBVafGD/wDJPAXdm3+qVuyE3ejmI/8AmWvudAPlEngLuP8AVK3ZfnvEXei6zHtWm1u+9Iw/wJ4C7sw+J1X0R0z0XWQfrJ/ij/kT9PE0d/VfYcR+jmyD15viZ/In6eJq72o+w5j0Fso2y/EP5VlUImju6jHUeiVnHt/F/RZ8KJo682OY9H4Rsd8RW3IjV1JMXbdUQ9XzKzyo15mLNsTB6vmVnCMZZ2LMz2QmBlnohb7I8AsmMnYCA9QAgBACAEAIAQAgBACAEAIAQAgBACAEAIAQAgBACAEAIAQAgBACAEAIAQAgBACAEAIAQAgBACAEAIAQAgBACAEAIAQAgBACAEAIAQAgBACA/9k="/>
          <p:cNvSpPr>
            <a:spLocks noChangeAspect="1" noChangeArrowheads="1"/>
          </p:cNvSpPr>
          <p:nvPr/>
        </p:nvSpPr>
        <p:spPr bwMode="auto">
          <a:xfrm>
            <a:off x="155575" y="-1790700"/>
            <a:ext cx="3590925" cy="3743325"/>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5" name="Title 4"/>
          <p:cNvSpPr>
            <a:spLocks noGrp="1"/>
          </p:cNvSpPr>
          <p:nvPr>
            <p:ph type="title"/>
          </p:nvPr>
        </p:nvSpPr>
        <p:spPr>
          <a:xfrm>
            <a:off x="155575" y="341474"/>
            <a:ext cx="8229600" cy="766762"/>
          </a:xfrm>
        </p:spPr>
        <p:txBody>
          <a:bodyPr>
            <a:normAutofit/>
          </a:bodyPr>
          <a:lstStyle/>
          <a:p>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HIQA’s functions:</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1188099" y="1002453"/>
            <a:ext cx="7728374" cy="5355312"/>
          </a:xfrm>
          <a:prstGeom prst="rect">
            <a:avLst/>
          </a:prstGeom>
          <a:noFill/>
        </p:spPr>
        <p:txBody>
          <a:bodyPr wrap="square" rtlCol="0">
            <a:spAutoFit/>
          </a:bodyPr>
          <a:lstStyle/>
          <a:p>
            <a:pPr lvl="0"/>
            <a:r>
              <a:rPr lang="en-IE" b="1" dirty="0" smtClean="0">
                <a:latin typeface="Tahoma" panose="020B0604030504040204" pitchFamily="34" charset="0"/>
                <a:ea typeface="Tahoma" panose="020B0604030504040204" pitchFamily="34" charset="0"/>
                <a:cs typeface="Tahoma" panose="020B0604030504040204" pitchFamily="34" charset="0"/>
              </a:rPr>
              <a:t>Setting standards for health and social care services</a:t>
            </a:r>
          </a:p>
          <a:p>
            <a:pPr lvl="0"/>
            <a:r>
              <a:rPr lang="en-IE" dirty="0" smtClean="0">
                <a:latin typeface="Tahoma" panose="020B0604030504040204" pitchFamily="34" charset="0"/>
                <a:ea typeface="Tahoma" panose="020B0604030504040204" pitchFamily="34" charset="0"/>
                <a:cs typeface="Tahoma" panose="020B0604030504040204" pitchFamily="34" charset="0"/>
              </a:rPr>
              <a:t>Developing person-centred standards and guidance, based on evidence and international best practice, for health and social care services in Ireland	</a:t>
            </a:r>
          </a:p>
          <a:p>
            <a:pPr lvl="0"/>
            <a:r>
              <a:rPr lang="en-US" dirty="0" smtClean="0">
                <a:latin typeface="Tahoma" panose="020B0604030504040204" pitchFamily="34" charset="0"/>
                <a:ea typeface="Tahoma" panose="020B0604030504040204" pitchFamily="34" charset="0"/>
                <a:cs typeface="Tahoma" panose="020B0604030504040204" pitchFamily="34" charset="0"/>
              </a:rPr>
              <a:t>	</a:t>
            </a:r>
          </a:p>
          <a:p>
            <a:r>
              <a:rPr lang="en-IE" b="1" dirty="0" smtClean="0">
                <a:latin typeface="Tahoma" panose="020B0604030504040204" pitchFamily="34" charset="0"/>
                <a:ea typeface="Tahoma" panose="020B0604030504040204" pitchFamily="34" charset="0"/>
                <a:cs typeface="Tahoma" panose="020B0604030504040204" pitchFamily="34" charset="0"/>
              </a:rPr>
              <a:t>Regulating social care services</a:t>
            </a:r>
          </a:p>
          <a:p>
            <a:pPr lvl="0"/>
            <a:r>
              <a:rPr lang="en-US" dirty="0" smtClean="0">
                <a:latin typeface="Tahoma" panose="020B0604030504040204" pitchFamily="34" charset="0"/>
                <a:ea typeface="Tahoma" panose="020B0604030504040204" pitchFamily="34" charset="0"/>
                <a:cs typeface="Tahoma" panose="020B0604030504040204" pitchFamily="34" charset="0"/>
              </a:rPr>
              <a:t>The Chief Inspector of Social Services within HIQA is responsible for registering and inspecting residential services for older people and people with a disability, and children’s special care units</a:t>
            </a:r>
          </a:p>
          <a:p>
            <a:pPr lvl="0"/>
            <a:endParaRPr lang="en-US" dirty="0">
              <a:latin typeface="Tahoma" panose="020B0604030504040204" pitchFamily="34" charset="0"/>
              <a:ea typeface="Tahoma" panose="020B0604030504040204" pitchFamily="34" charset="0"/>
              <a:cs typeface="Tahoma" panose="020B0604030504040204" pitchFamily="34" charset="0"/>
            </a:endParaRPr>
          </a:p>
          <a:p>
            <a:pPr lvl="0"/>
            <a:r>
              <a:rPr lang="en-IE" b="1" dirty="0" smtClean="0">
                <a:latin typeface="Tahoma" panose="020B0604030504040204" pitchFamily="34" charset="0"/>
                <a:ea typeface="Tahoma" panose="020B0604030504040204" pitchFamily="34" charset="0"/>
                <a:cs typeface="Tahoma" panose="020B0604030504040204" pitchFamily="34" charset="0"/>
              </a:rPr>
              <a:t>Monitoring services</a:t>
            </a:r>
            <a:endParaRPr lang="en-IE" b="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Monitoring the safety </a:t>
            </a:r>
            <a:r>
              <a:rPr lang="en-IE" dirty="0">
                <a:latin typeface="Tahoma" panose="020B0604030504040204" pitchFamily="34" charset="0"/>
                <a:ea typeface="Tahoma" panose="020B0604030504040204" pitchFamily="34" charset="0"/>
                <a:cs typeface="Tahoma" panose="020B0604030504040204" pitchFamily="34" charset="0"/>
              </a:rPr>
              <a:t>and quality of permanent international protection accommodation service centres, health services and children’s social services against the national standards. Where necessary, HIQA investigates serious concerns about the health and welfare of people who use health services and children’s social services</a:t>
            </a:r>
            <a:r>
              <a:rPr lang="en-IE" dirty="0" smtClean="0">
                <a:latin typeface="Tahoma" panose="020B0604030504040204" pitchFamily="34" charset="0"/>
                <a:ea typeface="Tahoma" panose="020B0604030504040204" pitchFamily="34" charset="0"/>
                <a:cs typeface="Tahoma" panose="020B0604030504040204" pitchFamily="34" charset="0"/>
              </a:rPr>
              <a:t>.</a:t>
            </a:r>
            <a:endParaRPr lang="en-US" dirty="0" smtClean="0">
              <a:latin typeface="Tahoma" panose="020B0604030504040204" pitchFamily="34" charset="0"/>
              <a:ea typeface="Tahoma" panose="020B0604030504040204" pitchFamily="34" charset="0"/>
              <a:cs typeface="Tahoma" panose="020B0604030504040204" pitchFamily="34" charset="0"/>
            </a:endParaRPr>
          </a:p>
          <a:p>
            <a:pPr lvl="0"/>
            <a:endParaRPr lang="en-US" dirty="0">
              <a:latin typeface="Tahoma" panose="020B0604030504040204" pitchFamily="34" charset="0"/>
              <a:ea typeface="Tahoma" panose="020B0604030504040204" pitchFamily="34" charset="0"/>
              <a:cs typeface="Tahoma" panose="020B0604030504040204" pitchFamily="34" charset="0"/>
            </a:endParaRPr>
          </a:p>
          <a:p>
            <a:pPr lvl="0"/>
            <a:r>
              <a:rPr lang="en-US" b="1" dirty="0" smtClean="0">
                <a:latin typeface="Tahoma" panose="020B0604030504040204" pitchFamily="34" charset="0"/>
                <a:ea typeface="Tahoma" panose="020B0604030504040204" pitchFamily="34" charset="0"/>
                <a:cs typeface="Tahoma" panose="020B0604030504040204" pitchFamily="34" charset="0"/>
              </a:rPr>
              <a:t>Regulating health services</a:t>
            </a:r>
          </a:p>
          <a:p>
            <a:pPr lvl="0"/>
            <a:r>
              <a:rPr lang="en-US" dirty="0" smtClean="0">
                <a:latin typeface="Tahoma" panose="020B0604030504040204" pitchFamily="34" charset="0"/>
                <a:ea typeface="Tahoma" panose="020B0604030504040204" pitchFamily="34" charset="0"/>
                <a:cs typeface="Tahoma" panose="020B0604030504040204" pitchFamily="34" charset="0"/>
              </a:rPr>
              <a:t>Regulating medical exposure to ionizing radiation</a:t>
            </a:r>
          </a:p>
        </p:txBody>
      </p:sp>
      <p:pic>
        <p:nvPicPr>
          <p:cNvPr id="8" name="Picture 11" descr="Z:\Images\2017 New website icons\standards_ic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87102" y="1027776"/>
            <a:ext cx="584352" cy="581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Z:\Images\2017 New website icons\children_ico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1932" y="2348336"/>
            <a:ext cx="589522" cy="5868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Z:\Images\2017 New website icons\older_icon.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81932" y="3702130"/>
            <a:ext cx="589019" cy="586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Z:\Images\2017 New website icons\info_icon.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31157" y="5553968"/>
            <a:ext cx="639794" cy="6368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7768101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26348" y="1228880"/>
            <a:ext cx="6252625" cy="462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350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pic>
        <p:nvPicPr>
          <p:cNvPr id="1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0" y="1676404"/>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3422" y="751668"/>
            <a:ext cx="8970579" cy="584775"/>
          </a:xfrm>
          <a:prstGeom prst="rect">
            <a:avLst/>
          </a:prstGeom>
          <a:noFill/>
        </p:spPr>
        <p:txBody>
          <a:bodyPr wrap="square" rtlCol="0">
            <a:spAutoFit/>
          </a:bodyPr>
          <a:lstStyle/>
          <a:p>
            <a:pPr algn="ctr"/>
            <a:r>
              <a:rPr lang="en-IE" sz="3200" b="1" dirty="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9" name="TextBox 8"/>
          <p:cNvSpPr txBox="1"/>
          <p:nvPr/>
        </p:nvSpPr>
        <p:spPr>
          <a:xfrm>
            <a:off x="6776505" y="862743"/>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427111" y="1465119"/>
            <a:ext cx="7319083" cy="1959079"/>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sp>
        <p:nvSpPr>
          <p:cNvPr id="22" name="TextBox 21"/>
          <p:cNvSpPr txBox="1"/>
          <p:nvPr/>
        </p:nvSpPr>
        <p:spPr>
          <a:xfrm>
            <a:off x="598527" y="3607053"/>
            <a:ext cx="8545474" cy="2000548"/>
          </a:xfrm>
          <a:prstGeom prst="rect">
            <a:avLst/>
          </a:prstGeom>
          <a:noFill/>
        </p:spPr>
        <p:txBody>
          <a:bodyPr wrap="square" rtlCol="0">
            <a:spAutoFit/>
          </a:bodyPr>
          <a:lstStyle/>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Equality in health and social care is about ensuring that no one is discriminated against because of their status or characteristics. </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Equity in health and social care means recognising that some people using services, because of their needs or circumstances, require additional help and support to achieve the best possible outcome.</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520970" y="1454036"/>
            <a:ext cx="7131364" cy="1846659"/>
          </a:xfrm>
          <a:prstGeom prst="rect">
            <a:avLst/>
          </a:prstGeom>
        </p:spPr>
        <p:txBody>
          <a:bodyPr wrap="square">
            <a:spAutoFit/>
          </a:bodyPr>
          <a:lstStyle/>
          <a:p>
            <a:pPr lvl="0"/>
            <a:r>
              <a:rPr lang="en-IE" sz="1900" dirty="0">
                <a:latin typeface="Tahoma" panose="020B0604030504040204" pitchFamily="34" charset="0"/>
                <a:ea typeface="Tahoma" panose="020B0604030504040204" pitchFamily="34" charset="0"/>
                <a:cs typeface="Tahoma" panose="020B0604030504040204" pitchFamily="34" charset="0"/>
              </a:rPr>
              <a:t>Equality means people having equal opportunities and being treated no less favourably than other people on the grounds set out in legislation. </a:t>
            </a:r>
            <a:r>
              <a:rPr lang="en-IE" sz="1900" dirty="0" smtClean="0">
                <a:latin typeface="Tahoma" panose="020B0604030504040204" pitchFamily="34" charset="0"/>
                <a:ea typeface="Tahoma" panose="020B0604030504040204" pitchFamily="34" charset="0"/>
                <a:cs typeface="Tahoma" panose="020B0604030504040204" pitchFamily="34" charset="0"/>
              </a:rPr>
              <a:t>In an Irish context, these grounds are: age; civil status; disability; family status; gender; membership of the Traveller community; race; colour or nationality; religion or sexual orientation.</a:t>
            </a:r>
            <a:endPar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65974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0"/>
            <a:ext cx="9103065" cy="6858000"/>
          </a:xfrm>
          <a:prstGeom prst="rect">
            <a:avLst/>
          </a:prstGeom>
        </p:spPr>
      </p:pic>
      <p:sp>
        <p:nvSpPr>
          <p:cNvPr id="7" name="TextBox 6"/>
          <p:cNvSpPr txBox="1"/>
          <p:nvPr/>
        </p:nvSpPr>
        <p:spPr>
          <a:xfrm>
            <a:off x="2411761" y="772847"/>
            <a:ext cx="3534770"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484613" y="1805313"/>
            <a:ext cx="8222659"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Communicating respectfully:</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Communicate respectfully with all people using the service.</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each person using the service is provided with information in a way that is tailored to their individual needs and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This individualised approach should occur regardless of who they are or their communication ability.</a:t>
            </a:r>
          </a:p>
        </p:txBody>
      </p:sp>
      <p:pic>
        <p:nvPicPr>
          <p:cNvPr id="92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723" y="436414"/>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0425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561887" y="772847"/>
            <a:ext cx="3248167"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598526" y="1627891"/>
            <a:ext cx="8136042" cy="3865674"/>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Providing quality care and support for all:</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Support people using the service you work in to get the care and support they need regardless of their status or characteristics.</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quality of care and support that you provide is the same for everyone.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When people have more complex or varying needs, do everything you can to meet these needs so that they are able to achieve the same outcomes as others.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377" y="268257"/>
            <a:ext cx="1460310" cy="128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1226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772847"/>
            <a:ext cx="3616657"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638769" y="1757907"/>
            <a:ext cx="7904730" cy="3360920"/>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Presuming and supporting capacity: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Always presume that a person using the service has decision-making capacity.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Never judge a person’s decision-making ability on the basis of age; civil status; disability; family status; gender; membership of the Traveller community; race, colour or nationality; religion, or sexual orientation.</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8769" y="346995"/>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5116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384465" y="751667"/>
            <a:ext cx="3562066"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363502" y="1546003"/>
            <a:ext cx="8372053" cy="4124847"/>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Promoting participation in society: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Take effective and appropriate steps to facilitate and promote a person’s full inclusion and participation in society, for example, support them in their right to:</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a:latin typeface="Tahoma" panose="020B0604030504040204" pitchFamily="34" charset="0"/>
                <a:ea typeface="Tahoma" panose="020B0604030504040204" pitchFamily="34" charset="0"/>
                <a:cs typeface="Tahoma" panose="020B0604030504040204" pitchFamily="34" charset="0"/>
              </a:rPr>
              <a:t>V</a:t>
            </a:r>
            <a:r>
              <a:rPr lang="en-IE" sz="2000" dirty="0" smtClean="0">
                <a:latin typeface="Tahoma" panose="020B0604030504040204" pitchFamily="34" charset="0"/>
                <a:ea typeface="Tahoma" panose="020B0604030504040204" pitchFamily="34" charset="0"/>
                <a:cs typeface="Tahoma" panose="020B0604030504040204" pitchFamily="34" charset="0"/>
              </a:rPr>
              <a:t>ote</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smtClean="0">
                <a:latin typeface="Tahoma" panose="020B0604030504040204" pitchFamily="34" charset="0"/>
                <a:ea typeface="Tahoma" panose="020B0604030504040204" pitchFamily="34" charset="0"/>
                <a:cs typeface="Tahoma" panose="020B0604030504040204" pitchFamily="34" charset="0"/>
              </a:rPr>
              <a:t>Have relationships</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smtClean="0">
                <a:latin typeface="Tahoma" panose="020B0604030504040204" pitchFamily="34" charset="0"/>
                <a:ea typeface="Tahoma" panose="020B0604030504040204" pitchFamily="34" charset="0"/>
                <a:cs typeface="Tahoma" panose="020B0604030504040204" pitchFamily="34" charset="0"/>
              </a:rPr>
              <a:t>Participate in and have valued roles within political, religious, social, cultural and self-help or advocacy organisations. </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545" y="302521"/>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1076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8" y="-4801"/>
            <a:ext cx="9146637" cy="6858000"/>
          </a:xfrm>
          <a:prstGeom prst="rect">
            <a:avLst/>
          </a:prstGeom>
        </p:spPr>
      </p:pic>
      <p:sp>
        <p:nvSpPr>
          <p:cNvPr id="7" name="TextBox 6"/>
          <p:cNvSpPr txBox="1"/>
          <p:nvPr/>
        </p:nvSpPr>
        <p:spPr>
          <a:xfrm>
            <a:off x="2784145" y="772847"/>
            <a:ext cx="3425588"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598524" y="1547597"/>
            <a:ext cx="8067803"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Encouraging equality and a human rights-friendly service: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Promote a culture of equality within the service you work in, to ensure all people receive equitable care and support.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there are no blanket policies, conditions or rules in place in the service that could negatively impact people’s human rights.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4196" y="316678"/>
            <a:ext cx="1313116" cy="123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65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751668"/>
            <a:ext cx="3439235"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489970" y="1614243"/>
            <a:ext cx="8372053" cy="281307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can 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Facilitating access to representation: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When requested or needed, </a:t>
            </a:r>
            <a:r>
              <a:rPr lang="en-IE" sz="2000" dirty="0">
                <a:latin typeface="Tahoma" panose="020B0604030504040204" pitchFamily="34" charset="0"/>
                <a:ea typeface="Tahoma" panose="020B0604030504040204" pitchFamily="34" charset="0"/>
                <a:cs typeface="Tahoma" panose="020B0604030504040204" pitchFamily="34" charset="0"/>
              </a:rPr>
              <a:t>s</a:t>
            </a:r>
            <a:r>
              <a:rPr lang="en-IE" sz="2000" dirty="0" smtClean="0">
                <a:latin typeface="Tahoma" panose="020B0604030504040204" pitchFamily="34" charset="0"/>
                <a:ea typeface="Tahoma" panose="020B0604030504040204" pitchFamily="34" charset="0"/>
                <a:cs typeface="Tahoma" panose="020B0604030504040204" pitchFamily="34" charset="0"/>
              </a:rPr>
              <a:t>upport the right of people using the service to access:</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smtClean="0">
                <a:latin typeface="Tahoma" panose="020B0604030504040204" pitchFamily="34" charset="0"/>
                <a:ea typeface="Tahoma" panose="020B0604030504040204" pitchFamily="34" charset="0"/>
                <a:cs typeface="Tahoma" panose="020B0604030504040204" pitchFamily="34" charset="0"/>
              </a:rPr>
              <a:t>Legal representation of their choice.</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smtClean="0">
                <a:latin typeface="Tahoma" panose="020B0604030504040204" pitchFamily="34" charset="0"/>
                <a:ea typeface="Tahoma" panose="020B0604030504040204" pitchFamily="34" charset="0"/>
                <a:cs typeface="Tahoma" panose="020B0604030504040204" pitchFamily="34" charset="0"/>
              </a:rPr>
              <a:t>Independent advocacy representation of their choice.</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9970" y="245344"/>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3836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Equality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92691" y="1559113"/>
            <a:ext cx="8545474" cy="3716017"/>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Example of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equality </a:t>
            </a: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being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upheld in practice: </a:t>
            </a:r>
          </a:p>
          <a:p>
            <a:pPr lvl="0">
              <a:lnSpc>
                <a:spcPct val="114000"/>
              </a:lnSpc>
              <a:spcAft>
                <a:spcPts val="12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Annan is a Hindu. He is receiving care in an acute setting. Annan’s condition has deteriorated and staff inform Annan’s family that he is dying. Staff are aware of Annan’s beliefs and discuss with his family how they can respect these beliefs. Just before death, Annan’s family inform staff that he must be removed from his bed to the floor in keeping with his beliefs. Staf</a:t>
            </a:r>
            <a:r>
              <a:rPr lang="en-IE" sz="2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f uphold the principle of equality and ensure Annan’s religious beliefs are facilitated and respected</a:t>
            </a:r>
            <a:r>
              <a:rPr lang="en-IE" sz="21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p>
          <a:p>
            <a:pPr lvl="0">
              <a:lnSpc>
                <a:spcPct val="114000"/>
              </a:lnSpc>
              <a:spcAft>
                <a:spcPts val="1200"/>
              </a:spcAft>
              <a:buClr>
                <a:schemeClr val="accent6"/>
              </a:buClr>
              <a:defRPr/>
            </a:pPr>
            <a:endParaRPr lang="en-IE" sz="21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691" y="381128"/>
            <a:ext cx="1083763" cy="1104900"/>
          </a:xfrm>
          <a:prstGeom prst="rect">
            <a:avLst/>
          </a:prstGeom>
        </p:spPr>
      </p:pic>
    </p:spTree>
    <p:extLst>
      <p:ext uri="{BB962C8B-B14F-4D97-AF65-F5344CB8AC3E}">
        <p14:creationId xmlns:p14="http://schemas.microsoft.com/office/powerpoint/2010/main" val="7410790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Equality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85974" y="1478851"/>
            <a:ext cx="8545474" cy="4063485"/>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 </a:t>
            </a: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equality not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being upheld in practice: </a:t>
            </a:r>
          </a:p>
          <a:p>
            <a:pPr lvl="0">
              <a:lnSpc>
                <a:spcPct val="114000"/>
              </a:lnSpc>
              <a:spcAft>
                <a:spcPts val="1200"/>
              </a:spcAft>
              <a:buClr>
                <a:schemeClr val="accent6"/>
              </a:buClr>
              <a:defRPr/>
            </a:pPr>
            <a:r>
              <a:rPr lang="en-IE" sz="2100" dirty="0" smtClean="0">
                <a:latin typeface="Tahoma" panose="020B0604030504040204" pitchFamily="34" charset="0"/>
                <a:ea typeface="Tahoma" panose="020B0604030504040204" pitchFamily="34" charset="0"/>
                <a:cs typeface="Tahoma" panose="020B0604030504040204" pitchFamily="34" charset="0"/>
              </a:rPr>
              <a:t>Sam is in his 90s and is living in an older person’s residential centre. He likes to be able to walk down to the local shops and pub. In the centre, there is a policy in place to keep the front door locked in case residents with cognitive impairments leave the centre unattended. Sam does not have a cognitive impairment and this blanket policy impacts on his right to liberty. Sam is being discriminated against and is frustrated that he has to ask for permission each time he wishes to go outside. </a:t>
            </a:r>
          </a:p>
          <a:p>
            <a:pPr lvl="0">
              <a:lnSpc>
                <a:spcPct val="114000"/>
              </a:lnSpc>
              <a:spcAft>
                <a:spcPts val="1200"/>
              </a:spcAft>
              <a:buClr>
                <a:schemeClr val="accent6"/>
              </a:buClr>
              <a:defRPr/>
            </a:pPr>
            <a:endParaRPr lang="en-IE" sz="22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5974" y="269970"/>
            <a:ext cx="1177375" cy="1106900"/>
          </a:xfrm>
          <a:prstGeom prst="rect">
            <a:avLst/>
          </a:prstGeom>
        </p:spPr>
      </p:pic>
    </p:spTree>
    <p:extLst>
      <p:ext uri="{BB962C8B-B14F-4D97-AF65-F5344CB8AC3E}">
        <p14:creationId xmlns:p14="http://schemas.microsoft.com/office/powerpoint/2010/main" val="16929570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xternal Guidance" ma:contentTypeID="0x01010100A960DBC54F0B8F418D3D9B72AE07EFD7" ma:contentTypeVersion="0" ma:contentTypeDescription="" ma:contentTypeScope="" ma:versionID="3fbca50b61074b9e839374a96b67e66c">
  <xsd:schema xmlns:xsd="http://www.w3.org/2001/XMLSchema" xmlns:xs="http://www.w3.org/2001/XMLSchema" xmlns:p="http://schemas.microsoft.com/office/2006/metadata/properties" xmlns:ns2="e3872a65-60df-466a-8145-c4a4ed4c4144" targetNamespace="http://schemas.microsoft.com/office/2006/metadata/properties" ma:root="true" ma:fieldsID="7ec6aa58d368db892f0c8728afec3768" ns2:_="">
    <xsd:import namespace="e3872a65-60df-466a-8145-c4a4ed4c4144"/>
    <xsd:element name="properties">
      <xsd:complexType>
        <xsd:sequence>
          <xsd:element name="documentManagement">
            <xsd:complexType>
              <xsd:all>
                <xsd:element ref="ns2:EDMOwner"/>
                <xsd:element ref="ns2:EDMDescription" minOccurs="0"/>
                <xsd:element ref="ns2:TaxKeywordTaxHTField" minOccurs="0"/>
                <xsd:element ref="ns2:TaxCatchAll" minOccurs="0"/>
                <xsd:element ref="ns2:TaxCatchAllLabel" minOccurs="0"/>
                <xsd:element ref="ns2:EDMDocumentCreationDate" minOccurs="0"/>
                <xsd:element ref="ns2:EDMDocumentModified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72a65-60df-466a-8145-c4a4ed4c4144" elementFormDefault="qualified">
    <xsd:import namespace="http://schemas.microsoft.com/office/2006/documentManagement/types"/>
    <xsd:import namespace="http://schemas.microsoft.com/office/infopath/2007/PartnerControls"/>
    <xsd:element name="EDMOwner" ma:index="8" ma:displayName="Owner" ma:description="The person primarily responsible for the resource." ma:list="UserInfo" ma:SharePointGroup="0" ma:internalName="EDM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DMDescription" ma:index="9" nillable="true" ma:displayName="Description" ma:description="A summary or abstract of the document" ma:internalName="EDMDescription">
      <xsd:simpleType>
        <xsd:restriction base="dms:Note">
          <xsd:maxLength value="255"/>
        </xsd:restriction>
      </xsd:simpleType>
    </xsd:element>
    <xsd:element name="TaxKeywordTaxHTField" ma:index="10" nillable="true" ma:taxonomy="true" ma:internalName="TaxKeywordTaxHTField" ma:taxonomyFieldName="TaxKeyword" ma:displayName="Enterprise Keywords" ma:readOnly="false" ma:fieldId="{23f27201-bee3-471e-b2e7-b64fd8b7ca38}" ma:taxonomyMulti="true" ma:sspId="9225d78e-d46c-4981-ab8a-76611e8aabb2"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ee42b3eb-2f53-43e5-9ba0-c5ea6eebc7f5}" ma:internalName="TaxCatchAll" ma:showField="CatchAllData"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ee42b3eb-2f53-43e5-9ba0-c5ea6eebc7f5}" ma:internalName="TaxCatchAllLabel" ma:readOnly="true" ma:showField="CatchAllDataLabel"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EDMDocumentCreationDate" ma:index="14" nillable="true" ma:displayName="Document Creation Date" ma:description="The date of creation of the source record/document (before upload)" ma:format="DateTime" ma:internalName="EDMDocumentCreationDate">
      <xsd:simpleType>
        <xsd:restriction base="dms:DateTime"/>
      </xsd:simpleType>
    </xsd:element>
    <xsd:element name="EDMDocumentModifiedDate" ma:index="15" nillable="true" ma:displayName="Document Modified Date" ma:description="The date of modification of the source record/document (before upload)" ma:format="DateTime" ma:internalName="EDMDocumentModifiedDate">
      <xsd:simpleType>
        <xsd:restriction base="dms:DateTime"/>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DMDocumentCreationDate xmlns="e3872a65-60df-466a-8145-c4a4ed4c4144" xsi:nil="true"/>
    <TaxKeywordTaxHTField xmlns="e3872a65-60df-466a-8145-c4a4ed4c4144">
      <Terms xmlns="http://schemas.microsoft.com/office/infopath/2007/PartnerControls"/>
    </TaxKeywordTaxHTField>
    <EDMDocumentModifiedDate xmlns="e3872a65-60df-466a-8145-c4a4ed4c4144" xsi:nil="true"/>
    <TaxCatchAll xmlns="e3872a65-60df-466a-8145-c4a4ed4c4144"/>
    <EDMOwner xmlns="e3872a65-60df-466a-8145-c4a4ed4c4144">
      <UserInfo>
        <DisplayName>Elaine Kavanagh</DisplayName>
        <AccountId>3623</AccountId>
        <AccountType/>
      </UserInfo>
    </EDMOwner>
    <EDMDescription xmlns="e3872a65-60df-466a-8145-c4a4ed4c4144" xsi:nil="true"/>
    <_dlc_DocId xmlns="e3872a65-60df-466a-8145-c4a4ed4c4144">HIQAEDM-493788991-183</_dlc_DocId>
    <_dlc_DocIdUrl xmlns="e3872a65-60df-466a-8145-c4a4ed4c4144">
      <Url>http://edm/HI/healthandsocialcarestandards/StandardsDevelopmentMethodology/_layouts/15/DocIdRedir.aspx?ID=HIQAEDM-493788991-183</Url>
      <Description>HIQAEDM-493788991-183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9225d78e-d46c-4981-ab8a-76611e8aabb2" ContentTypeId="0x01010102030701" PreviousValue="false"/>
</file>

<file path=customXml/itemProps1.xml><?xml version="1.0" encoding="utf-8"?>
<ds:datastoreItem xmlns:ds="http://schemas.openxmlformats.org/officeDocument/2006/customXml" ds:itemID="{A605B8CE-F5C8-47CB-A7B9-52F00342B3D0}">
  <ds:schemaRefs>
    <ds:schemaRef ds:uri="http://schemas.microsoft.com/sharepoint/events"/>
  </ds:schemaRefs>
</ds:datastoreItem>
</file>

<file path=customXml/itemProps2.xml><?xml version="1.0" encoding="utf-8"?>
<ds:datastoreItem xmlns:ds="http://schemas.openxmlformats.org/officeDocument/2006/customXml" ds:itemID="{A15F699E-FAB3-4135-A29F-EC62495FE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72a65-60df-466a-8145-c4a4ed4c4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www.w3.org/XML/1998/namespace"/>
    <ds:schemaRef ds:uri="http://purl.org/dc/dcmitype/"/>
    <ds:schemaRef ds:uri="http://purl.org/dc/elements/1.1/"/>
    <ds:schemaRef ds:uri="http://schemas.microsoft.com/office/2006/metadata/properties"/>
    <ds:schemaRef ds:uri="http://purl.org/dc/terms/"/>
    <ds:schemaRef ds:uri="e3872a65-60df-466a-8145-c4a4ed4c4144"/>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5.xml><?xml version="1.0" encoding="utf-8"?>
<ds:datastoreItem xmlns:ds="http://schemas.openxmlformats.org/officeDocument/2006/customXml" ds:itemID="{71D65F32-4A11-4B28-AB21-FB8A6CC25EF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21998</TotalTime>
  <Words>26853</Words>
  <Application>Microsoft Office PowerPoint</Application>
  <PresentationFormat>On-screen Show (4:3)</PresentationFormat>
  <Paragraphs>1596</Paragraphs>
  <Slides>141</Slides>
  <Notes>141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141</vt:i4>
      </vt:variant>
    </vt:vector>
  </HeadingPairs>
  <TitlesOfParts>
    <vt:vector size="147" baseType="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HIQA’s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Slide Deck_SF_Comms_Feedback</dc:title>
  <dc:creator>Sarah Fitzgerald</dc:creator>
  <cp:lastModifiedBy>Carol Taaffe</cp:lastModifiedBy>
  <cp:revision>1199</cp:revision>
  <cp:lastPrinted>2019-06-04T17:38:14Z</cp:lastPrinted>
  <dcterms:created xsi:type="dcterms:W3CDTF">2010-04-12T23:12:02Z</dcterms:created>
  <dcterms:modified xsi:type="dcterms:W3CDTF">2025-04-16T12:39:43Z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0x01010100A960DBC54F0B8F418D3D9B72AE07EFD7</vt:lpwstr>
  </property>
  <property fmtid="{D5CDD505-2E9C-101B-9397-08002B2CF9AE}" pid="3" name="_dlc_DocIdItemGuid">
    <vt:lpwstr>d4b5c68b-d76e-4795-93c8-c506d6461881</vt:lpwstr>
  </property>
  <property fmtid="{D5CDD505-2E9C-101B-9397-08002B2CF9AE}" pid="4" name="TaxKeyword">
    <vt:lpwstr/>
  </property>
  <property fmtid="{D5CDD505-2E9C-101B-9397-08002B2CF9AE}" pid="5" name="BusinessFunction">
    <vt:lpwstr/>
  </property>
</Properties>
</file>